
<file path=[Content_Types].xml><?xml version="1.0" encoding="utf-8"?>
<Types xmlns="http://schemas.openxmlformats.org/package/2006/content-types">
  <Override PartName="/ppt/tags/tag8.xml" ContentType="application/vnd.openxmlformats-officedocument.presentationml.tags+xml"/>
  <Override PartName="/ppt/notesSlides/notesSlide2.xml" ContentType="application/vnd.openxmlformats-officedocument.presentationml.notesSlide+xml"/>
  <Override PartName="/ppt/tags/tag104.xml" ContentType="application/vnd.openxmlformats-officedocument.presentationml.tags+xml"/>
  <Override PartName="/ppt/slides/slide25.xml" ContentType="application/vnd.openxmlformats-officedocument.presentationml.slide+xml"/>
  <Override PartName="/ppt/slideLayouts/slideLayout2.xml" ContentType="application/vnd.openxmlformats-officedocument.presentationml.slideLayout+xml"/>
  <Override PartName="/ppt/tags/tag49.xml" ContentType="application/vnd.openxmlformats-officedocument.presentationml.tags+xml"/>
  <Override PartName="/ppt/tags/tag96.xml" ContentType="application/vnd.openxmlformats-officedocument.presentationml.tags+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tags/tag38.xml" ContentType="application/vnd.openxmlformats-officedocument.presentationml.tags+xml"/>
  <Override PartName="/ppt/tags/tag56.xml" ContentType="application/vnd.openxmlformats-officedocument.presentationml.tags+xml"/>
  <Override PartName="/ppt/tags/tag67.xml" ContentType="application/vnd.openxmlformats-officedocument.presentationml.tags+xml"/>
  <Override PartName="/ppt/tags/tag85.xml" ContentType="application/vnd.openxmlformats-officedocument.presentationml.tags+xml"/>
  <Override PartName="/ppt/notesSlides/notesSlide16.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tags/tag16.xml" ContentType="application/vnd.openxmlformats-officedocument.presentationml.tags+xml"/>
  <Override PartName="/ppt/tags/tag27.xml" ContentType="application/vnd.openxmlformats-officedocument.presentationml.tags+xml"/>
  <Override PartName="/ppt/tags/tag45.xml" ContentType="application/vnd.openxmlformats-officedocument.presentationml.tags+xml"/>
  <Override PartName="/ppt/tags/tag63.xml" ContentType="application/vnd.openxmlformats-officedocument.presentationml.tags+xml"/>
  <Override PartName="/ppt/tags/tag74.xml" ContentType="application/vnd.openxmlformats-officedocument.presentationml.tags+xml"/>
  <Override PartName="/ppt/tags/tag92.xml" ContentType="application/vnd.openxmlformats-officedocument.presentationml.tags+xml"/>
  <Override PartName="/ppt/notesSlides/notesSlide23.xml" ContentType="application/vnd.openxmlformats-officedocument.presentationml.notesSlide+xml"/>
  <Override PartName="/ppt/tags/tag34.xml" ContentType="application/vnd.openxmlformats-officedocument.presentationml.tags+xml"/>
  <Override PartName="/ppt/tags/tag52.xml" ContentType="application/vnd.openxmlformats-officedocument.presentationml.tags+xml"/>
  <Override PartName="/ppt/notesSlides/notesSlide12.xml" ContentType="application/vnd.openxmlformats-officedocument.presentationml.notesSlide+xml"/>
  <Override PartName="/ppt/tags/tag81.xml" ContentType="application/vnd.openxmlformats-officedocument.presentationml.tags+xml"/>
  <Override PartName="/ppt/tags/tag109.xml" ContentType="application/vnd.openxmlformats-officedocument.presentationml.tags+xml"/>
  <Override PartName="/ppt/tags/tag12.xml" ContentType="application/vnd.openxmlformats-officedocument.presentationml.tags+xml"/>
  <Override PartName="/ppt/tags/tag23.xml" ContentType="application/vnd.openxmlformats-officedocument.presentationml.tags+xml"/>
  <Override PartName="/ppt/tags/tag41.xml" ContentType="application/vnd.openxmlformats-officedocument.presentationml.tags+xml"/>
  <Override PartName="/ppt/notesSlides/notesSlide7.xml" ContentType="application/vnd.openxmlformats-officedocument.presentationml.notesSlide+xml"/>
  <Override PartName="/ppt/tags/tag70.xml" ContentType="application/vnd.openxmlformats-officedocument.presentationml.tags+xml"/>
  <Override PartName="/ppt/slides/slide9.xml" ContentType="application/vnd.openxmlformats-officedocument.presentationml.slide+xml"/>
  <Override PartName="/ppt/viewProps.xml" ContentType="application/vnd.openxmlformats-officedocument.presentationml.viewProps+xml"/>
  <Override PartName="/ppt/tags/tag9.xml" ContentType="application/vnd.openxmlformats-officedocument.presentationml.tags+xml"/>
  <Override PartName="/ppt/tags/tag30.xml" ContentType="application/vnd.openxmlformats-officedocument.presentationml.tags+xml"/>
  <Override PartName="/ppt/tags/tag105.xml" ContentType="application/vnd.openxmlformats-officedocument.presentationml.tag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3.xml" ContentType="application/vnd.openxmlformats-officedocument.presentationml.notesSlide+xml"/>
  <Override PartName="/ppt/tags/tag112.xml" ContentType="application/vnd.openxmlformats-officedocument.presentationml.tags+xml"/>
  <Override PartName="/ppt/slides/slide26.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tags/tag5.xml" ContentType="application/vnd.openxmlformats-officedocument.presentationml.tags+xml"/>
  <Override PartName="/ppt/tags/tag79.xml" ContentType="application/vnd.openxmlformats-officedocument.presentationml.tags+xml"/>
  <Override PartName="/ppt/tags/tag101.xml" ContentType="application/vnd.openxmlformats-officedocument.presentationml.tags+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Layouts/slideLayout3.xml" ContentType="application/vnd.openxmlformats-officedocument.presentationml.slideLayout+xml"/>
  <Override PartName="/ppt/tags/tag39.xml" ContentType="application/vnd.openxmlformats-officedocument.presentationml.tags+xml"/>
  <Override PartName="/ppt/tags/tag68.xml" ContentType="application/vnd.openxmlformats-officedocument.presentationml.tags+xml"/>
  <Override PartName="/ppt/tags/tag86.xml" ContentType="application/vnd.openxmlformats-officedocument.presentationml.tags+xml"/>
  <Override PartName="/ppt/tags/tag97.xml" ContentType="application/vnd.openxmlformats-officedocument.presentationml.tags+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tags/tag1.xml" ContentType="application/vnd.openxmlformats-officedocument.presentationml.tags+xml"/>
  <Override PartName="/ppt/tags/tag28.xml" ContentType="application/vnd.openxmlformats-officedocument.presentationml.tags+xml"/>
  <Override PartName="/ppt/tags/tag57.xml" ContentType="application/vnd.openxmlformats-officedocument.presentationml.tags+xml"/>
  <Override PartName="/ppt/tags/tag75.xml" ContentType="application/vnd.openxmlformats-officedocument.presentationml.tags+xml"/>
  <Override PartName="/ppt/notesSlides/notesSlide24.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tags/tag17.xml" ContentType="application/vnd.openxmlformats-officedocument.presentationml.tags+xml"/>
  <Override PartName="/ppt/tags/tag35.xml" ContentType="application/vnd.openxmlformats-officedocument.presentationml.tags+xml"/>
  <Override PartName="/ppt/tags/tag46.xml" ContentType="application/vnd.openxmlformats-officedocument.presentationml.tags+xml"/>
  <Override PartName="/ppt/tags/tag64.xml" ContentType="application/vnd.openxmlformats-officedocument.presentationml.tags+xml"/>
  <Override PartName="/ppt/notesSlides/notesSlide13.xml" ContentType="application/vnd.openxmlformats-officedocument.presentationml.notesSlide+xml"/>
  <Override PartName="/ppt/tags/tag82.xml" ContentType="application/vnd.openxmlformats-officedocument.presentationml.tags+xml"/>
  <Override PartName="/ppt/tags/tag93.xml" ContentType="application/vnd.openxmlformats-officedocument.presentationml.tags+xml"/>
  <Override PartName="/ppt/slideLayouts/slideLayout10.xml" ContentType="application/vnd.openxmlformats-officedocument.presentationml.slideLayout+xml"/>
  <Override PartName="/ppt/tags/tag24.xml" ContentType="application/vnd.openxmlformats-officedocument.presentationml.tags+xml"/>
  <Override PartName="/ppt/notesSlides/notesSlide8.xml" ContentType="application/vnd.openxmlformats-officedocument.presentationml.notesSlide+xml"/>
  <Override PartName="/ppt/tags/tag53.xml" ContentType="application/vnd.openxmlformats-officedocument.presentationml.tags+xml"/>
  <Override PartName="/ppt/tags/tag71.xml" ContentType="application/vnd.openxmlformats-officedocument.presentationml.tags+xml"/>
  <Override PartName="/ppt/notesSlides/notesSlide20.xml" ContentType="application/vnd.openxmlformats-officedocument.presentationml.notesSlide+xml"/>
  <Override PartName="/ppt/tags/tag13.xml" ContentType="application/vnd.openxmlformats-officedocument.presentationml.tags+xml"/>
  <Override PartName="/ppt/tags/tag31.xml" ContentType="application/vnd.openxmlformats-officedocument.presentationml.tags+xml"/>
  <Override PartName="/ppt/tags/tag42.xml" ContentType="application/vnd.openxmlformats-officedocument.presentationml.tags+xml"/>
  <Override PartName="/ppt/tags/tag60.xml" ContentType="application/vnd.openxmlformats-officedocument.presentationml.tags+xml"/>
  <Override PartName="/ppt/tags/tag20.xml" ContentType="application/vnd.openxmlformats-officedocument.presentationml.tags+xml"/>
  <Override PartName="/ppt/notesSlides/notesSlide4.xml" ContentType="application/vnd.openxmlformats-officedocument.presentationml.notesSlide+xml"/>
  <Override PartName="/ppt/tags/tag106.xml" ContentType="application/vnd.openxmlformats-officedocument.presentationml.tags+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tags/tag6.xml" ContentType="application/vnd.openxmlformats-officedocument.presentationml.tags+xml"/>
  <Override PartName="/ppt/tags/tag113.xml" ContentType="application/vnd.openxmlformats-officedocument.presentationml.tags+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ags/tag98.xml" ContentType="application/vnd.openxmlformats-officedocument.presentationml.tags+xml"/>
  <Override PartName="/ppt/tags/tag102.xml" ContentType="application/vnd.openxmlformats-officedocument.presentationml.tags+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tags/tag2.xml" ContentType="application/vnd.openxmlformats-officedocument.presentationml.tags+xml"/>
  <Override PartName="/ppt/tags/tag58.xml" ContentType="application/vnd.openxmlformats-officedocument.presentationml.tags+xml"/>
  <Override PartName="/ppt/tags/tag69.xml" ContentType="application/vnd.openxmlformats-officedocument.presentationml.tags+xml"/>
  <Override PartName="/ppt/tags/tag87.xml" ContentType="application/vnd.openxmlformats-officedocument.presentationml.tags+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tags/tag29.xml" ContentType="application/vnd.openxmlformats-officedocument.presentationml.tags+xml"/>
  <Override PartName="/ppt/tags/tag47.xml" ContentType="application/vnd.openxmlformats-officedocument.presentationml.tags+xml"/>
  <Override PartName="/ppt/tags/tag76.xml" ContentType="application/vnd.openxmlformats-officedocument.presentationml.tags+xml"/>
  <Override PartName="/ppt/tags/tag94.xml" ContentType="application/vnd.openxmlformats-officedocument.presentationml.tags+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tags/tag18.xml" ContentType="application/vnd.openxmlformats-officedocument.presentationml.tags+xml"/>
  <Override PartName="/ppt/tags/tag36.xml" ContentType="application/vnd.openxmlformats-officedocument.presentationml.tags+xml"/>
  <Override PartName="/ppt/tags/tag54.xml" ContentType="application/vnd.openxmlformats-officedocument.presentationml.tags+xml"/>
  <Override PartName="/ppt/notesSlides/notesSlide14.xml" ContentType="application/vnd.openxmlformats-officedocument.presentationml.notesSlide+xml"/>
  <Override PartName="/ppt/tags/tag65.xml" ContentType="application/vnd.openxmlformats-officedocument.presentationml.tags+xml"/>
  <Override PartName="/ppt/tags/tag83.xml" ContentType="application/vnd.openxmlformats-officedocument.presentationml.tags+xml"/>
  <Override PartName="/ppt/tags/tag14.xml" ContentType="application/vnd.openxmlformats-officedocument.presentationml.tags+xml"/>
  <Override PartName="/ppt/tags/tag25.xml" ContentType="application/vnd.openxmlformats-officedocument.presentationml.tags+xml"/>
  <Override PartName="/ppt/tags/tag43.xml" ContentType="application/vnd.openxmlformats-officedocument.presentationml.tags+xml"/>
  <Override PartName="/ppt/notesSlides/notesSlide9.xml" ContentType="application/vnd.openxmlformats-officedocument.presentationml.notesSlide+xml"/>
  <Override PartName="/ppt/tags/tag61.xml" ContentType="application/vnd.openxmlformats-officedocument.presentationml.tags+xml"/>
  <Override PartName="/ppt/tags/tag72.xml" ContentType="application/vnd.openxmlformats-officedocument.presentationml.tags+xml"/>
  <Override PartName="/ppt/tags/tag90.xml" ContentType="application/vnd.openxmlformats-officedocument.presentationml.tags+xml"/>
  <Override PartName="/ppt/notesSlides/notesSlide21.xml" ContentType="application/vnd.openxmlformats-officedocument.presentationml.notesSlide+xml"/>
  <Override PartName="/ppt/tags/tag32.xml" ContentType="application/vnd.openxmlformats-officedocument.presentationml.tags+xml"/>
  <Override PartName="/ppt/tags/tag50.xml" ContentType="application/vnd.openxmlformats-officedocument.presentationml.tags+xml"/>
  <Override PartName="/ppt/notesSlides/notesSlide10.xml" ContentType="application/vnd.openxmlformats-officedocument.presentationml.notesSlide+xml"/>
  <Override PartName="/ppt/tags/tag107.xml" ContentType="application/vnd.openxmlformats-officedocument.presentationml.tags+xml"/>
  <Override PartName="/ppt/slides/slide7.xml" ContentType="application/vnd.openxmlformats-officedocument.presentationml.slide+xml"/>
  <Override PartName="/ppt/slideLayouts/slideLayout9.xml" ContentType="application/vnd.openxmlformats-officedocument.presentationml.slideLayout+xml"/>
  <Override PartName="/ppt/tags/tag10.xml" ContentType="application/vnd.openxmlformats-officedocument.presentationml.tags+xml"/>
  <Override PartName="/ppt/tags/tag21.xml" ContentType="application/vnd.openxmlformats-officedocument.presentationml.tags+xml"/>
  <Override PartName="/ppt/notesSlides/notesSlide5.xml" ContentType="application/vnd.openxmlformats-officedocument.presentationml.notesSlide+xml"/>
  <Override PartName="/ppt/tags/tag114.xml" ContentType="application/vnd.openxmlformats-officedocument.presentationml.tags+xml"/>
  <Override PartName="/ppt/slides/slide28.xml" ContentType="application/vnd.openxmlformats-officedocument.presentationml.slide+xml"/>
  <Override PartName="/ppt/notesSlides/notesSlide1.xml" ContentType="application/vnd.openxmlformats-officedocument.presentationml.notesSlide+xml"/>
  <Override PartName="/ppt/tags/tag7.xml" ContentType="application/vnd.openxmlformats-officedocument.presentationml.tags+xml"/>
  <Override PartName="/ppt/tags/tag103.xml" ContentType="application/vnd.openxmlformats-officedocument.presentationml.tags+xml"/>
  <Default Extension="mp3" ContentType="audio/mpeg"/>
  <Override PartName="/ppt/slides/slide3.xml" ContentType="application/vnd.openxmlformats-officedocument.presentationml.slide+xml"/>
  <Override PartName="/ppt/slides/slide17.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tags/tag99.xml" ContentType="application/vnd.openxmlformats-officedocument.presentationml.tags+xml"/>
  <Override PartName="/ppt/tags/tag110.xml" ContentType="application/vnd.openxmlformats-officedocument.presentationml.tags+xml"/>
  <Override PartName="/ppt/slides/slide24.xml" ContentType="application/vnd.openxmlformats-officedocument.presentationml.slide+xml"/>
  <Override PartName="/ppt/slides/slide35.xml" ContentType="application/vnd.openxmlformats-officedocument.presentationml.slide+xml"/>
  <Default Extension="jpeg" ContentType="image/jpeg"/>
  <Override PartName="/ppt/tags/tag3.xml" ContentType="application/vnd.openxmlformats-officedocument.presentationml.tags+xml"/>
  <Override PartName="/ppt/tags/tag59.xml" ContentType="application/vnd.openxmlformats-officedocument.presentationml.tags+xml"/>
  <Override PartName="/ppt/tags/tag77.xml" ContentType="application/vnd.openxmlformats-officedocument.presentationml.tags+xml"/>
  <Override PartName="/ppt/tags/tag88.xml" ContentType="application/vnd.openxmlformats-officedocument.presentationml.tags+xml"/>
  <Override PartName="/ppt/slides/slide13.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tags/tag19.xml" ContentType="application/vnd.openxmlformats-officedocument.presentationml.tags+xml"/>
  <Override PartName="/ppt/tags/tag37.xml" ContentType="application/vnd.openxmlformats-officedocument.presentationml.tags+xml"/>
  <Override PartName="/ppt/tags/tag48.xml" ContentType="application/vnd.openxmlformats-officedocument.presentationml.tags+xml"/>
  <Override PartName="/ppt/tags/tag66.xml" ContentType="application/vnd.openxmlformats-officedocument.presentationml.tags+xml"/>
  <Override PartName="/ppt/tags/tag84.xml" ContentType="application/vnd.openxmlformats-officedocument.presentationml.tags+xml"/>
  <Override PartName="/ppt/tags/tag95.xml" ContentType="application/vnd.openxmlformats-officedocument.presentationml.tags+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slides/slide20.xml" ContentType="application/vnd.openxmlformats-officedocument.presentationml.slide+xml"/>
  <Override PartName="/ppt/tags/tag26.xml" ContentType="application/vnd.openxmlformats-officedocument.presentationml.tags+xml"/>
  <Override PartName="/ppt/tags/tag55.xml" ContentType="application/vnd.openxmlformats-officedocument.presentationml.tags+xml"/>
  <Override PartName="/ppt/tags/tag73.xml" ContentType="application/vnd.openxmlformats-officedocument.presentationml.tags+xml"/>
  <Override PartName="/ppt/notesSlides/notesSlide22.xml" ContentType="application/vnd.openxmlformats-officedocument.presentationml.notesSlide+xml"/>
  <Override PartName="/ppt/tags/tag15.xml" ContentType="application/vnd.openxmlformats-officedocument.presentationml.tags+xml"/>
  <Override PartName="/ppt/tags/tag33.xml" ContentType="application/vnd.openxmlformats-officedocument.presentationml.tags+xml"/>
  <Override PartName="/ppt/tags/tag44.xml" ContentType="application/vnd.openxmlformats-officedocument.presentationml.tags+xml"/>
  <Override PartName="/ppt/tags/tag62.xml" ContentType="application/vnd.openxmlformats-officedocument.presentationml.tags+xml"/>
  <Override PartName="/ppt/notesSlides/notesSlide11.xml" ContentType="application/vnd.openxmlformats-officedocument.presentationml.notesSlide+xml"/>
  <Override PartName="/ppt/tags/tag80.xml" ContentType="application/vnd.openxmlformats-officedocument.presentationml.tags+xml"/>
  <Override PartName="/ppt/tags/tag91.xml" ContentType="application/vnd.openxmlformats-officedocument.presentationml.tags+xml"/>
  <Override PartName="/ppt/tags/tag22.xml" ContentType="application/vnd.openxmlformats-officedocument.presentationml.tags+xml"/>
  <Override PartName="/ppt/tags/tag40.xml" ContentType="application/vnd.openxmlformats-officedocument.presentationml.tags+xml"/>
  <Override PartName="/ppt/notesSlides/notesSlide6.xml" ContentType="application/vnd.openxmlformats-officedocument.presentationml.notesSlide+xml"/>
  <Override PartName="/ppt/tags/tag51.xml" ContentType="application/vnd.openxmlformats-officedocument.presentationml.tags+xml"/>
  <Override PartName="/ppt/tags/tag108.xml" ContentType="application/vnd.openxmlformats-officedocument.presentationml.tags+xml"/>
  <Override PartName="/ppt/slides/slide8.xml" ContentType="application/vnd.openxmlformats-officedocument.presentationml.slide+xml"/>
  <Override PartName="/ppt/tags/tag11.xml" ContentType="application/vnd.openxmlformats-officedocument.presentationml.tags+xml"/>
  <Override PartName="/ppt/tags/tag115.xml" ContentType="application/vnd.openxmlformats-officedocument.presentationml.tags+xml"/>
  <Override PartName="/ppt/slides/slide29.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tags/tag4.xml" ContentType="application/vnd.openxmlformats-officedocument.presentationml.tags+xml"/>
  <Override PartName="/ppt/tags/tag89.xml" ContentType="application/vnd.openxmlformats-officedocument.presentationml.tags+xml"/>
  <Override PartName="/ppt/tags/tag111.xml" ContentType="application/vnd.openxmlformats-officedocument.presentationml.tags+xml"/>
  <Override PartName="/ppt/theme/theme1.xml" ContentType="application/vnd.openxmlformats-officedocument.theme+xml"/>
  <Override PartName="/ppt/tags/tag78.xml" ContentType="application/vnd.openxmlformats-officedocument.presentationml.tags+xml"/>
  <Override PartName="/ppt/tags/tag100.xml" ContentType="application/vnd.openxmlformats-officedocument.presentationml.tag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7"/>
  </p:notesMasterIdLst>
  <p:sldIdLst>
    <p:sldId id="292" r:id="rId2"/>
    <p:sldId id="293" r:id="rId3"/>
    <p:sldId id="294" r:id="rId4"/>
    <p:sldId id="295" r:id="rId5"/>
    <p:sldId id="296" r:id="rId6"/>
    <p:sldId id="297" r:id="rId7"/>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81" r:id="rId30"/>
    <p:sldId id="286" r:id="rId31"/>
    <p:sldId id="287" r:id="rId32"/>
    <p:sldId id="288" r:id="rId33"/>
    <p:sldId id="289" r:id="rId34"/>
    <p:sldId id="290" r:id="rId35"/>
    <p:sldId id="291" r:id="rId36"/>
  </p:sldIdLst>
  <p:sldSz cx="9144000" cy="5143500" type="screen16x9"/>
  <p:notesSz cx="6858000" cy="9144000"/>
  <p:custDataLst>
    <p:tags r:id="rId38"/>
  </p:custDataLst>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A40000"/>
    <a:srgbClr val="FF9C0B"/>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987" autoAdjust="0"/>
    <p:restoredTop sz="93725" autoAdjust="0"/>
  </p:normalViewPr>
  <p:slideViewPr>
    <p:cSldViewPr snapToGrid="0">
      <p:cViewPr>
        <p:scale>
          <a:sx n="75" d="100"/>
          <a:sy n="75" d="100"/>
        </p:scale>
        <p:origin x="-1004" y="-488"/>
      </p:cViewPr>
      <p:guideLst>
        <p:guide orient="horz" pos="1620"/>
        <p:guide pos="2880"/>
      </p:guideLst>
    </p:cSldViewPr>
  </p:slideViewPr>
  <p:notesTextViewPr>
    <p:cViewPr>
      <p:scale>
        <a:sx n="1" d="1"/>
        <a:sy n="1" d="1"/>
      </p:scale>
      <p:origin x="0" y="0"/>
    </p:cViewPr>
  </p:notesTextViewPr>
  <p:notesViewPr>
    <p:cSldViewPr snapToGrid="0">
      <p:cViewPr varScale="1">
        <p:scale>
          <a:sx n="83" d="100"/>
          <a:sy n="83" d="100"/>
        </p:scale>
        <p:origin x="-3912" y="-96"/>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png>
</file>

<file path=ppt/media/image26.jpeg>
</file>

<file path=ppt/media/image27.png>
</file>

<file path=ppt/media/image28.jpeg>
</file>

<file path=ppt/media/image29.jpeg>
</file>

<file path=ppt/media/image3.jpeg>
</file>

<file path=ppt/media/image30.jpeg>
</file>

<file path=ppt/media/image31.png>
</file>

<file path=ppt/media/image32.jpeg>
</file>

<file path=ppt/media/image4.jpeg>
</file>

<file path=ppt/media/image5.jpeg>
</file>

<file path=ppt/media/image6.jpeg>
</file>

<file path=ppt/media/image7.jpe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CBE3DD-1F86-468E-91CA-62FB1243F4A7}" type="datetimeFigureOut">
              <a:rPr lang="zh-CN" altLang="en-US" smtClean="0"/>
              <a:pPr/>
              <a:t>2018/10/4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441471-CEF4-474C-BA99-6C8576B8DE71}" type="slidenum">
              <a:rPr lang="zh-CN" altLang="en-US" smtClean="0"/>
              <a:pPr/>
              <a:t>‹#›</a:t>
            </a:fld>
            <a:endParaRPr lang="zh-CN" altLang="en-US"/>
          </a:p>
        </p:txBody>
      </p:sp>
    </p:spTree>
    <p:extLst>
      <p:ext uri="{BB962C8B-B14F-4D97-AF65-F5344CB8AC3E}">
        <p14:creationId xmlns="" xmlns:p14="http://schemas.microsoft.com/office/powerpoint/2010/main" val="3109381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小芥末素材 </a:t>
            </a:r>
            <a:r>
              <a:rPr lang="en-US" altLang="zh-CN" dirty="0"/>
              <a:t>rosyhouse.Taobao.com</a:t>
            </a:r>
            <a:endParaRPr lang="zh-CN" altLang="en-US" dirty="0"/>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7</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16</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17</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18</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19</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20</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21</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22</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23</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24</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25</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8</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26</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27</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28</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29</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30</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29039E7-7FB2-442C-9A73-686BB0A59830}" type="slidenum">
              <a:rPr lang="zh-CN" altLang="en-US" smtClean="0"/>
              <a:pPr/>
              <a:t>31</a:t>
            </a:fld>
            <a:endParaRPr lang="zh-CN" altLang="en-US"/>
          </a:p>
        </p:txBody>
      </p:sp>
    </p:spTree>
    <p:extLst>
      <p:ext uri="{BB962C8B-B14F-4D97-AF65-F5344CB8AC3E}">
        <p14:creationId xmlns="" xmlns:p14="http://schemas.microsoft.com/office/powerpoint/2010/main" val="13013633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4" name="灯片编号占位符 3"/>
          <p:cNvSpPr>
            <a:spLocks noGrp="1"/>
          </p:cNvSpPr>
          <p:nvPr>
            <p:ph type="sldNum" sz="quarter" idx="10"/>
          </p:nvPr>
        </p:nvSpPr>
        <p:spPr/>
        <p:txBody>
          <a:bodyPr/>
          <a:lstStyle/>
          <a:p>
            <a:endParaRPr lang="zh-CN" altLang="en-US" dirty="0"/>
          </a:p>
        </p:txBody>
      </p:sp>
      <p:sp>
        <p:nvSpPr>
          <p:cNvPr id="5" name="备注占位符 4"/>
          <p:cNvSpPr>
            <a:spLocks noGrp="1"/>
          </p:cNvSpPr>
          <p:nvPr>
            <p:ph type="body" sz="quarter" idx="11"/>
          </p:nvPr>
        </p:nvSpPr>
        <p:spPr/>
        <p:txBody>
          <a:bodyPr/>
          <a:lstStyle/>
          <a:p>
            <a:endParaRPr lang="zh-CN" altLang="en-US"/>
          </a:p>
        </p:txBody>
      </p:sp>
    </p:spTree>
    <p:extLst>
      <p:ext uri="{BB962C8B-B14F-4D97-AF65-F5344CB8AC3E}">
        <p14:creationId xmlns="" xmlns:p14="http://schemas.microsoft.com/office/powerpoint/2010/main" val="14591896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33</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34</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小芥末素材 </a:t>
            </a:r>
            <a:r>
              <a:rPr lang="en-US" altLang="zh-CN"/>
              <a:t>rosyhouse.Taobao.com</a:t>
            </a:r>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35</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10</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11</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12</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13</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14</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F441471-CEF4-474C-BA99-6C8576B8DE71}" type="slidenum">
              <a:rPr lang="zh-CN" altLang="en-US" smtClean="0"/>
              <a:pPr/>
              <a:t>15</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A1D7B2DD-1EDF-4061-9DA0-2BE0E3F25F23}" type="datetimeFigureOut">
              <a:rPr lang="zh-CN" altLang="en-US" smtClean="0"/>
              <a:pPr/>
              <a:t>2018/10/4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24A1D42-8B1E-4D14-8FB9-21F4C59B927D}" type="slidenum">
              <a:rPr lang="zh-CN" altLang="en-US" smtClean="0"/>
              <a:pPr/>
              <a:t>‹#›</a:t>
            </a:fld>
            <a:endParaRPr lang="zh-CN" altLang="en-US"/>
          </a:p>
        </p:txBody>
      </p:sp>
    </p:spTree>
    <p:extLst>
      <p:ext uri="{BB962C8B-B14F-4D97-AF65-F5344CB8AC3E}">
        <p14:creationId xmlns="" xmlns:p14="http://schemas.microsoft.com/office/powerpoint/2010/main" val="759916102"/>
      </p:ext>
    </p:extLst>
  </p:cSld>
  <p:clrMapOvr>
    <a:masterClrMapping/>
  </p:clrMapOvr>
  <p:transition advTm="3000">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A1D7B2DD-1EDF-4061-9DA0-2BE0E3F25F23}" type="datetimeFigureOut">
              <a:rPr lang="zh-CN" altLang="en-US" smtClean="0"/>
              <a:pPr/>
              <a:t>2018/10/4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24A1D42-8B1E-4D14-8FB9-21F4C59B927D}" type="slidenum">
              <a:rPr lang="zh-CN" altLang="en-US" smtClean="0"/>
              <a:pPr/>
              <a:t>‹#›</a:t>
            </a:fld>
            <a:endParaRPr lang="zh-CN" altLang="en-US"/>
          </a:p>
        </p:txBody>
      </p:sp>
    </p:spTree>
    <p:extLst>
      <p:ext uri="{BB962C8B-B14F-4D97-AF65-F5344CB8AC3E}">
        <p14:creationId xmlns="" xmlns:p14="http://schemas.microsoft.com/office/powerpoint/2010/main" val="3515604376"/>
      </p:ext>
    </p:extLst>
  </p:cSld>
  <p:clrMapOvr>
    <a:masterClrMapping/>
  </p:clrMapOvr>
  <p:transition advTm="3000">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A1D7B2DD-1EDF-4061-9DA0-2BE0E3F25F23}" type="datetimeFigureOut">
              <a:rPr lang="zh-CN" altLang="en-US" smtClean="0"/>
              <a:pPr/>
              <a:t>2018/10/4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24A1D42-8B1E-4D14-8FB9-21F4C59B927D}" type="slidenum">
              <a:rPr lang="zh-CN" altLang="en-US" smtClean="0"/>
              <a:pPr/>
              <a:t>‹#›</a:t>
            </a:fld>
            <a:endParaRPr lang="zh-CN" altLang="en-US"/>
          </a:p>
        </p:txBody>
      </p:sp>
    </p:spTree>
    <p:extLst>
      <p:ext uri="{BB962C8B-B14F-4D97-AF65-F5344CB8AC3E}">
        <p14:creationId xmlns="" xmlns:p14="http://schemas.microsoft.com/office/powerpoint/2010/main" val="1072023088"/>
      </p:ext>
    </p:extLst>
  </p:cSld>
  <p:clrMapOvr>
    <a:masterClrMapping/>
  </p:clrMapOvr>
  <p:transition advTm="3000">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A1D7B2DD-1EDF-4061-9DA0-2BE0E3F25F23}" type="datetimeFigureOut">
              <a:rPr lang="zh-CN" altLang="en-US" smtClean="0"/>
              <a:pPr/>
              <a:t>2018/10/4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24A1D42-8B1E-4D14-8FB9-21F4C59B927D}" type="slidenum">
              <a:rPr lang="zh-CN" altLang="en-US" smtClean="0"/>
              <a:pPr/>
              <a:t>‹#›</a:t>
            </a:fld>
            <a:endParaRPr lang="zh-CN" altLang="en-US"/>
          </a:p>
        </p:txBody>
      </p:sp>
    </p:spTree>
    <p:extLst>
      <p:ext uri="{BB962C8B-B14F-4D97-AF65-F5344CB8AC3E}">
        <p14:creationId xmlns="" xmlns:p14="http://schemas.microsoft.com/office/powerpoint/2010/main" val="762368293"/>
      </p:ext>
    </p:extLst>
  </p:cSld>
  <p:clrMapOvr>
    <a:masterClrMapping/>
  </p:clrMapOvr>
  <p:transition advTm="3000">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A1D7B2DD-1EDF-4061-9DA0-2BE0E3F25F23}" type="datetimeFigureOut">
              <a:rPr lang="zh-CN" altLang="en-US" smtClean="0"/>
              <a:pPr/>
              <a:t>2018/10/4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24A1D42-8B1E-4D14-8FB9-21F4C59B927D}" type="slidenum">
              <a:rPr lang="zh-CN" altLang="en-US" smtClean="0"/>
              <a:pPr/>
              <a:t>‹#›</a:t>
            </a:fld>
            <a:endParaRPr lang="zh-CN" altLang="en-US"/>
          </a:p>
        </p:txBody>
      </p:sp>
    </p:spTree>
    <p:extLst>
      <p:ext uri="{BB962C8B-B14F-4D97-AF65-F5344CB8AC3E}">
        <p14:creationId xmlns="" xmlns:p14="http://schemas.microsoft.com/office/powerpoint/2010/main" val="313393391"/>
      </p:ext>
    </p:extLst>
  </p:cSld>
  <p:clrMapOvr>
    <a:masterClrMapping/>
  </p:clrMapOvr>
  <p:transition advTm="3000">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A1D7B2DD-1EDF-4061-9DA0-2BE0E3F25F23}" type="datetimeFigureOut">
              <a:rPr lang="zh-CN" altLang="en-US" smtClean="0"/>
              <a:pPr/>
              <a:t>2018/10/4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24A1D42-8B1E-4D14-8FB9-21F4C59B927D}" type="slidenum">
              <a:rPr lang="zh-CN" altLang="en-US" smtClean="0"/>
              <a:pPr/>
              <a:t>‹#›</a:t>
            </a:fld>
            <a:endParaRPr lang="zh-CN" altLang="en-US"/>
          </a:p>
        </p:txBody>
      </p:sp>
    </p:spTree>
    <p:extLst>
      <p:ext uri="{BB962C8B-B14F-4D97-AF65-F5344CB8AC3E}">
        <p14:creationId xmlns="" xmlns:p14="http://schemas.microsoft.com/office/powerpoint/2010/main" val="522992153"/>
      </p:ext>
    </p:extLst>
  </p:cSld>
  <p:clrMapOvr>
    <a:masterClrMapping/>
  </p:clrMapOvr>
  <p:transition advTm="3000">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A1D7B2DD-1EDF-4061-9DA0-2BE0E3F25F23}" type="datetimeFigureOut">
              <a:rPr lang="zh-CN" altLang="en-US" smtClean="0"/>
              <a:pPr/>
              <a:t>2018/10/4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B24A1D42-8B1E-4D14-8FB9-21F4C59B927D}" type="slidenum">
              <a:rPr lang="zh-CN" altLang="en-US" smtClean="0"/>
              <a:pPr/>
              <a:t>‹#›</a:t>
            </a:fld>
            <a:endParaRPr lang="zh-CN" altLang="en-US"/>
          </a:p>
        </p:txBody>
      </p:sp>
    </p:spTree>
    <p:extLst>
      <p:ext uri="{BB962C8B-B14F-4D97-AF65-F5344CB8AC3E}">
        <p14:creationId xmlns="" xmlns:p14="http://schemas.microsoft.com/office/powerpoint/2010/main" val="3565440912"/>
      </p:ext>
    </p:extLst>
  </p:cSld>
  <p:clrMapOvr>
    <a:masterClrMapping/>
  </p:clrMapOvr>
  <p:transition advTm="3000">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A1D7B2DD-1EDF-4061-9DA0-2BE0E3F25F23}" type="datetimeFigureOut">
              <a:rPr lang="zh-CN" altLang="en-US" smtClean="0"/>
              <a:pPr/>
              <a:t>2018/10/4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B24A1D42-8B1E-4D14-8FB9-21F4C59B927D}" type="slidenum">
              <a:rPr lang="zh-CN" altLang="en-US" smtClean="0"/>
              <a:pPr/>
              <a:t>‹#›</a:t>
            </a:fld>
            <a:endParaRPr lang="zh-CN" altLang="en-US"/>
          </a:p>
        </p:txBody>
      </p:sp>
    </p:spTree>
    <p:extLst>
      <p:ext uri="{BB962C8B-B14F-4D97-AF65-F5344CB8AC3E}">
        <p14:creationId xmlns="" xmlns:p14="http://schemas.microsoft.com/office/powerpoint/2010/main" val="3621275051"/>
      </p:ext>
    </p:extLst>
  </p:cSld>
  <p:clrMapOvr>
    <a:masterClrMapping/>
  </p:clrMapOvr>
  <p:transition advTm="3000">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cstate="print">
            <a:extLst>
              <a:ext uri="{28A0092B-C50C-407E-A947-70E740481C1C}">
                <a14:useLocalDpi xmlns="" xmlns:a14="http://schemas.microsoft.com/office/drawing/2010/main" val="0"/>
              </a:ext>
            </a:extLst>
          </a:blip>
          <a:srcRect l="1537" t="-16" r="13945" b="16"/>
          <a:stretch/>
        </p:blipFill>
        <p:spPr>
          <a:xfrm>
            <a:off x="0" y="0"/>
            <a:ext cx="9135836" cy="5143500"/>
          </a:xfrm>
          <a:prstGeom prst="rect">
            <a:avLst/>
          </a:prstGeom>
        </p:spPr>
      </p:pic>
      <p:sp>
        <p:nvSpPr>
          <p:cNvPr id="2" name="Date Placeholder 1"/>
          <p:cNvSpPr>
            <a:spLocks noGrp="1"/>
          </p:cNvSpPr>
          <p:nvPr>
            <p:ph type="dt" sz="half" idx="10"/>
          </p:nvPr>
        </p:nvSpPr>
        <p:spPr/>
        <p:txBody>
          <a:bodyPr/>
          <a:lstStyle/>
          <a:p>
            <a:fld id="{A1D7B2DD-1EDF-4061-9DA0-2BE0E3F25F23}" type="datetimeFigureOut">
              <a:rPr lang="zh-CN" altLang="en-US" smtClean="0"/>
              <a:pPr/>
              <a:t>2018/10/4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B24A1D42-8B1E-4D14-8FB9-21F4C59B927D}" type="slidenum">
              <a:rPr lang="zh-CN" altLang="en-US" smtClean="0"/>
              <a:pPr/>
              <a:t>‹#›</a:t>
            </a:fld>
            <a:endParaRPr lang="zh-CN" altLang="en-US"/>
          </a:p>
        </p:txBody>
      </p:sp>
      <p:sp>
        <p:nvSpPr>
          <p:cNvPr id="6" name="矩形 5"/>
          <p:cNvSpPr/>
          <p:nvPr userDrawn="1"/>
        </p:nvSpPr>
        <p:spPr>
          <a:xfrm>
            <a:off x="0" y="0"/>
            <a:ext cx="9144000" cy="5143500"/>
          </a:xfrm>
          <a:prstGeom prst="rect">
            <a:avLst/>
          </a:prstGeom>
          <a:solidFill>
            <a:schemeClr val="bg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408328511"/>
      </p:ext>
    </p:extLst>
  </p:cSld>
  <p:clrMapOvr>
    <a:masterClrMapping/>
  </p:clrMapOvr>
  <p:transition advTm="3000">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A1D7B2DD-1EDF-4061-9DA0-2BE0E3F25F23}" type="datetimeFigureOut">
              <a:rPr lang="zh-CN" altLang="en-US" smtClean="0"/>
              <a:pPr/>
              <a:t>2018/10/4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24A1D42-8B1E-4D14-8FB9-21F4C59B927D}" type="slidenum">
              <a:rPr lang="zh-CN" altLang="en-US" smtClean="0"/>
              <a:pPr/>
              <a:t>‹#›</a:t>
            </a:fld>
            <a:endParaRPr lang="zh-CN" altLang="en-US"/>
          </a:p>
        </p:txBody>
      </p:sp>
    </p:spTree>
    <p:extLst>
      <p:ext uri="{BB962C8B-B14F-4D97-AF65-F5344CB8AC3E}">
        <p14:creationId xmlns="" xmlns:p14="http://schemas.microsoft.com/office/powerpoint/2010/main" val="821057240"/>
      </p:ext>
    </p:extLst>
  </p:cSld>
  <p:clrMapOvr>
    <a:masterClrMapping/>
  </p:clrMapOvr>
  <p:transition advTm="3000">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A1D7B2DD-1EDF-4061-9DA0-2BE0E3F25F23}" type="datetimeFigureOut">
              <a:rPr lang="zh-CN" altLang="en-US" smtClean="0"/>
              <a:pPr/>
              <a:t>2018/10/4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24A1D42-8B1E-4D14-8FB9-21F4C59B927D}" type="slidenum">
              <a:rPr lang="zh-CN" altLang="en-US" smtClean="0"/>
              <a:pPr/>
              <a:t>‹#›</a:t>
            </a:fld>
            <a:endParaRPr lang="zh-CN" altLang="en-US"/>
          </a:p>
        </p:txBody>
      </p:sp>
    </p:spTree>
    <p:extLst>
      <p:ext uri="{BB962C8B-B14F-4D97-AF65-F5344CB8AC3E}">
        <p14:creationId xmlns="" xmlns:p14="http://schemas.microsoft.com/office/powerpoint/2010/main" val="3782340042"/>
      </p:ext>
    </p:extLst>
  </p:cSld>
  <p:clrMapOvr>
    <a:masterClrMapping/>
  </p:clrMapOvr>
  <p:transition advTm="3000">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A1D7B2DD-1EDF-4061-9DA0-2BE0E3F25F23}" type="datetimeFigureOut">
              <a:rPr lang="zh-CN" altLang="en-US" smtClean="0"/>
              <a:pPr/>
              <a:t>2018/10/4</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B24A1D42-8B1E-4D14-8FB9-21F4C59B927D}" type="slidenum">
              <a:rPr lang="zh-CN" altLang="en-US" smtClean="0"/>
              <a:pPr/>
              <a:t>‹#›</a:t>
            </a:fld>
            <a:endParaRPr lang="zh-CN" altLang="en-US"/>
          </a:p>
        </p:txBody>
      </p:sp>
      <p:pic>
        <p:nvPicPr>
          <p:cNvPr id="7" name="图片 6"/>
          <p:cNvPicPr>
            <a:picLocks noChangeAspect="1"/>
          </p:cNvPicPr>
          <p:nvPr userDrawn="1"/>
        </p:nvPicPr>
        <p:blipFill rotWithShape="1">
          <a:blip r:embed="rId13" cstate="print">
            <a:extLst>
              <a:ext uri="{28A0092B-C50C-407E-A947-70E740481C1C}">
                <a14:useLocalDpi xmlns="" xmlns:a14="http://schemas.microsoft.com/office/drawing/2010/main" val="0"/>
              </a:ext>
            </a:extLst>
          </a:blip>
          <a:srcRect l="1537" t="-16" r="13945" b="16"/>
          <a:stretch/>
        </p:blipFill>
        <p:spPr>
          <a:xfrm>
            <a:off x="0" y="0"/>
            <a:ext cx="9135836" cy="5143500"/>
          </a:xfrm>
          <a:prstGeom prst="rect">
            <a:avLst/>
          </a:prstGeom>
        </p:spPr>
      </p:pic>
      <p:sp>
        <p:nvSpPr>
          <p:cNvPr id="8" name="矩形 7"/>
          <p:cNvSpPr/>
          <p:nvPr userDrawn="1"/>
        </p:nvSpPr>
        <p:spPr>
          <a:xfrm>
            <a:off x="0" y="0"/>
            <a:ext cx="9144000" cy="5143500"/>
          </a:xfrm>
          <a:prstGeom prst="rect">
            <a:avLst/>
          </a:prstGeom>
          <a:solidFill>
            <a:schemeClr val="bg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36619819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advTm="3000">
    <p:random/>
  </p:transition>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1.xml"/><Relationship Id="rId1" Type="http://schemas.openxmlformats.org/officeDocument/2006/relationships/tags" Target="../tags/tag30.xml"/><Relationship Id="rId5" Type="http://schemas.openxmlformats.org/officeDocument/2006/relationships/image" Target="../media/image11.jpeg"/><Relationship Id="rId4"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8" Type="http://schemas.openxmlformats.org/officeDocument/2006/relationships/tags" Target="../tags/tag41.xml"/><Relationship Id="rId13" Type="http://schemas.openxmlformats.org/officeDocument/2006/relationships/tags" Target="../tags/tag46.xml"/><Relationship Id="rId18" Type="http://schemas.openxmlformats.org/officeDocument/2006/relationships/image" Target="../media/image14.jpeg"/><Relationship Id="rId3" Type="http://schemas.openxmlformats.org/officeDocument/2006/relationships/tags" Target="../tags/tag36.xml"/><Relationship Id="rId7" Type="http://schemas.openxmlformats.org/officeDocument/2006/relationships/tags" Target="../tags/tag40.xml"/><Relationship Id="rId12" Type="http://schemas.openxmlformats.org/officeDocument/2006/relationships/tags" Target="../tags/tag45.xml"/><Relationship Id="rId17" Type="http://schemas.openxmlformats.org/officeDocument/2006/relationships/notesSlide" Target="../notesSlides/notesSlide6.xml"/><Relationship Id="rId2" Type="http://schemas.openxmlformats.org/officeDocument/2006/relationships/tags" Target="../tags/tag35.xml"/><Relationship Id="rId16" Type="http://schemas.openxmlformats.org/officeDocument/2006/relationships/slideLayout" Target="../slideLayouts/slideLayout2.xml"/><Relationship Id="rId20" Type="http://schemas.openxmlformats.org/officeDocument/2006/relationships/image" Target="../media/image16.jpeg"/><Relationship Id="rId1" Type="http://schemas.openxmlformats.org/officeDocument/2006/relationships/tags" Target="../tags/tag34.xml"/><Relationship Id="rId6" Type="http://schemas.openxmlformats.org/officeDocument/2006/relationships/tags" Target="../tags/tag39.xml"/><Relationship Id="rId11" Type="http://schemas.openxmlformats.org/officeDocument/2006/relationships/tags" Target="../tags/tag44.xml"/><Relationship Id="rId5" Type="http://schemas.openxmlformats.org/officeDocument/2006/relationships/tags" Target="../tags/tag38.xml"/><Relationship Id="rId15" Type="http://schemas.openxmlformats.org/officeDocument/2006/relationships/tags" Target="../tags/tag48.xml"/><Relationship Id="rId10" Type="http://schemas.openxmlformats.org/officeDocument/2006/relationships/tags" Target="../tags/tag43.xml"/><Relationship Id="rId19" Type="http://schemas.openxmlformats.org/officeDocument/2006/relationships/image" Target="../media/image15.jpeg"/><Relationship Id="rId4" Type="http://schemas.openxmlformats.org/officeDocument/2006/relationships/tags" Target="../tags/tag37.xml"/><Relationship Id="rId9" Type="http://schemas.openxmlformats.org/officeDocument/2006/relationships/tags" Target="../tags/tag42.xml"/><Relationship Id="rId14" Type="http://schemas.openxmlformats.org/officeDocument/2006/relationships/tags" Target="../tags/tag4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tags" Target="../tags/tag56.xml"/><Relationship Id="rId3" Type="http://schemas.openxmlformats.org/officeDocument/2006/relationships/tags" Target="../tags/tag51.xml"/><Relationship Id="rId7" Type="http://schemas.openxmlformats.org/officeDocument/2006/relationships/tags" Target="../tags/tag55.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tags" Target="../tags/tag54.xml"/><Relationship Id="rId11" Type="http://schemas.openxmlformats.org/officeDocument/2006/relationships/image" Target="../media/image18.jpeg"/><Relationship Id="rId5" Type="http://schemas.openxmlformats.org/officeDocument/2006/relationships/tags" Target="../tags/tag53.xml"/><Relationship Id="rId10" Type="http://schemas.openxmlformats.org/officeDocument/2006/relationships/notesSlide" Target="../notesSlides/notesSlide10.xml"/><Relationship Id="rId4" Type="http://schemas.openxmlformats.org/officeDocument/2006/relationships/tags" Target="../tags/tag52.xml"/><Relationship Id="rId9"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8" Type="http://schemas.openxmlformats.org/officeDocument/2006/relationships/tags" Target="../tags/tag64.xml"/><Relationship Id="rId3" Type="http://schemas.openxmlformats.org/officeDocument/2006/relationships/tags" Target="../tags/tag59.xml"/><Relationship Id="rId7" Type="http://schemas.openxmlformats.org/officeDocument/2006/relationships/tags" Target="../tags/tag63.xml"/><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tags" Target="../tags/tag62.xml"/><Relationship Id="rId11" Type="http://schemas.openxmlformats.org/officeDocument/2006/relationships/image" Target="../media/image19.jpeg"/><Relationship Id="rId5" Type="http://schemas.openxmlformats.org/officeDocument/2006/relationships/tags" Target="../tags/tag61.xml"/><Relationship Id="rId10" Type="http://schemas.openxmlformats.org/officeDocument/2006/relationships/notesSlide" Target="../notesSlides/notesSlide11.xml"/><Relationship Id="rId4" Type="http://schemas.openxmlformats.org/officeDocument/2006/relationships/tags" Target="../tags/tag60.xml"/><Relationship Id="rId9"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tags" Target="../tags/tag72.xml"/><Relationship Id="rId13" Type="http://schemas.openxmlformats.org/officeDocument/2006/relationships/tags" Target="../tags/tag77.xml"/><Relationship Id="rId18" Type="http://schemas.openxmlformats.org/officeDocument/2006/relationships/tags" Target="../tags/tag82.xml"/><Relationship Id="rId26" Type="http://schemas.openxmlformats.org/officeDocument/2006/relationships/tags" Target="../tags/tag90.xml"/><Relationship Id="rId3" Type="http://schemas.openxmlformats.org/officeDocument/2006/relationships/tags" Target="../tags/tag67.xml"/><Relationship Id="rId21" Type="http://schemas.openxmlformats.org/officeDocument/2006/relationships/tags" Target="../tags/tag85.xml"/><Relationship Id="rId34" Type="http://schemas.openxmlformats.org/officeDocument/2006/relationships/slideLayout" Target="../slideLayouts/slideLayout2.xml"/><Relationship Id="rId7" Type="http://schemas.openxmlformats.org/officeDocument/2006/relationships/tags" Target="../tags/tag71.xml"/><Relationship Id="rId12" Type="http://schemas.openxmlformats.org/officeDocument/2006/relationships/tags" Target="../tags/tag76.xml"/><Relationship Id="rId17" Type="http://schemas.openxmlformats.org/officeDocument/2006/relationships/tags" Target="../tags/tag81.xml"/><Relationship Id="rId25" Type="http://schemas.openxmlformats.org/officeDocument/2006/relationships/tags" Target="../tags/tag89.xml"/><Relationship Id="rId33" Type="http://schemas.openxmlformats.org/officeDocument/2006/relationships/tags" Target="../tags/tag97.xml"/><Relationship Id="rId2" Type="http://schemas.openxmlformats.org/officeDocument/2006/relationships/tags" Target="../tags/tag66.xml"/><Relationship Id="rId16" Type="http://schemas.openxmlformats.org/officeDocument/2006/relationships/tags" Target="../tags/tag80.xml"/><Relationship Id="rId20" Type="http://schemas.openxmlformats.org/officeDocument/2006/relationships/tags" Target="../tags/tag84.xml"/><Relationship Id="rId29" Type="http://schemas.openxmlformats.org/officeDocument/2006/relationships/tags" Target="../tags/tag93.xml"/><Relationship Id="rId1" Type="http://schemas.openxmlformats.org/officeDocument/2006/relationships/tags" Target="../tags/tag65.xml"/><Relationship Id="rId6" Type="http://schemas.openxmlformats.org/officeDocument/2006/relationships/tags" Target="../tags/tag70.xml"/><Relationship Id="rId11" Type="http://schemas.openxmlformats.org/officeDocument/2006/relationships/tags" Target="../tags/tag75.xml"/><Relationship Id="rId24" Type="http://schemas.openxmlformats.org/officeDocument/2006/relationships/tags" Target="../tags/tag88.xml"/><Relationship Id="rId32" Type="http://schemas.openxmlformats.org/officeDocument/2006/relationships/tags" Target="../tags/tag96.xml"/><Relationship Id="rId5" Type="http://schemas.openxmlformats.org/officeDocument/2006/relationships/tags" Target="../tags/tag69.xml"/><Relationship Id="rId15" Type="http://schemas.openxmlformats.org/officeDocument/2006/relationships/tags" Target="../tags/tag79.xml"/><Relationship Id="rId23" Type="http://schemas.openxmlformats.org/officeDocument/2006/relationships/tags" Target="../tags/tag87.xml"/><Relationship Id="rId28" Type="http://schemas.openxmlformats.org/officeDocument/2006/relationships/tags" Target="../tags/tag92.xml"/><Relationship Id="rId10" Type="http://schemas.openxmlformats.org/officeDocument/2006/relationships/tags" Target="../tags/tag74.xml"/><Relationship Id="rId19" Type="http://schemas.openxmlformats.org/officeDocument/2006/relationships/tags" Target="../tags/tag83.xml"/><Relationship Id="rId31" Type="http://schemas.openxmlformats.org/officeDocument/2006/relationships/tags" Target="../tags/tag95.xml"/><Relationship Id="rId4" Type="http://schemas.openxmlformats.org/officeDocument/2006/relationships/tags" Target="../tags/tag68.xml"/><Relationship Id="rId9" Type="http://schemas.openxmlformats.org/officeDocument/2006/relationships/tags" Target="../tags/tag73.xml"/><Relationship Id="rId14" Type="http://schemas.openxmlformats.org/officeDocument/2006/relationships/tags" Target="../tags/tag78.xml"/><Relationship Id="rId22" Type="http://schemas.openxmlformats.org/officeDocument/2006/relationships/tags" Target="../tags/tag86.xml"/><Relationship Id="rId27" Type="http://schemas.openxmlformats.org/officeDocument/2006/relationships/tags" Target="../tags/tag91.xml"/><Relationship Id="rId30" Type="http://schemas.openxmlformats.org/officeDocument/2006/relationships/tags" Target="../tags/tag94.xml"/><Relationship Id="rId35"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8" Type="http://schemas.openxmlformats.org/officeDocument/2006/relationships/notesSlide" Target="../notesSlides/notesSlide22.xml"/><Relationship Id="rId3" Type="http://schemas.openxmlformats.org/officeDocument/2006/relationships/tags" Target="../tags/tag100.xml"/><Relationship Id="rId7" Type="http://schemas.openxmlformats.org/officeDocument/2006/relationships/slideLayout" Target="../slideLayouts/slideLayout2.xml"/><Relationship Id="rId2" Type="http://schemas.openxmlformats.org/officeDocument/2006/relationships/tags" Target="../tags/tag99.xml"/><Relationship Id="rId1" Type="http://schemas.openxmlformats.org/officeDocument/2006/relationships/tags" Target="../tags/tag98.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tags" Target="../tags/tag101.xml"/><Relationship Id="rId9" Type="http://schemas.openxmlformats.org/officeDocument/2006/relationships/image" Target="../media/image26.jpeg"/></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8" Type="http://schemas.openxmlformats.org/officeDocument/2006/relationships/notesSlide" Target="../notesSlides/notesSlide25.xml"/><Relationship Id="rId3" Type="http://schemas.openxmlformats.org/officeDocument/2006/relationships/tags" Target="../tags/tag106.xml"/><Relationship Id="rId7" Type="http://schemas.openxmlformats.org/officeDocument/2006/relationships/slideLayout" Target="../slideLayouts/slideLayout7.xml"/><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tags" Target="../tags/tag109.xml"/><Relationship Id="rId5" Type="http://schemas.openxmlformats.org/officeDocument/2006/relationships/tags" Target="../tags/tag108.xml"/><Relationship Id="rId10" Type="http://schemas.openxmlformats.org/officeDocument/2006/relationships/image" Target="../media/image29.jpeg"/><Relationship Id="rId4" Type="http://schemas.openxmlformats.org/officeDocument/2006/relationships/tags" Target="../tags/tag107.xml"/><Relationship Id="rId9" Type="http://schemas.openxmlformats.org/officeDocument/2006/relationships/image" Target="../media/image28.jpe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11.xml"/><Relationship Id="rId1" Type="http://schemas.openxmlformats.org/officeDocument/2006/relationships/tags" Target="../tags/tag110.xml"/><Relationship Id="rId6" Type="http://schemas.openxmlformats.org/officeDocument/2006/relationships/image" Target="../media/image31.png"/><Relationship Id="rId5" Type="http://schemas.openxmlformats.org/officeDocument/2006/relationships/image" Target="../media/image30.jpeg"/><Relationship Id="rId4" Type="http://schemas.openxmlformats.org/officeDocument/2006/relationships/notesSlide" Target="../notesSlides/notesSlide26.xml"/></Relationships>
</file>

<file path=ppt/slides/_rels/slide3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tags" Target="../tags/tag112.xml"/><Relationship Id="rId6" Type="http://schemas.openxmlformats.org/officeDocument/2006/relationships/notesSlide" Target="../notesSlides/notesSlide28.xml"/><Relationship Id="rId5" Type="http://schemas.openxmlformats.org/officeDocument/2006/relationships/slideLayout" Target="../slideLayouts/slideLayout6.xml"/><Relationship Id="rId4" Type="http://schemas.openxmlformats.org/officeDocument/2006/relationships/tags" Target="../tags/tag115.xml"/></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video" Target="NULL" TargetMode="External"/><Relationship Id="rId6" Type="http://schemas.microsoft.com/office/2007/relationships/media" Target="../media/media1.mp3"/><Relationship Id="rId5" Type="http://schemas.openxmlformats.org/officeDocument/2006/relationships/image" Target="../media/image8.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26" Type="http://schemas.openxmlformats.org/officeDocument/2006/relationships/tags" Target="../tags/tag27.xml"/><Relationship Id="rId3" Type="http://schemas.openxmlformats.org/officeDocument/2006/relationships/tags" Target="../tags/tag4.xml"/><Relationship Id="rId21" Type="http://schemas.openxmlformats.org/officeDocument/2006/relationships/tags" Target="../tags/tag22.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5" Type="http://schemas.openxmlformats.org/officeDocument/2006/relationships/tags" Target="../tags/tag26.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tags" Target="../tags/tag21.xml"/><Relationship Id="rId29" Type="http://schemas.openxmlformats.org/officeDocument/2006/relationships/slideLayout" Target="../slideLayouts/slideLayout7.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24" Type="http://schemas.openxmlformats.org/officeDocument/2006/relationships/tags" Target="../tags/tag25.xml"/><Relationship Id="rId5" Type="http://schemas.openxmlformats.org/officeDocument/2006/relationships/tags" Target="../tags/tag6.xml"/><Relationship Id="rId15" Type="http://schemas.openxmlformats.org/officeDocument/2006/relationships/tags" Target="../tags/tag16.xml"/><Relationship Id="rId23" Type="http://schemas.openxmlformats.org/officeDocument/2006/relationships/tags" Target="../tags/tag24.xml"/><Relationship Id="rId28" Type="http://schemas.openxmlformats.org/officeDocument/2006/relationships/tags" Target="../tags/tag29.xml"/><Relationship Id="rId10" Type="http://schemas.openxmlformats.org/officeDocument/2006/relationships/tags" Target="../tags/tag11.xml"/><Relationship Id="rId19" Type="http://schemas.openxmlformats.org/officeDocument/2006/relationships/tags" Target="../tags/tag20.xml"/><Relationship Id="rId31" Type="http://schemas.openxmlformats.org/officeDocument/2006/relationships/image" Target="../media/image1.jpeg"/><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tags" Target="../tags/tag23.xml"/><Relationship Id="rId27" Type="http://schemas.openxmlformats.org/officeDocument/2006/relationships/tags" Target="../tags/tag28.xml"/><Relationship Id="rId30"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descr="2.jpg"/>
          <p:cNvPicPr>
            <a:picLocks noGrp="1" noChangeAspect="1"/>
          </p:cNvPicPr>
          <p:nvPr>
            <p:ph idx="4294967295"/>
          </p:nvPr>
        </p:nvPicPr>
        <p:blipFill>
          <a:blip r:embed="rId2"/>
          <a:stretch>
            <a:fillRect/>
          </a:stretch>
        </p:blipFill>
        <p:spPr>
          <a:xfrm>
            <a:off x="0" y="0"/>
            <a:ext cx="9144001" cy="5128050"/>
          </a:xfrm>
        </p:spPr>
      </p:pic>
    </p:spTree>
  </p:cSld>
  <p:clrMapOvr>
    <a:masterClrMapping/>
  </p:clrMapOvr>
  <p:transition advTm="3000">
    <p:random/>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530934" y="191478"/>
            <a:ext cx="4044048" cy="400110"/>
          </a:xfrm>
          <a:prstGeom prst="rect">
            <a:avLst/>
          </a:prstGeom>
          <a:noFill/>
        </p:spPr>
        <p:txBody>
          <a:bodyPr wrap="square" rtlCol="0">
            <a:spAutoFit/>
          </a:bodyPr>
          <a:lstStyle/>
          <a:p>
            <a:pPr algn="ctr"/>
            <a:r>
              <a:rPr lang="en-US" altLang="zh-CN" sz="2000" b="1" dirty="0">
                <a:solidFill>
                  <a:schemeClr val="accent2"/>
                </a:solidFill>
                <a:latin typeface="微软雅黑" panose="020B0503020204020204" pitchFamily="34" charset="-122"/>
                <a:ea typeface="微软雅黑" panose="020B0503020204020204" pitchFamily="34" charset="-122"/>
              </a:rPr>
              <a:t>“</a:t>
            </a:r>
            <a:r>
              <a:rPr lang="zh-CN" altLang="zh-CN" sz="2000" b="1" dirty="0">
                <a:solidFill>
                  <a:schemeClr val="accent2"/>
                </a:solidFill>
                <a:latin typeface="微软雅黑" panose="020B0503020204020204" pitchFamily="34" charset="-122"/>
                <a:ea typeface="微软雅黑" panose="020B0503020204020204" pitchFamily="34" charset="-122"/>
              </a:rPr>
              <a:t>一带一路</a:t>
            </a:r>
            <a:r>
              <a:rPr lang="en-US" altLang="zh-CN" sz="2000" b="1" dirty="0">
                <a:solidFill>
                  <a:schemeClr val="accent2"/>
                </a:solidFill>
                <a:latin typeface="微软雅黑" panose="020B0503020204020204" pitchFamily="34" charset="-122"/>
                <a:ea typeface="微软雅黑" panose="020B0503020204020204" pitchFamily="34" charset="-122"/>
              </a:rPr>
              <a:t>”</a:t>
            </a:r>
            <a:r>
              <a:rPr lang="zh-CN" altLang="zh-CN" sz="2000" b="1" dirty="0">
                <a:solidFill>
                  <a:schemeClr val="accent2"/>
                </a:solidFill>
                <a:latin typeface="微软雅黑" panose="020B0503020204020204" pitchFamily="34" charset="-122"/>
                <a:ea typeface="微软雅黑" panose="020B0503020204020204" pitchFamily="34" charset="-122"/>
              </a:rPr>
              <a:t>建设已取得</a:t>
            </a:r>
            <a:r>
              <a:rPr lang="zh-CN" altLang="en-US" sz="2000" b="1" dirty="0">
                <a:solidFill>
                  <a:schemeClr val="accent2"/>
                </a:solidFill>
                <a:latin typeface="微软雅黑" panose="020B0503020204020204" pitchFamily="34" charset="-122"/>
                <a:ea typeface="微软雅黑" panose="020B0503020204020204" pitchFamily="34" charset="-122"/>
              </a:rPr>
              <a:t>显著</a:t>
            </a:r>
            <a:r>
              <a:rPr lang="zh-CN" altLang="zh-CN" sz="2000" b="1" dirty="0">
                <a:solidFill>
                  <a:schemeClr val="accent2"/>
                </a:solidFill>
                <a:latin typeface="微软雅黑" panose="020B0503020204020204" pitchFamily="34" charset="-122"/>
                <a:ea typeface="微软雅黑" panose="020B0503020204020204" pitchFamily="34" charset="-122"/>
              </a:rPr>
              <a:t>成果</a:t>
            </a:r>
            <a:endParaRPr lang="zh-CN" altLang="en-US" sz="2000" b="1" dirty="0">
              <a:solidFill>
                <a:schemeClr val="accent2"/>
              </a:solidFill>
              <a:latin typeface="微软雅黑" panose="020B0503020204020204" pitchFamily="34" charset="-122"/>
              <a:ea typeface="微软雅黑" panose="020B0503020204020204" pitchFamily="34" charset="-122"/>
            </a:endParaRPr>
          </a:p>
        </p:txBody>
      </p:sp>
      <p:sp>
        <p:nvSpPr>
          <p:cNvPr id="77" name="矩形 76"/>
          <p:cNvSpPr/>
          <p:nvPr/>
        </p:nvSpPr>
        <p:spPr>
          <a:xfrm>
            <a:off x="1152348" y="1690830"/>
            <a:ext cx="2639776" cy="2358654"/>
          </a:xfrm>
          <a:prstGeom prst="rect">
            <a:avLst/>
          </a:prstGeom>
          <a:blipFill>
            <a:blip r:embed="rId5" cstate="print"/>
            <a:srcRect/>
            <a:stretch>
              <a:fillRect l="-25980" t="-1766" r="-31547" b="-12116"/>
            </a:stretch>
          </a:blipFill>
          <a:ln>
            <a:solidFill>
              <a:schemeClr val="bg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8" name="MH_Other_13"/>
          <p:cNvSpPr/>
          <p:nvPr>
            <p:custDataLst>
              <p:tags r:id="rId1"/>
            </p:custDataLst>
          </p:nvPr>
        </p:nvSpPr>
        <p:spPr>
          <a:xfrm flipH="1">
            <a:off x="7862073" y="3695930"/>
            <a:ext cx="353554" cy="353554"/>
          </a:xfrm>
          <a:custGeom>
            <a:avLst/>
            <a:gdLst>
              <a:gd name="connsiteX0" fmla="*/ 0 w 1342767"/>
              <a:gd name="connsiteY0" fmla="*/ 0 h 1342767"/>
              <a:gd name="connsiteX1" fmla="*/ 47690 w 1342767"/>
              <a:gd name="connsiteY1" fmla="*/ 0 h 1342767"/>
              <a:gd name="connsiteX2" fmla="*/ 47690 w 1342767"/>
              <a:gd name="connsiteY2" fmla="*/ 1293326 h 1342767"/>
              <a:gd name="connsiteX3" fmla="*/ 1342767 w 1342767"/>
              <a:gd name="connsiteY3" fmla="*/ 1293326 h 1342767"/>
              <a:gd name="connsiteX4" fmla="*/ 1342767 w 1342767"/>
              <a:gd name="connsiteY4" fmla="*/ 1342767 h 1342767"/>
              <a:gd name="connsiteX5" fmla="*/ 0 w 1342767"/>
              <a:gd name="connsiteY5" fmla="*/ 1342767 h 134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2767" h="1342767">
                <a:moveTo>
                  <a:pt x="0" y="0"/>
                </a:moveTo>
                <a:lnTo>
                  <a:pt x="47690" y="0"/>
                </a:lnTo>
                <a:lnTo>
                  <a:pt x="47690" y="1293326"/>
                </a:lnTo>
                <a:lnTo>
                  <a:pt x="1342767" y="1293326"/>
                </a:lnTo>
                <a:lnTo>
                  <a:pt x="1342767" y="1342767"/>
                </a:lnTo>
                <a:lnTo>
                  <a:pt x="0" y="1342767"/>
                </a:lnTo>
                <a:close/>
              </a:path>
            </a:pathLst>
          </a:custGeom>
          <a:solidFill>
            <a:schemeClr val="accent2"/>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9" name="MH_Other_15"/>
          <p:cNvSpPr/>
          <p:nvPr>
            <p:custDataLst>
              <p:tags r:id="rId2"/>
            </p:custDataLst>
          </p:nvPr>
        </p:nvSpPr>
        <p:spPr>
          <a:xfrm flipH="1">
            <a:off x="4315135" y="1699818"/>
            <a:ext cx="353554" cy="353554"/>
          </a:xfrm>
          <a:custGeom>
            <a:avLst/>
            <a:gdLst>
              <a:gd name="connsiteX0" fmla="*/ 0 w 380032"/>
              <a:gd name="connsiteY0" fmla="*/ 0 h 380032"/>
              <a:gd name="connsiteX1" fmla="*/ 380032 w 380032"/>
              <a:gd name="connsiteY1" fmla="*/ 0 h 380032"/>
              <a:gd name="connsiteX2" fmla="*/ 380032 w 380032"/>
              <a:gd name="connsiteY2" fmla="*/ 380032 h 380032"/>
              <a:gd name="connsiteX3" fmla="*/ 366039 w 380032"/>
              <a:gd name="connsiteY3" fmla="*/ 380032 h 380032"/>
              <a:gd name="connsiteX4" fmla="*/ 366039 w 380032"/>
              <a:gd name="connsiteY4" fmla="*/ 13497 h 380032"/>
              <a:gd name="connsiteX5" fmla="*/ 0 w 380032"/>
              <a:gd name="connsiteY5" fmla="*/ 13497 h 38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032" h="380032">
                <a:moveTo>
                  <a:pt x="0" y="0"/>
                </a:moveTo>
                <a:lnTo>
                  <a:pt x="380032" y="0"/>
                </a:lnTo>
                <a:lnTo>
                  <a:pt x="380032" y="380032"/>
                </a:lnTo>
                <a:lnTo>
                  <a:pt x="366039" y="380032"/>
                </a:lnTo>
                <a:lnTo>
                  <a:pt x="366039" y="13497"/>
                </a:lnTo>
                <a:lnTo>
                  <a:pt x="0" y="13497"/>
                </a:lnTo>
                <a:close/>
              </a:path>
            </a:pathLst>
          </a:custGeom>
          <a:solidFill>
            <a:schemeClr val="accent2"/>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 name="矩形 1"/>
          <p:cNvSpPr/>
          <p:nvPr/>
        </p:nvSpPr>
        <p:spPr>
          <a:xfrm>
            <a:off x="4410586" y="1724832"/>
            <a:ext cx="3678338" cy="2308324"/>
          </a:xfrm>
          <a:prstGeom prst="rect">
            <a:avLst/>
          </a:prstGeom>
        </p:spPr>
        <p:txBody>
          <a:bodyPr wrap="square">
            <a:spAutoFit/>
          </a:bodyPr>
          <a:lstStyle/>
          <a:p>
            <a:pPr>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在</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2017</a:t>
            </a:r>
            <a:r>
              <a:rPr lang="zh-CN" altLang="zh-CN" sz="1600" dirty="0">
                <a:solidFill>
                  <a:schemeClr val="tx1">
                    <a:lumMod val="75000"/>
                    <a:lumOff val="25000"/>
                  </a:schemeClr>
                </a:solidFill>
                <a:latin typeface="微软雅黑" panose="020B0503020204020204" pitchFamily="34" charset="-122"/>
                <a:ea typeface="微软雅黑" panose="020B0503020204020204" pitchFamily="34" charset="-122"/>
              </a:rPr>
              <a:t>年</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zh-CN" sz="1600" dirty="0">
                <a:solidFill>
                  <a:schemeClr val="tx1">
                    <a:lumMod val="75000"/>
                    <a:lumOff val="25000"/>
                  </a:schemeClr>
                </a:solidFill>
                <a:latin typeface="微软雅黑" panose="020B0503020204020204" pitchFamily="34" charset="-122"/>
                <a:ea typeface="微软雅黑" panose="020B0503020204020204" pitchFamily="34" charset="-122"/>
              </a:rPr>
              <a:t>月</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6</a:t>
            </a:r>
            <a:r>
              <a:rPr lang="zh-CN" altLang="zh-CN" sz="1600" dirty="0">
                <a:solidFill>
                  <a:schemeClr val="tx1">
                    <a:lumMod val="75000"/>
                    <a:lumOff val="25000"/>
                  </a:schemeClr>
                </a:solidFill>
                <a:latin typeface="微软雅黑" panose="020B0503020204020204" pitchFamily="34" charset="-122"/>
                <a:ea typeface="微软雅黑" panose="020B0503020204020204" pitchFamily="34" charset="-122"/>
              </a:rPr>
              <a:t>日</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举行的</a:t>
            </a:r>
            <a:r>
              <a:rPr lang="zh-CN" altLang="zh-CN" sz="1600" dirty="0">
                <a:solidFill>
                  <a:schemeClr val="tx1">
                    <a:lumMod val="75000"/>
                    <a:lumOff val="25000"/>
                  </a:schemeClr>
                </a:solidFill>
                <a:latin typeface="微软雅黑" panose="020B0503020204020204" pitchFamily="34" charset="-122"/>
                <a:ea typeface="微软雅黑" panose="020B0503020204020204" pitchFamily="34" charset="-122"/>
              </a:rPr>
              <a:t>十二届全国人大五次会议记者会</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上</a:t>
            </a:r>
            <a:r>
              <a:rPr lang="zh-CN" altLang="zh-CN" sz="1600" dirty="0">
                <a:solidFill>
                  <a:schemeClr val="tx1">
                    <a:lumMod val="75000"/>
                    <a:lumOff val="25000"/>
                  </a:schemeClr>
                </a:solidFill>
                <a:latin typeface="微软雅黑" panose="020B0503020204020204" pitchFamily="34" charset="-122"/>
                <a:ea typeface="微软雅黑" panose="020B0503020204020204" pitchFamily="34" charset="-122"/>
              </a:rPr>
              <a:t>，国家发展和改革委员会主任何立峰表示</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近三年来，中国对“一带一路”沿线国家的对外投资已经超过了</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500</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亿美元，并且这些项目进展情况的效果是良好的。</a:t>
            </a:r>
          </a:p>
        </p:txBody>
      </p:sp>
      <p:grpSp>
        <p:nvGrpSpPr>
          <p:cNvPr id="3" name="组合 80"/>
          <p:cNvGrpSpPr/>
          <p:nvPr/>
        </p:nvGrpSpPr>
        <p:grpSpPr>
          <a:xfrm>
            <a:off x="4259861" y="600889"/>
            <a:ext cx="602900" cy="70338"/>
            <a:chOff x="4272852" y="653143"/>
            <a:chExt cx="602900" cy="70338"/>
          </a:xfrm>
        </p:grpSpPr>
        <p:sp>
          <p:nvSpPr>
            <p:cNvPr id="82" name="矩形 81"/>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 xmlns:p14="http://schemas.microsoft.com/office/powerpoint/2010/main" val="4101328036"/>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1000"/>
                                        <p:tgtEl>
                                          <p:spTgt spid="77"/>
                                        </p:tgtEl>
                                      </p:cBhvr>
                                    </p:animEffect>
                                    <p:anim calcmode="lin" valueType="num">
                                      <p:cBhvr>
                                        <p:cTn id="8" dur="1000" fill="hold"/>
                                        <p:tgtEl>
                                          <p:spTgt spid="77"/>
                                        </p:tgtEl>
                                        <p:attrNameLst>
                                          <p:attrName>ppt_x</p:attrName>
                                        </p:attrNameLst>
                                      </p:cBhvr>
                                      <p:tavLst>
                                        <p:tav tm="0">
                                          <p:val>
                                            <p:strVal val="#ppt_x"/>
                                          </p:val>
                                        </p:tav>
                                        <p:tav tm="100000">
                                          <p:val>
                                            <p:strVal val="#ppt_x"/>
                                          </p:val>
                                        </p:tav>
                                      </p:tavLst>
                                    </p:anim>
                                    <p:anim calcmode="lin" valueType="num">
                                      <p:cBhvr>
                                        <p:cTn id="9" dur="1000" fill="hold"/>
                                        <p:tgtEl>
                                          <p:spTgt spid="7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8"/>
                                        </p:tgtEl>
                                        <p:attrNameLst>
                                          <p:attrName>style.visibility</p:attrName>
                                        </p:attrNameLst>
                                      </p:cBhvr>
                                      <p:to>
                                        <p:strVal val="visible"/>
                                      </p:to>
                                    </p:set>
                                    <p:animEffect transition="in" filter="fade">
                                      <p:cBhvr>
                                        <p:cTn id="14" dur="1000"/>
                                        <p:tgtEl>
                                          <p:spTgt spid="78"/>
                                        </p:tgtEl>
                                      </p:cBhvr>
                                    </p:animEffect>
                                    <p:anim calcmode="lin" valueType="num">
                                      <p:cBhvr>
                                        <p:cTn id="15" dur="1000" fill="hold"/>
                                        <p:tgtEl>
                                          <p:spTgt spid="78"/>
                                        </p:tgtEl>
                                        <p:attrNameLst>
                                          <p:attrName>ppt_x</p:attrName>
                                        </p:attrNameLst>
                                      </p:cBhvr>
                                      <p:tavLst>
                                        <p:tav tm="0">
                                          <p:val>
                                            <p:strVal val="#ppt_x"/>
                                          </p:val>
                                        </p:tav>
                                        <p:tav tm="100000">
                                          <p:val>
                                            <p:strVal val="#ppt_x"/>
                                          </p:val>
                                        </p:tav>
                                      </p:tavLst>
                                    </p:anim>
                                    <p:anim calcmode="lin" valueType="num">
                                      <p:cBhvr>
                                        <p:cTn id="16" dur="1000" fill="hold"/>
                                        <p:tgtEl>
                                          <p:spTgt spid="78"/>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79"/>
                                        </p:tgtEl>
                                        <p:attrNameLst>
                                          <p:attrName>style.visibility</p:attrName>
                                        </p:attrNameLst>
                                      </p:cBhvr>
                                      <p:to>
                                        <p:strVal val="visible"/>
                                      </p:to>
                                    </p:set>
                                    <p:animEffect transition="in" filter="fade">
                                      <p:cBhvr>
                                        <p:cTn id="19" dur="1000"/>
                                        <p:tgtEl>
                                          <p:spTgt spid="79"/>
                                        </p:tgtEl>
                                      </p:cBhvr>
                                    </p:animEffect>
                                    <p:anim calcmode="lin" valueType="num">
                                      <p:cBhvr>
                                        <p:cTn id="20" dur="1000" fill="hold"/>
                                        <p:tgtEl>
                                          <p:spTgt spid="79"/>
                                        </p:tgtEl>
                                        <p:attrNameLst>
                                          <p:attrName>ppt_x</p:attrName>
                                        </p:attrNameLst>
                                      </p:cBhvr>
                                      <p:tavLst>
                                        <p:tav tm="0">
                                          <p:val>
                                            <p:strVal val="#ppt_x"/>
                                          </p:val>
                                        </p:tav>
                                        <p:tav tm="100000">
                                          <p:val>
                                            <p:strVal val="#ppt_x"/>
                                          </p:val>
                                        </p:tav>
                                      </p:tavLst>
                                    </p:anim>
                                    <p:anim calcmode="lin" valueType="num">
                                      <p:cBhvr>
                                        <p:cTn id="21" dur="1000" fill="hold"/>
                                        <p:tgtEl>
                                          <p:spTgt spid="79"/>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anim calcmode="lin" valueType="num">
                                      <p:cBhvr>
                                        <p:cTn id="25" dur="1000" fill="hold"/>
                                        <p:tgtEl>
                                          <p:spTgt spid="2"/>
                                        </p:tgtEl>
                                        <p:attrNameLst>
                                          <p:attrName>ppt_x</p:attrName>
                                        </p:attrNameLst>
                                      </p:cBhvr>
                                      <p:tavLst>
                                        <p:tav tm="0">
                                          <p:val>
                                            <p:strVal val="#ppt_x"/>
                                          </p:val>
                                        </p:tav>
                                        <p:tav tm="100000">
                                          <p:val>
                                            <p:strVal val="#ppt_x"/>
                                          </p:val>
                                        </p:tav>
                                      </p:tavLst>
                                    </p:anim>
                                    <p:anim calcmode="lin" valueType="num">
                                      <p:cBhvr>
                                        <p:cTn id="2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78" grpId="0" animBg="1"/>
      <p:bldP spid="79" grpId="0" animBg="1"/>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MH_Text_2"/>
          <p:cNvSpPr/>
          <p:nvPr>
            <p:custDataLst>
              <p:tags r:id="rId1"/>
            </p:custDataLst>
          </p:nvPr>
        </p:nvSpPr>
        <p:spPr>
          <a:xfrm flipH="1">
            <a:off x="4074639" y="1505664"/>
            <a:ext cx="3357142" cy="1788121"/>
          </a:xfrm>
          <a:prstGeom prst="wedgeEllipseCallout">
            <a:avLst>
              <a:gd name="adj1" fmla="val -34081"/>
              <a:gd name="adj2" fmla="val 57229"/>
            </a:avLst>
          </a:pr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rmAutofit/>
            <a:scene3d>
              <a:camera prst="orthographicFront"/>
              <a:lightRig rig="threePt" dir="t"/>
            </a:scene3d>
            <a:sp3d contourW="12700">
              <a:contourClr>
                <a:srgbClr val="FFFFFF"/>
              </a:contourClr>
            </a:sp3d>
          </a:bodyPr>
          <a:lstStyle/>
          <a:p>
            <a:pPr algn="ctr">
              <a:lnSpc>
                <a:spcPct val="130000"/>
              </a:lnSpc>
              <a:defRPr/>
            </a:pPr>
            <a:endParaRPr lang="zh-CN" altLang="en-US" sz="1013" dirty="0">
              <a:solidFill>
                <a:srgbClr val="FFFFFF"/>
              </a:solidFill>
            </a:endParaRPr>
          </a:p>
        </p:txBody>
      </p:sp>
      <p:sp>
        <p:nvSpPr>
          <p:cNvPr id="12" name="MH_Text_1"/>
          <p:cNvSpPr/>
          <p:nvPr>
            <p:custDataLst>
              <p:tags r:id="rId2"/>
            </p:custDataLst>
          </p:nvPr>
        </p:nvSpPr>
        <p:spPr>
          <a:xfrm>
            <a:off x="1740657" y="940637"/>
            <a:ext cx="2875861" cy="2065239"/>
          </a:xfrm>
          <a:prstGeom prst="wedgeEllipseCallout">
            <a:avLst>
              <a:gd name="adj1" fmla="val -39683"/>
              <a:gd name="adj2" fmla="val 55695"/>
            </a:avLst>
          </a:prstGeom>
          <a:solidFill>
            <a:schemeClr val="accent2">
              <a:lumMod val="5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rmAutofit/>
            <a:scene3d>
              <a:camera prst="orthographicFront"/>
              <a:lightRig rig="threePt" dir="t"/>
            </a:scene3d>
            <a:sp3d contourW="12700">
              <a:contourClr>
                <a:srgbClr val="FFFFFF"/>
              </a:contourClr>
            </a:sp3d>
          </a:bodyPr>
          <a:lstStyle/>
          <a:p>
            <a:pPr algn="ctr">
              <a:lnSpc>
                <a:spcPct val="130000"/>
              </a:lnSpc>
              <a:defRPr/>
            </a:pPr>
            <a:endParaRPr lang="zh-CN" altLang="en-US" sz="1013" dirty="0">
              <a:solidFill>
                <a:srgbClr val="FFFFFF"/>
              </a:solidFill>
            </a:endParaRPr>
          </a:p>
        </p:txBody>
      </p:sp>
      <p:sp>
        <p:nvSpPr>
          <p:cNvPr id="4" name="文本框 3"/>
          <p:cNvSpPr txBox="1"/>
          <p:nvPr/>
        </p:nvSpPr>
        <p:spPr>
          <a:xfrm>
            <a:off x="3152504" y="191478"/>
            <a:ext cx="2804158" cy="400110"/>
          </a:xfrm>
          <a:prstGeom prst="rect">
            <a:avLst/>
          </a:prstGeom>
          <a:noFill/>
        </p:spPr>
        <p:txBody>
          <a:bodyPr wrap="square" rtlCol="0">
            <a:spAutoFit/>
          </a:bodyPr>
          <a:lstStyle/>
          <a:p>
            <a:pPr algn="ctr"/>
            <a:r>
              <a:rPr lang="zh-CN" altLang="en-US" sz="2000" b="1" dirty="0">
                <a:solidFill>
                  <a:schemeClr val="accent2"/>
                </a:solidFill>
                <a:latin typeface="微软雅黑" panose="020B0503020204020204" pitchFamily="34" charset="-122"/>
                <a:ea typeface="微软雅黑" panose="020B0503020204020204" pitchFamily="34" charset="-122"/>
              </a:rPr>
              <a:t>对</a:t>
            </a:r>
            <a:r>
              <a:rPr lang="en-US" altLang="zh-CN" sz="2000" b="1" dirty="0">
                <a:solidFill>
                  <a:schemeClr val="accent2"/>
                </a:solidFill>
                <a:latin typeface="微软雅黑" panose="020B0503020204020204" pitchFamily="34" charset="-122"/>
                <a:ea typeface="微软雅黑" panose="020B0503020204020204" pitchFamily="34" charset="-122"/>
              </a:rPr>
              <a:t>“</a:t>
            </a:r>
            <a:r>
              <a:rPr lang="zh-CN" altLang="zh-CN" sz="2000" b="1" dirty="0">
                <a:solidFill>
                  <a:schemeClr val="accent2"/>
                </a:solidFill>
                <a:latin typeface="微软雅黑" panose="020B0503020204020204" pitchFamily="34" charset="-122"/>
                <a:ea typeface="微软雅黑" panose="020B0503020204020204" pitchFamily="34" charset="-122"/>
              </a:rPr>
              <a:t>一带一路</a:t>
            </a:r>
            <a:r>
              <a:rPr lang="en-US" altLang="zh-CN" sz="2000" b="1" dirty="0">
                <a:solidFill>
                  <a:schemeClr val="accent2"/>
                </a:solidFill>
                <a:latin typeface="微软雅黑" panose="020B0503020204020204" pitchFamily="34" charset="-122"/>
                <a:ea typeface="微软雅黑" panose="020B0503020204020204" pitchFamily="34" charset="-122"/>
              </a:rPr>
              <a:t>”</a:t>
            </a:r>
            <a:r>
              <a:rPr lang="zh-CN" altLang="en-US" sz="2000" b="1" dirty="0">
                <a:solidFill>
                  <a:schemeClr val="accent2"/>
                </a:solidFill>
                <a:latin typeface="微软雅黑" panose="020B0503020204020204" pitchFamily="34" charset="-122"/>
                <a:ea typeface="微软雅黑" panose="020B0503020204020204" pitchFamily="34" charset="-122"/>
              </a:rPr>
              <a:t>的质疑</a:t>
            </a:r>
          </a:p>
        </p:txBody>
      </p:sp>
      <p:sp>
        <p:nvSpPr>
          <p:cNvPr id="24" name="矩形 23"/>
          <p:cNvSpPr/>
          <p:nvPr/>
        </p:nvSpPr>
        <p:spPr>
          <a:xfrm>
            <a:off x="4596145" y="1854959"/>
            <a:ext cx="2519845" cy="1089529"/>
          </a:xfrm>
          <a:prstGeom prst="rect">
            <a:avLst/>
          </a:prstGeom>
        </p:spPr>
        <p:txBody>
          <a:bodyPr wrap="square">
            <a:spAutoFit/>
          </a:bodyPr>
          <a:lstStyle/>
          <a:p>
            <a:pPr>
              <a:lnSpc>
                <a:spcPct val="120000"/>
              </a:lnSpc>
            </a:pPr>
            <a:r>
              <a:rPr lang="zh-CN" altLang="zh-CN" sz="18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“一带一路”给外国人提供了诸多好处，却没给中国人带来什么好处。</a:t>
            </a:r>
            <a:endParaRPr lang="zh-CN" altLang="en-US" sz="18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5" name="矩形 24"/>
          <p:cNvSpPr/>
          <p:nvPr/>
        </p:nvSpPr>
        <p:spPr>
          <a:xfrm>
            <a:off x="2166712" y="1265706"/>
            <a:ext cx="2023749" cy="1421928"/>
          </a:xfrm>
          <a:prstGeom prst="rect">
            <a:avLst/>
          </a:prstGeom>
        </p:spPr>
        <p:txBody>
          <a:bodyPr wrap="square">
            <a:spAutoFit/>
          </a:bodyPr>
          <a:lstStyle/>
          <a:p>
            <a:pPr>
              <a:lnSpc>
                <a:spcPct val="120000"/>
              </a:lnSpc>
            </a:pPr>
            <a:r>
              <a:rPr lang="zh-CN" altLang="en-US" sz="18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“一带一路”</a:t>
            </a:r>
            <a:r>
              <a:rPr lang="zh-CN" altLang="zh-CN" sz="18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是一项好大喜功的工程，终会落得费力不讨好的结果。</a:t>
            </a:r>
            <a:endParaRPr lang="zh-CN" altLang="en-US" sz="1800" b="1" dirty="0">
              <a:solidFill>
                <a:schemeClr val="bg1"/>
              </a:solidFill>
              <a:latin typeface="微软雅黑" panose="020B0503020204020204" pitchFamily="34" charset="-122"/>
              <a:ea typeface="微软雅黑" panose="020B0503020204020204" pitchFamily="34" charset="-122"/>
            </a:endParaRPr>
          </a:p>
        </p:txBody>
      </p:sp>
      <p:grpSp>
        <p:nvGrpSpPr>
          <p:cNvPr id="3" name="组合 26"/>
          <p:cNvGrpSpPr/>
          <p:nvPr/>
        </p:nvGrpSpPr>
        <p:grpSpPr>
          <a:xfrm>
            <a:off x="860516" y="2605413"/>
            <a:ext cx="1604010" cy="2097216"/>
            <a:chOff x="1520825" y="439738"/>
            <a:chExt cx="1866901" cy="2411412"/>
          </a:xfrm>
        </p:grpSpPr>
        <p:sp>
          <p:nvSpPr>
            <p:cNvPr id="28" name="Freeform 168"/>
            <p:cNvSpPr>
              <a:spLocks/>
            </p:cNvSpPr>
            <p:nvPr/>
          </p:nvSpPr>
          <p:spPr bwMode="auto">
            <a:xfrm>
              <a:off x="3332163" y="2006600"/>
              <a:ext cx="55563" cy="66675"/>
            </a:xfrm>
            <a:custGeom>
              <a:avLst/>
              <a:gdLst>
                <a:gd name="T0" fmla="*/ 0 w 24"/>
                <a:gd name="T1" fmla="*/ 0 h 29"/>
                <a:gd name="T2" fmla="*/ 4 w 24"/>
                <a:gd name="T3" fmla="*/ 19 h 29"/>
                <a:gd name="T4" fmla="*/ 35 w 24"/>
                <a:gd name="T5" fmla="*/ 42 h 29"/>
                <a:gd name="T6" fmla="*/ 0 w 24"/>
                <a:gd name="T7" fmla="*/ 0 h 2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4" h="29">
                  <a:moveTo>
                    <a:pt x="0" y="0"/>
                  </a:moveTo>
                  <a:cubicBezTo>
                    <a:pt x="1" y="5"/>
                    <a:pt x="2" y="10"/>
                    <a:pt x="3" y="13"/>
                  </a:cubicBezTo>
                  <a:cubicBezTo>
                    <a:pt x="3" y="13"/>
                    <a:pt x="19" y="27"/>
                    <a:pt x="24" y="29"/>
                  </a:cubicBezTo>
                  <a:cubicBezTo>
                    <a:pt x="24" y="29"/>
                    <a:pt x="5" y="11"/>
                    <a:pt x="0" y="0"/>
                  </a:cubicBezTo>
                  <a:close/>
                </a:path>
              </a:pathLst>
            </a:custGeom>
            <a:solidFill>
              <a:srgbClr val="EFC4A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 name="Freeform 192"/>
            <p:cNvSpPr>
              <a:spLocks/>
            </p:cNvSpPr>
            <p:nvPr/>
          </p:nvSpPr>
          <p:spPr bwMode="auto">
            <a:xfrm>
              <a:off x="1951038" y="2011363"/>
              <a:ext cx="547688" cy="769938"/>
            </a:xfrm>
            <a:custGeom>
              <a:avLst/>
              <a:gdLst>
                <a:gd name="T0" fmla="*/ 20 w 237"/>
                <a:gd name="T1" fmla="*/ 16 h 333"/>
                <a:gd name="T2" fmla="*/ 322 w 237"/>
                <a:gd name="T3" fmla="*/ 16 h 333"/>
                <a:gd name="T4" fmla="*/ 345 w 237"/>
                <a:gd name="T5" fmla="*/ 478 h 333"/>
                <a:gd name="T6" fmla="*/ 207 w 237"/>
                <a:gd name="T7" fmla="*/ 485 h 333"/>
                <a:gd name="T8" fmla="*/ 170 w 237"/>
                <a:gd name="T9" fmla="*/ 181 h 333"/>
                <a:gd name="T10" fmla="*/ 141 w 237"/>
                <a:gd name="T11" fmla="*/ 482 h 333"/>
                <a:gd name="T12" fmla="*/ 0 w 237"/>
                <a:gd name="T13" fmla="*/ 481 h 333"/>
                <a:gd name="T14" fmla="*/ 20 w 237"/>
                <a:gd name="T15" fmla="*/ 16 h 33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7" h="333">
                  <a:moveTo>
                    <a:pt x="14" y="11"/>
                  </a:moveTo>
                  <a:cubicBezTo>
                    <a:pt x="14" y="11"/>
                    <a:pt x="169" y="0"/>
                    <a:pt x="221" y="11"/>
                  </a:cubicBezTo>
                  <a:cubicBezTo>
                    <a:pt x="237" y="328"/>
                    <a:pt x="237" y="328"/>
                    <a:pt x="237" y="328"/>
                  </a:cubicBezTo>
                  <a:cubicBezTo>
                    <a:pt x="142" y="333"/>
                    <a:pt x="142" y="333"/>
                    <a:pt x="142" y="333"/>
                  </a:cubicBezTo>
                  <a:cubicBezTo>
                    <a:pt x="141" y="279"/>
                    <a:pt x="130" y="204"/>
                    <a:pt x="117" y="124"/>
                  </a:cubicBezTo>
                  <a:cubicBezTo>
                    <a:pt x="117" y="124"/>
                    <a:pt x="99" y="257"/>
                    <a:pt x="97" y="331"/>
                  </a:cubicBezTo>
                  <a:cubicBezTo>
                    <a:pt x="0" y="330"/>
                    <a:pt x="0" y="330"/>
                    <a:pt x="0" y="330"/>
                  </a:cubicBezTo>
                  <a:cubicBezTo>
                    <a:pt x="0" y="330"/>
                    <a:pt x="11" y="45"/>
                    <a:pt x="14" y="11"/>
                  </a:cubicBezTo>
                  <a:close/>
                </a:path>
              </a:pathLst>
            </a:custGeom>
            <a:solidFill>
              <a:srgbClr val="563A28"/>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1" name="Freeform 193"/>
            <p:cNvSpPr>
              <a:spLocks/>
            </p:cNvSpPr>
            <p:nvPr/>
          </p:nvSpPr>
          <p:spPr bwMode="auto">
            <a:xfrm>
              <a:off x="1939925" y="2711450"/>
              <a:ext cx="249238" cy="139700"/>
            </a:xfrm>
            <a:custGeom>
              <a:avLst/>
              <a:gdLst>
                <a:gd name="T0" fmla="*/ 157 w 108"/>
                <a:gd name="T1" fmla="*/ 67 h 60"/>
                <a:gd name="T2" fmla="*/ 79 w 108"/>
                <a:gd name="T3" fmla="*/ 87 h 60"/>
                <a:gd name="T4" fmla="*/ 0 w 108"/>
                <a:gd name="T5" fmla="*/ 67 h 60"/>
                <a:gd name="T6" fmla="*/ 79 w 108"/>
                <a:gd name="T7" fmla="*/ 0 h 60"/>
                <a:gd name="T8" fmla="*/ 157 w 108"/>
                <a:gd name="T9" fmla="*/ 67 h 6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8" h="60">
                  <a:moveTo>
                    <a:pt x="108" y="46"/>
                  </a:moveTo>
                  <a:cubicBezTo>
                    <a:pt x="108" y="60"/>
                    <a:pt x="84" y="59"/>
                    <a:pt x="54" y="59"/>
                  </a:cubicBezTo>
                  <a:cubicBezTo>
                    <a:pt x="24" y="59"/>
                    <a:pt x="0" y="60"/>
                    <a:pt x="0" y="46"/>
                  </a:cubicBezTo>
                  <a:cubicBezTo>
                    <a:pt x="0" y="21"/>
                    <a:pt x="24" y="0"/>
                    <a:pt x="54" y="0"/>
                  </a:cubicBezTo>
                  <a:cubicBezTo>
                    <a:pt x="84" y="0"/>
                    <a:pt x="108" y="21"/>
                    <a:pt x="108" y="46"/>
                  </a:cubicBezTo>
                  <a:close/>
                </a:path>
              </a:pathLst>
            </a:custGeom>
            <a:solidFill>
              <a:srgbClr val="2D292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2" name="Freeform 194"/>
            <p:cNvSpPr>
              <a:spLocks/>
            </p:cNvSpPr>
            <p:nvPr/>
          </p:nvSpPr>
          <p:spPr bwMode="auto">
            <a:xfrm>
              <a:off x="2265363" y="2711450"/>
              <a:ext cx="249238" cy="139700"/>
            </a:xfrm>
            <a:custGeom>
              <a:avLst/>
              <a:gdLst>
                <a:gd name="T0" fmla="*/ 0 w 108"/>
                <a:gd name="T1" fmla="*/ 67 h 60"/>
                <a:gd name="T2" fmla="*/ 79 w 108"/>
                <a:gd name="T3" fmla="*/ 87 h 60"/>
                <a:gd name="T4" fmla="*/ 157 w 108"/>
                <a:gd name="T5" fmla="*/ 67 h 60"/>
                <a:gd name="T6" fmla="*/ 79 w 108"/>
                <a:gd name="T7" fmla="*/ 0 h 60"/>
                <a:gd name="T8" fmla="*/ 0 w 108"/>
                <a:gd name="T9" fmla="*/ 67 h 6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8" h="60">
                  <a:moveTo>
                    <a:pt x="0" y="46"/>
                  </a:moveTo>
                  <a:cubicBezTo>
                    <a:pt x="0" y="60"/>
                    <a:pt x="24" y="59"/>
                    <a:pt x="54" y="59"/>
                  </a:cubicBezTo>
                  <a:cubicBezTo>
                    <a:pt x="84" y="59"/>
                    <a:pt x="108" y="60"/>
                    <a:pt x="108" y="46"/>
                  </a:cubicBezTo>
                  <a:cubicBezTo>
                    <a:pt x="108" y="21"/>
                    <a:pt x="84" y="0"/>
                    <a:pt x="54" y="0"/>
                  </a:cubicBezTo>
                  <a:cubicBezTo>
                    <a:pt x="24" y="0"/>
                    <a:pt x="0" y="21"/>
                    <a:pt x="0" y="46"/>
                  </a:cubicBezTo>
                  <a:close/>
                </a:path>
              </a:pathLst>
            </a:custGeom>
            <a:solidFill>
              <a:srgbClr val="2D292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3" name="Rectangle 195"/>
            <p:cNvSpPr>
              <a:spLocks noChangeArrowheads="1"/>
            </p:cNvSpPr>
            <p:nvPr/>
          </p:nvSpPr>
          <p:spPr bwMode="auto">
            <a:xfrm>
              <a:off x="2085975" y="1397000"/>
              <a:ext cx="279400" cy="641350"/>
            </a:xfrm>
            <a:prstGeom prst="rect">
              <a:avLst/>
            </a:prstGeom>
            <a:solidFill>
              <a:srgbClr val="F4EFED"/>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34" name="Freeform 196"/>
            <p:cNvSpPr>
              <a:spLocks/>
            </p:cNvSpPr>
            <p:nvPr/>
          </p:nvSpPr>
          <p:spPr bwMode="auto">
            <a:xfrm>
              <a:off x="2197100" y="1431925"/>
              <a:ext cx="52388" cy="65088"/>
            </a:xfrm>
            <a:custGeom>
              <a:avLst/>
              <a:gdLst>
                <a:gd name="T0" fmla="*/ 26 w 23"/>
                <a:gd name="T1" fmla="*/ 41 h 28"/>
                <a:gd name="T2" fmla="*/ 7 w 23"/>
                <a:gd name="T3" fmla="*/ 41 h 28"/>
                <a:gd name="T4" fmla="*/ 0 w 23"/>
                <a:gd name="T5" fmla="*/ 34 h 28"/>
                <a:gd name="T6" fmla="*/ 0 w 23"/>
                <a:gd name="T7" fmla="*/ 9 h 28"/>
                <a:gd name="T8" fmla="*/ 7 w 23"/>
                <a:gd name="T9" fmla="*/ 0 h 28"/>
                <a:gd name="T10" fmla="*/ 26 w 23"/>
                <a:gd name="T11" fmla="*/ 0 h 28"/>
                <a:gd name="T12" fmla="*/ 33 w 23"/>
                <a:gd name="T13" fmla="*/ 9 h 28"/>
                <a:gd name="T14" fmla="*/ 33 w 23"/>
                <a:gd name="T15" fmla="*/ 34 h 28"/>
                <a:gd name="T16" fmla="*/ 26 w 23"/>
                <a:gd name="T17" fmla="*/ 41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3" h="28">
                  <a:moveTo>
                    <a:pt x="18" y="28"/>
                  </a:moveTo>
                  <a:cubicBezTo>
                    <a:pt x="5" y="28"/>
                    <a:pt x="5" y="28"/>
                    <a:pt x="5" y="28"/>
                  </a:cubicBezTo>
                  <a:cubicBezTo>
                    <a:pt x="2" y="28"/>
                    <a:pt x="0" y="26"/>
                    <a:pt x="0" y="23"/>
                  </a:cubicBezTo>
                  <a:cubicBezTo>
                    <a:pt x="0" y="6"/>
                    <a:pt x="0" y="6"/>
                    <a:pt x="0" y="6"/>
                  </a:cubicBezTo>
                  <a:cubicBezTo>
                    <a:pt x="0" y="3"/>
                    <a:pt x="2" y="0"/>
                    <a:pt x="5" y="0"/>
                  </a:cubicBezTo>
                  <a:cubicBezTo>
                    <a:pt x="18" y="0"/>
                    <a:pt x="18" y="0"/>
                    <a:pt x="18" y="0"/>
                  </a:cubicBezTo>
                  <a:cubicBezTo>
                    <a:pt x="21" y="0"/>
                    <a:pt x="23" y="3"/>
                    <a:pt x="23" y="6"/>
                  </a:cubicBezTo>
                  <a:cubicBezTo>
                    <a:pt x="23" y="23"/>
                    <a:pt x="23" y="23"/>
                    <a:pt x="23" y="23"/>
                  </a:cubicBezTo>
                  <a:cubicBezTo>
                    <a:pt x="23" y="26"/>
                    <a:pt x="21" y="28"/>
                    <a:pt x="18" y="28"/>
                  </a:cubicBezTo>
                  <a:close/>
                </a:path>
              </a:pathLst>
            </a:cu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5" name="Freeform 197"/>
            <p:cNvSpPr>
              <a:spLocks/>
            </p:cNvSpPr>
            <p:nvPr/>
          </p:nvSpPr>
          <p:spPr bwMode="auto">
            <a:xfrm>
              <a:off x="2178050" y="1490663"/>
              <a:ext cx="92075" cy="452438"/>
            </a:xfrm>
            <a:custGeom>
              <a:avLst/>
              <a:gdLst>
                <a:gd name="T0" fmla="*/ 17 w 58"/>
                <a:gd name="T1" fmla="*/ 0 h 285"/>
                <a:gd name="T2" fmla="*/ 0 w 58"/>
                <a:gd name="T3" fmla="*/ 250 h 285"/>
                <a:gd name="T4" fmla="*/ 29 w 58"/>
                <a:gd name="T5" fmla="*/ 285 h 285"/>
                <a:gd name="T6" fmla="*/ 58 w 58"/>
                <a:gd name="T7" fmla="*/ 249 h 285"/>
                <a:gd name="T8" fmla="*/ 38 w 58"/>
                <a:gd name="T9" fmla="*/ 0 h 285"/>
                <a:gd name="T10" fmla="*/ 17 w 58"/>
                <a:gd name="T11" fmla="*/ 0 h 28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8" h="285">
                  <a:moveTo>
                    <a:pt x="17" y="0"/>
                  </a:moveTo>
                  <a:lnTo>
                    <a:pt x="0" y="250"/>
                  </a:lnTo>
                  <a:lnTo>
                    <a:pt x="29" y="285"/>
                  </a:lnTo>
                  <a:lnTo>
                    <a:pt x="58" y="249"/>
                  </a:lnTo>
                  <a:lnTo>
                    <a:pt x="38" y="0"/>
                  </a:lnTo>
                  <a:lnTo>
                    <a:pt x="17" y="0"/>
                  </a:lnTo>
                  <a:close/>
                </a:path>
              </a:pathLst>
            </a:cu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6" name="Freeform 198"/>
            <p:cNvSpPr>
              <a:spLocks/>
            </p:cNvSpPr>
            <p:nvPr/>
          </p:nvSpPr>
          <p:spPr bwMode="auto">
            <a:xfrm>
              <a:off x="2073275" y="1416050"/>
              <a:ext cx="293688" cy="134938"/>
            </a:xfrm>
            <a:custGeom>
              <a:avLst/>
              <a:gdLst>
                <a:gd name="T0" fmla="*/ 0 w 185"/>
                <a:gd name="T1" fmla="*/ 2 h 85"/>
                <a:gd name="T2" fmla="*/ 0 w 185"/>
                <a:gd name="T3" fmla="*/ 85 h 85"/>
                <a:gd name="T4" fmla="*/ 95 w 185"/>
                <a:gd name="T5" fmla="*/ 31 h 85"/>
                <a:gd name="T6" fmla="*/ 182 w 185"/>
                <a:gd name="T7" fmla="*/ 85 h 85"/>
                <a:gd name="T8" fmla="*/ 185 w 185"/>
                <a:gd name="T9" fmla="*/ 0 h 85"/>
                <a:gd name="T10" fmla="*/ 0 w 185"/>
                <a:gd name="T11" fmla="*/ 2 h 8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85" h="85">
                  <a:moveTo>
                    <a:pt x="0" y="2"/>
                  </a:moveTo>
                  <a:lnTo>
                    <a:pt x="0" y="85"/>
                  </a:lnTo>
                  <a:lnTo>
                    <a:pt x="95" y="31"/>
                  </a:lnTo>
                  <a:lnTo>
                    <a:pt x="182" y="85"/>
                  </a:lnTo>
                  <a:lnTo>
                    <a:pt x="185" y="0"/>
                  </a:lnTo>
                  <a:lnTo>
                    <a:pt x="0" y="2"/>
                  </a:lnTo>
                  <a:close/>
                </a:path>
              </a:pathLst>
            </a:custGeom>
            <a:solidFill>
              <a:srgbClr val="E2DCD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7" name="Rectangle 199"/>
            <p:cNvSpPr>
              <a:spLocks noChangeArrowheads="1"/>
            </p:cNvSpPr>
            <p:nvPr/>
          </p:nvSpPr>
          <p:spPr bwMode="auto">
            <a:xfrm>
              <a:off x="2065338" y="1998663"/>
              <a:ext cx="304800" cy="58738"/>
            </a:xfrm>
            <a:prstGeom prst="rect">
              <a:avLst/>
            </a:prstGeom>
            <a:solidFill>
              <a:srgbClr val="7F573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38" name="Freeform 200"/>
            <p:cNvSpPr>
              <a:spLocks/>
            </p:cNvSpPr>
            <p:nvPr/>
          </p:nvSpPr>
          <p:spPr bwMode="auto">
            <a:xfrm>
              <a:off x="1520825" y="1677988"/>
              <a:ext cx="430213" cy="384175"/>
            </a:xfrm>
            <a:custGeom>
              <a:avLst/>
              <a:gdLst>
                <a:gd name="T0" fmla="*/ 262 w 187"/>
                <a:gd name="T1" fmla="*/ 92 h 166"/>
                <a:gd name="T2" fmla="*/ 233 w 187"/>
                <a:gd name="T3" fmla="*/ 192 h 166"/>
                <a:gd name="T4" fmla="*/ 213 w 187"/>
                <a:gd name="T5" fmla="*/ 242 h 166"/>
                <a:gd name="T6" fmla="*/ 193 w 187"/>
                <a:gd name="T7" fmla="*/ 176 h 166"/>
                <a:gd name="T8" fmla="*/ 154 w 187"/>
                <a:gd name="T9" fmla="*/ 235 h 166"/>
                <a:gd name="T10" fmla="*/ 139 w 187"/>
                <a:gd name="T11" fmla="*/ 176 h 166"/>
                <a:gd name="T12" fmla="*/ 94 w 187"/>
                <a:gd name="T13" fmla="*/ 227 h 166"/>
                <a:gd name="T14" fmla="*/ 91 w 187"/>
                <a:gd name="T15" fmla="*/ 118 h 166"/>
                <a:gd name="T16" fmla="*/ 67 w 187"/>
                <a:gd name="T17" fmla="*/ 124 h 166"/>
                <a:gd name="T18" fmla="*/ 13 w 187"/>
                <a:gd name="T19" fmla="*/ 136 h 166"/>
                <a:gd name="T20" fmla="*/ 70 w 187"/>
                <a:gd name="T21" fmla="*/ 74 h 166"/>
                <a:gd name="T22" fmla="*/ 116 w 187"/>
                <a:gd name="T23" fmla="*/ 16 h 166"/>
                <a:gd name="T24" fmla="*/ 158 w 187"/>
                <a:gd name="T25" fmla="*/ 0 h 166"/>
                <a:gd name="T26" fmla="*/ 271 w 187"/>
                <a:gd name="T27" fmla="*/ 34 h 166"/>
                <a:gd name="T28" fmla="*/ 262 w 187"/>
                <a:gd name="T29" fmla="*/ 92 h 16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87" h="166">
                  <a:moveTo>
                    <a:pt x="181" y="63"/>
                  </a:moveTo>
                  <a:cubicBezTo>
                    <a:pt x="181" y="63"/>
                    <a:pt x="162" y="109"/>
                    <a:pt x="161" y="132"/>
                  </a:cubicBezTo>
                  <a:cubicBezTo>
                    <a:pt x="160" y="155"/>
                    <a:pt x="154" y="165"/>
                    <a:pt x="147" y="166"/>
                  </a:cubicBezTo>
                  <a:cubicBezTo>
                    <a:pt x="141" y="166"/>
                    <a:pt x="125" y="158"/>
                    <a:pt x="133" y="121"/>
                  </a:cubicBezTo>
                  <a:cubicBezTo>
                    <a:pt x="133" y="121"/>
                    <a:pt x="126" y="164"/>
                    <a:pt x="106" y="161"/>
                  </a:cubicBezTo>
                  <a:cubicBezTo>
                    <a:pt x="85" y="159"/>
                    <a:pt x="96" y="121"/>
                    <a:pt x="96" y="121"/>
                  </a:cubicBezTo>
                  <a:cubicBezTo>
                    <a:pt x="96" y="121"/>
                    <a:pt x="89" y="162"/>
                    <a:pt x="65" y="156"/>
                  </a:cubicBezTo>
                  <a:cubicBezTo>
                    <a:pt x="42" y="149"/>
                    <a:pt x="63" y="81"/>
                    <a:pt x="63" y="81"/>
                  </a:cubicBezTo>
                  <a:cubicBezTo>
                    <a:pt x="63" y="81"/>
                    <a:pt x="56" y="80"/>
                    <a:pt x="46" y="85"/>
                  </a:cubicBezTo>
                  <a:cubicBezTo>
                    <a:pt x="32" y="91"/>
                    <a:pt x="14" y="102"/>
                    <a:pt x="9" y="93"/>
                  </a:cubicBezTo>
                  <a:cubicBezTo>
                    <a:pt x="0" y="76"/>
                    <a:pt x="27" y="54"/>
                    <a:pt x="48" y="51"/>
                  </a:cubicBezTo>
                  <a:cubicBezTo>
                    <a:pt x="55" y="50"/>
                    <a:pt x="54" y="28"/>
                    <a:pt x="80" y="11"/>
                  </a:cubicBezTo>
                  <a:cubicBezTo>
                    <a:pt x="109" y="0"/>
                    <a:pt x="109" y="0"/>
                    <a:pt x="109" y="0"/>
                  </a:cubicBezTo>
                  <a:cubicBezTo>
                    <a:pt x="187" y="23"/>
                    <a:pt x="187" y="23"/>
                    <a:pt x="187" y="23"/>
                  </a:cubicBezTo>
                  <a:lnTo>
                    <a:pt x="181" y="63"/>
                  </a:lnTo>
                  <a:close/>
                </a:path>
              </a:pathLst>
            </a:custGeom>
            <a:solidFill>
              <a:srgbClr val="F9DAB4"/>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9" name="Freeform 201"/>
            <p:cNvSpPr>
              <a:spLocks/>
            </p:cNvSpPr>
            <p:nvPr/>
          </p:nvSpPr>
          <p:spPr bwMode="auto">
            <a:xfrm>
              <a:off x="1679575" y="1839913"/>
              <a:ext cx="174625" cy="47625"/>
            </a:xfrm>
            <a:custGeom>
              <a:avLst/>
              <a:gdLst>
                <a:gd name="T0" fmla="*/ 0 w 76"/>
                <a:gd name="T1" fmla="*/ 0 h 21"/>
                <a:gd name="T2" fmla="*/ 110 w 76"/>
                <a:gd name="T3" fmla="*/ 27 h 21"/>
                <a:gd name="T4" fmla="*/ 0 w 76"/>
                <a:gd name="T5" fmla="*/ 0 h 21"/>
                <a:gd name="T6" fmla="*/ 0 60000 65536"/>
                <a:gd name="T7" fmla="*/ 0 60000 65536"/>
                <a:gd name="T8" fmla="*/ 0 60000 65536"/>
              </a:gdLst>
              <a:ahLst/>
              <a:cxnLst>
                <a:cxn ang="T6">
                  <a:pos x="T0" y="T1"/>
                </a:cxn>
                <a:cxn ang="T7">
                  <a:pos x="T2" y="T3"/>
                </a:cxn>
                <a:cxn ang="T8">
                  <a:pos x="T4" y="T5"/>
                </a:cxn>
              </a:cxnLst>
              <a:rect l="0" t="0" r="r" b="b"/>
              <a:pathLst>
                <a:path w="76" h="21">
                  <a:moveTo>
                    <a:pt x="0" y="0"/>
                  </a:moveTo>
                  <a:cubicBezTo>
                    <a:pt x="0" y="0"/>
                    <a:pt x="44" y="21"/>
                    <a:pt x="76" y="19"/>
                  </a:cubicBezTo>
                  <a:lnTo>
                    <a:pt x="0" y="0"/>
                  </a:lnTo>
                  <a:close/>
                </a:path>
              </a:pathLst>
            </a:custGeom>
            <a:solidFill>
              <a:srgbClr val="EFC4A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0" name="Freeform 202"/>
            <p:cNvSpPr>
              <a:spLocks/>
            </p:cNvSpPr>
            <p:nvPr/>
          </p:nvSpPr>
          <p:spPr bwMode="auto">
            <a:xfrm>
              <a:off x="1704975" y="1401763"/>
              <a:ext cx="419100" cy="422275"/>
            </a:xfrm>
            <a:custGeom>
              <a:avLst/>
              <a:gdLst>
                <a:gd name="T0" fmla="*/ 264 w 182"/>
                <a:gd name="T1" fmla="*/ 0 h 182"/>
                <a:gd name="T2" fmla="*/ 100 w 182"/>
                <a:gd name="T3" fmla="*/ 146 h 182"/>
                <a:gd name="T4" fmla="*/ 0 w 182"/>
                <a:gd name="T5" fmla="*/ 190 h 182"/>
                <a:gd name="T6" fmla="*/ 147 w 182"/>
                <a:gd name="T7" fmla="*/ 266 h 182"/>
                <a:gd name="T8" fmla="*/ 176 w 182"/>
                <a:gd name="T9" fmla="*/ 244 h 182"/>
                <a:gd name="T10" fmla="*/ 264 w 182"/>
                <a:gd name="T11" fmla="*/ 0 h 18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82" h="182">
                  <a:moveTo>
                    <a:pt x="182" y="0"/>
                  </a:moveTo>
                  <a:cubicBezTo>
                    <a:pt x="182" y="0"/>
                    <a:pt x="112" y="3"/>
                    <a:pt x="69" y="100"/>
                  </a:cubicBezTo>
                  <a:cubicBezTo>
                    <a:pt x="69" y="100"/>
                    <a:pt x="15" y="97"/>
                    <a:pt x="0" y="130"/>
                  </a:cubicBezTo>
                  <a:cubicBezTo>
                    <a:pt x="0" y="130"/>
                    <a:pt x="80" y="114"/>
                    <a:pt x="101" y="182"/>
                  </a:cubicBezTo>
                  <a:cubicBezTo>
                    <a:pt x="121" y="167"/>
                    <a:pt x="121" y="167"/>
                    <a:pt x="121" y="167"/>
                  </a:cubicBezTo>
                  <a:lnTo>
                    <a:pt x="182" y="0"/>
                  </a:lnTo>
                  <a:close/>
                </a:path>
              </a:pathLst>
            </a:custGeom>
            <a:solidFill>
              <a:srgbClr val="68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1" name="Freeform 203"/>
            <p:cNvSpPr>
              <a:spLocks/>
            </p:cNvSpPr>
            <p:nvPr/>
          </p:nvSpPr>
          <p:spPr bwMode="auto">
            <a:xfrm>
              <a:off x="2551113" y="1117600"/>
              <a:ext cx="390525" cy="501650"/>
            </a:xfrm>
            <a:custGeom>
              <a:avLst/>
              <a:gdLst>
                <a:gd name="T0" fmla="*/ 73 w 169"/>
                <a:gd name="T1" fmla="*/ 316 h 217"/>
                <a:gd name="T2" fmla="*/ 199 w 169"/>
                <a:gd name="T3" fmla="*/ 32 h 217"/>
                <a:gd name="T4" fmla="*/ 115 w 169"/>
                <a:gd name="T5" fmla="*/ 125 h 217"/>
                <a:gd name="T6" fmla="*/ 48 w 169"/>
                <a:gd name="T7" fmla="*/ 108 h 217"/>
                <a:gd name="T8" fmla="*/ 48 w 169"/>
                <a:gd name="T9" fmla="*/ 147 h 217"/>
                <a:gd name="T10" fmla="*/ 12 w 169"/>
                <a:gd name="T11" fmla="*/ 165 h 217"/>
                <a:gd name="T12" fmla="*/ 33 w 169"/>
                <a:gd name="T13" fmla="*/ 213 h 217"/>
                <a:gd name="T14" fmla="*/ 0 w 169"/>
                <a:gd name="T15" fmla="*/ 281 h 217"/>
                <a:gd name="T16" fmla="*/ 73 w 169"/>
                <a:gd name="T17" fmla="*/ 316 h 21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9" h="217">
                  <a:moveTo>
                    <a:pt x="50" y="217"/>
                  </a:moveTo>
                  <a:cubicBezTo>
                    <a:pt x="50" y="217"/>
                    <a:pt x="169" y="43"/>
                    <a:pt x="137" y="22"/>
                  </a:cubicBezTo>
                  <a:cubicBezTo>
                    <a:pt x="105" y="0"/>
                    <a:pt x="79" y="86"/>
                    <a:pt x="79" y="86"/>
                  </a:cubicBezTo>
                  <a:cubicBezTo>
                    <a:pt x="79" y="86"/>
                    <a:pt x="48" y="57"/>
                    <a:pt x="33" y="74"/>
                  </a:cubicBezTo>
                  <a:cubicBezTo>
                    <a:pt x="18" y="91"/>
                    <a:pt x="33" y="101"/>
                    <a:pt x="33" y="101"/>
                  </a:cubicBezTo>
                  <a:cubicBezTo>
                    <a:pt x="33" y="100"/>
                    <a:pt x="16" y="95"/>
                    <a:pt x="8" y="113"/>
                  </a:cubicBezTo>
                  <a:cubicBezTo>
                    <a:pt x="1" y="131"/>
                    <a:pt x="20" y="145"/>
                    <a:pt x="23" y="146"/>
                  </a:cubicBezTo>
                  <a:cubicBezTo>
                    <a:pt x="0" y="193"/>
                    <a:pt x="0" y="193"/>
                    <a:pt x="0" y="193"/>
                  </a:cubicBezTo>
                  <a:lnTo>
                    <a:pt x="50" y="217"/>
                  </a:lnTo>
                  <a:close/>
                </a:path>
              </a:pathLst>
            </a:custGeom>
            <a:solidFill>
              <a:srgbClr val="F9DAB4"/>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2" name="Freeform 204"/>
            <p:cNvSpPr>
              <a:spLocks/>
            </p:cNvSpPr>
            <p:nvPr/>
          </p:nvSpPr>
          <p:spPr bwMode="auto">
            <a:xfrm>
              <a:off x="2600325" y="1409700"/>
              <a:ext cx="90488" cy="73025"/>
            </a:xfrm>
            <a:custGeom>
              <a:avLst/>
              <a:gdLst>
                <a:gd name="T0" fmla="*/ 3 w 39"/>
                <a:gd name="T1" fmla="*/ 29 h 32"/>
                <a:gd name="T2" fmla="*/ 32 w 39"/>
                <a:gd name="T3" fmla="*/ 33 h 32"/>
                <a:gd name="T4" fmla="*/ 23 w 39"/>
                <a:gd name="T5" fmla="*/ 0 h 32"/>
                <a:gd name="T6" fmla="*/ 38 w 39"/>
                <a:gd name="T7" fmla="*/ 37 h 32"/>
                <a:gd name="T8" fmla="*/ 0 w 39"/>
                <a:gd name="T9" fmla="*/ 35 h 32"/>
                <a:gd name="T10" fmla="*/ 3 w 39"/>
                <a:gd name="T11" fmla="*/ 29 h 3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9" h="32">
                  <a:moveTo>
                    <a:pt x="2" y="20"/>
                  </a:moveTo>
                  <a:cubicBezTo>
                    <a:pt x="2" y="20"/>
                    <a:pt x="15" y="27"/>
                    <a:pt x="22" y="23"/>
                  </a:cubicBezTo>
                  <a:cubicBezTo>
                    <a:pt x="26" y="21"/>
                    <a:pt x="28" y="11"/>
                    <a:pt x="16" y="0"/>
                  </a:cubicBezTo>
                  <a:cubicBezTo>
                    <a:pt x="16" y="0"/>
                    <a:pt x="39" y="13"/>
                    <a:pt x="26" y="26"/>
                  </a:cubicBezTo>
                  <a:cubicBezTo>
                    <a:pt x="22" y="29"/>
                    <a:pt x="13" y="32"/>
                    <a:pt x="0" y="24"/>
                  </a:cubicBezTo>
                  <a:lnTo>
                    <a:pt x="2" y="20"/>
                  </a:lnTo>
                  <a:close/>
                </a:path>
              </a:pathLst>
            </a:custGeom>
            <a:solidFill>
              <a:srgbClr val="EFC4A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3" name="Freeform 206"/>
            <p:cNvSpPr>
              <a:spLocks/>
            </p:cNvSpPr>
            <p:nvPr/>
          </p:nvSpPr>
          <p:spPr bwMode="auto">
            <a:xfrm>
              <a:off x="2595563" y="1346200"/>
              <a:ext cx="101600" cy="34925"/>
            </a:xfrm>
            <a:custGeom>
              <a:avLst/>
              <a:gdLst>
                <a:gd name="T0" fmla="*/ 20 w 44"/>
                <a:gd name="T1" fmla="*/ 3 h 15"/>
                <a:gd name="T2" fmla="*/ 20 w 44"/>
                <a:gd name="T3" fmla="*/ 1 h 15"/>
                <a:gd name="T4" fmla="*/ 0 w 44"/>
                <a:gd name="T5" fmla="*/ 3 h 15"/>
                <a:gd name="T6" fmla="*/ 64 w 44"/>
                <a:gd name="T7" fmla="*/ 22 h 15"/>
                <a:gd name="T8" fmla="*/ 20 w 44"/>
                <a:gd name="T9" fmla="*/ 3 h 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4" h="15">
                  <a:moveTo>
                    <a:pt x="14" y="2"/>
                  </a:moveTo>
                  <a:cubicBezTo>
                    <a:pt x="14" y="2"/>
                    <a:pt x="14" y="2"/>
                    <a:pt x="14" y="1"/>
                  </a:cubicBezTo>
                  <a:cubicBezTo>
                    <a:pt x="12" y="1"/>
                    <a:pt x="6" y="0"/>
                    <a:pt x="0" y="2"/>
                  </a:cubicBezTo>
                  <a:cubicBezTo>
                    <a:pt x="11" y="2"/>
                    <a:pt x="44" y="15"/>
                    <a:pt x="44" y="15"/>
                  </a:cubicBezTo>
                  <a:cubicBezTo>
                    <a:pt x="43" y="10"/>
                    <a:pt x="14" y="2"/>
                    <a:pt x="14" y="2"/>
                  </a:cubicBezTo>
                  <a:close/>
                </a:path>
              </a:pathLst>
            </a:custGeom>
            <a:solidFill>
              <a:srgbClr val="EFC4A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4" name="Freeform 207"/>
            <p:cNvSpPr>
              <a:spLocks/>
            </p:cNvSpPr>
            <p:nvPr/>
          </p:nvSpPr>
          <p:spPr bwMode="auto">
            <a:xfrm>
              <a:off x="2362200" y="1401763"/>
              <a:ext cx="320675" cy="528638"/>
            </a:xfrm>
            <a:custGeom>
              <a:avLst/>
              <a:gdLst>
                <a:gd name="T0" fmla="*/ 0 w 139"/>
                <a:gd name="T1" fmla="*/ 0 h 228"/>
                <a:gd name="T2" fmla="*/ 103 w 139"/>
                <a:gd name="T3" fmla="*/ 112 h 228"/>
                <a:gd name="T4" fmla="*/ 119 w 139"/>
                <a:gd name="T5" fmla="*/ 86 h 228"/>
                <a:gd name="T6" fmla="*/ 202 w 139"/>
                <a:gd name="T7" fmla="*/ 133 h 228"/>
                <a:gd name="T8" fmla="*/ 71 w 139"/>
                <a:gd name="T9" fmla="*/ 329 h 228"/>
                <a:gd name="T10" fmla="*/ 25 w 139"/>
                <a:gd name="T11" fmla="*/ 280 h 228"/>
                <a:gd name="T12" fmla="*/ 0 w 139"/>
                <a:gd name="T13" fmla="*/ 0 h 22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39" h="228">
                  <a:moveTo>
                    <a:pt x="0" y="0"/>
                  </a:moveTo>
                  <a:cubicBezTo>
                    <a:pt x="0" y="0"/>
                    <a:pt x="64" y="27"/>
                    <a:pt x="71" y="77"/>
                  </a:cubicBezTo>
                  <a:cubicBezTo>
                    <a:pt x="82" y="59"/>
                    <a:pt x="82" y="59"/>
                    <a:pt x="82" y="59"/>
                  </a:cubicBezTo>
                  <a:cubicBezTo>
                    <a:pt x="139" y="91"/>
                    <a:pt x="139" y="91"/>
                    <a:pt x="139" y="91"/>
                  </a:cubicBezTo>
                  <a:cubicBezTo>
                    <a:pt x="139" y="91"/>
                    <a:pt x="71" y="221"/>
                    <a:pt x="49" y="225"/>
                  </a:cubicBezTo>
                  <a:cubicBezTo>
                    <a:pt x="28" y="228"/>
                    <a:pt x="17" y="192"/>
                    <a:pt x="17" y="192"/>
                  </a:cubicBezTo>
                  <a:lnTo>
                    <a:pt x="0" y="0"/>
                  </a:lnTo>
                  <a:close/>
                </a:path>
              </a:pathLst>
            </a:custGeom>
            <a:solidFill>
              <a:srgbClr val="68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5" name="Freeform 208"/>
            <p:cNvSpPr>
              <a:spLocks/>
            </p:cNvSpPr>
            <p:nvPr/>
          </p:nvSpPr>
          <p:spPr bwMode="auto">
            <a:xfrm>
              <a:off x="2489200" y="1536700"/>
              <a:ext cx="36513" cy="120650"/>
            </a:xfrm>
            <a:custGeom>
              <a:avLst/>
              <a:gdLst>
                <a:gd name="T0" fmla="*/ 16 w 16"/>
                <a:gd name="T1" fmla="*/ 0 h 52"/>
                <a:gd name="T2" fmla="*/ 16 w 16"/>
                <a:gd name="T3" fmla="*/ 0 h 52"/>
                <a:gd name="T4" fmla="*/ 0 w 16"/>
                <a:gd name="T5" fmla="*/ 76 h 52"/>
                <a:gd name="T6" fmla="*/ 23 w 16"/>
                <a:gd name="T7" fmla="*/ 28 h 52"/>
                <a:gd name="T8" fmla="*/ 16 w 16"/>
                <a:gd name="T9" fmla="*/ 0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 h="52">
                  <a:moveTo>
                    <a:pt x="11" y="0"/>
                  </a:moveTo>
                  <a:cubicBezTo>
                    <a:pt x="11" y="0"/>
                    <a:pt x="11" y="0"/>
                    <a:pt x="11" y="0"/>
                  </a:cubicBezTo>
                  <a:cubicBezTo>
                    <a:pt x="8" y="16"/>
                    <a:pt x="0" y="52"/>
                    <a:pt x="0" y="52"/>
                  </a:cubicBezTo>
                  <a:cubicBezTo>
                    <a:pt x="16" y="19"/>
                    <a:pt x="16" y="19"/>
                    <a:pt x="16" y="19"/>
                  </a:cubicBezTo>
                  <a:cubicBezTo>
                    <a:pt x="15" y="12"/>
                    <a:pt x="13" y="6"/>
                    <a:pt x="11" y="0"/>
                  </a:cubicBezTo>
                  <a:close/>
                </a:path>
              </a:pathLst>
            </a:custGeom>
            <a:solidFill>
              <a:srgbClr val="49202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6" name="Freeform 209"/>
            <p:cNvSpPr>
              <a:spLocks/>
            </p:cNvSpPr>
            <p:nvPr/>
          </p:nvSpPr>
          <p:spPr bwMode="auto">
            <a:xfrm>
              <a:off x="1930400" y="1430338"/>
              <a:ext cx="238125" cy="719138"/>
            </a:xfrm>
            <a:custGeom>
              <a:avLst/>
              <a:gdLst>
                <a:gd name="T0" fmla="*/ 13 w 150"/>
                <a:gd name="T1" fmla="*/ 218 h 453"/>
                <a:gd name="T2" fmla="*/ 0 w 150"/>
                <a:gd name="T3" fmla="*/ 453 h 453"/>
                <a:gd name="T4" fmla="*/ 112 w 150"/>
                <a:gd name="T5" fmla="*/ 453 h 453"/>
                <a:gd name="T6" fmla="*/ 150 w 150"/>
                <a:gd name="T7" fmla="*/ 140 h 453"/>
                <a:gd name="T8" fmla="*/ 115 w 150"/>
                <a:gd name="T9" fmla="*/ 0 h 453"/>
                <a:gd name="T10" fmla="*/ 13 w 150"/>
                <a:gd name="T11" fmla="*/ 218 h 45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0" h="453">
                  <a:moveTo>
                    <a:pt x="13" y="218"/>
                  </a:moveTo>
                  <a:lnTo>
                    <a:pt x="0" y="453"/>
                  </a:lnTo>
                  <a:lnTo>
                    <a:pt x="112" y="453"/>
                  </a:lnTo>
                  <a:lnTo>
                    <a:pt x="150" y="140"/>
                  </a:lnTo>
                  <a:lnTo>
                    <a:pt x="115" y="0"/>
                  </a:lnTo>
                  <a:lnTo>
                    <a:pt x="13" y="218"/>
                  </a:lnTo>
                  <a:close/>
                </a:path>
              </a:pathLst>
            </a:custGeom>
            <a:solidFill>
              <a:srgbClr val="68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7" name="Freeform 210"/>
            <p:cNvSpPr>
              <a:spLocks/>
            </p:cNvSpPr>
            <p:nvPr/>
          </p:nvSpPr>
          <p:spPr bwMode="auto">
            <a:xfrm>
              <a:off x="2276475" y="1401763"/>
              <a:ext cx="222250" cy="747713"/>
            </a:xfrm>
            <a:custGeom>
              <a:avLst/>
              <a:gdLst>
                <a:gd name="T0" fmla="*/ 0 w 140"/>
                <a:gd name="T1" fmla="*/ 159 h 471"/>
                <a:gd name="T2" fmla="*/ 25 w 140"/>
                <a:gd name="T3" fmla="*/ 471 h 471"/>
                <a:gd name="T4" fmla="*/ 140 w 140"/>
                <a:gd name="T5" fmla="*/ 471 h 471"/>
                <a:gd name="T6" fmla="*/ 117 w 140"/>
                <a:gd name="T7" fmla="*/ 129 h 471"/>
                <a:gd name="T8" fmla="*/ 50 w 140"/>
                <a:gd name="T9" fmla="*/ 0 h 471"/>
                <a:gd name="T10" fmla="*/ 0 w 140"/>
                <a:gd name="T11" fmla="*/ 159 h 47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0" h="471">
                  <a:moveTo>
                    <a:pt x="0" y="159"/>
                  </a:moveTo>
                  <a:lnTo>
                    <a:pt x="25" y="471"/>
                  </a:lnTo>
                  <a:lnTo>
                    <a:pt x="140" y="471"/>
                  </a:lnTo>
                  <a:lnTo>
                    <a:pt x="117" y="129"/>
                  </a:lnTo>
                  <a:lnTo>
                    <a:pt x="50" y="0"/>
                  </a:lnTo>
                  <a:lnTo>
                    <a:pt x="0" y="159"/>
                  </a:lnTo>
                  <a:close/>
                </a:path>
              </a:pathLst>
            </a:custGeom>
            <a:solidFill>
              <a:srgbClr val="68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8" name="Freeform 211"/>
            <p:cNvSpPr>
              <a:spLocks/>
            </p:cNvSpPr>
            <p:nvPr/>
          </p:nvSpPr>
          <p:spPr bwMode="auto">
            <a:xfrm>
              <a:off x="2276475" y="1430338"/>
              <a:ext cx="114300" cy="223838"/>
            </a:xfrm>
            <a:custGeom>
              <a:avLst/>
              <a:gdLst>
                <a:gd name="T0" fmla="*/ 43 w 72"/>
                <a:gd name="T1" fmla="*/ 0 h 141"/>
                <a:gd name="T2" fmla="*/ 72 w 72"/>
                <a:gd name="T3" fmla="*/ 57 h 141"/>
                <a:gd name="T4" fmla="*/ 38 w 72"/>
                <a:gd name="T5" fmla="*/ 80 h 141"/>
                <a:gd name="T6" fmla="*/ 47 w 72"/>
                <a:gd name="T7" fmla="*/ 103 h 141"/>
                <a:gd name="T8" fmla="*/ 0 w 72"/>
                <a:gd name="T9" fmla="*/ 141 h 141"/>
                <a:gd name="T10" fmla="*/ 43 w 72"/>
                <a:gd name="T11" fmla="*/ 0 h 14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2" h="141">
                  <a:moveTo>
                    <a:pt x="43" y="0"/>
                  </a:moveTo>
                  <a:lnTo>
                    <a:pt x="72" y="57"/>
                  </a:lnTo>
                  <a:lnTo>
                    <a:pt x="38" y="80"/>
                  </a:lnTo>
                  <a:lnTo>
                    <a:pt x="47" y="103"/>
                  </a:lnTo>
                  <a:lnTo>
                    <a:pt x="0" y="141"/>
                  </a:lnTo>
                  <a:lnTo>
                    <a:pt x="43" y="0"/>
                  </a:lnTo>
                  <a:close/>
                </a:path>
              </a:pathLst>
            </a:custGeom>
            <a:solidFill>
              <a:srgbClr val="75434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9" name="Freeform 212"/>
            <p:cNvSpPr>
              <a:spLocks/>
            </p:cNvSpPr>
            <p:nvPr/>
          </p:nvSpPr>
          <p:spPr bwMode="auto">
            <a:xfrm>
              <a:off x="2060575" y="1430338"/>
              <a:ext cx="107950" cy="222250"/>
            </a:xfrm>
            <a:custGeom>
              <a:avLst/>
              <a:gdLst>
                <a:gd name="T0" fmla="*/ 68 w 68"/>
                <a:gd name="T1" fmla="*/ 140 h 140"/>
                <a:gd name="T2" fmla="*/ 19 w 68"/>
                <a:gd name="T3" fmla="*/ 90 h 140"/>
                <a:gd name="T4" fmla="*/ 33 w 68"/>
                <a:gd name="T5" fmla="*/ 74 h 140"/>
                <a:gd name="T6" fmla="*/ 0 w 68"/>
                <a:gd name="T7" fmla="*/ 54 h 140"/>
                <a:gd name="T8" fmla="*/ 33 w 68"/>
                <a:gd name="T9" fmla="*/ 0 h 140"/>
                <a:gd name="T10" fmla="*/ 68 w 68"/>
                <a:gd name="T11" fmla="*/ 140 h 1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8" h="140">
                  <a:moveTo>
                    <a:pt x="68" y="140"/>
                  </a:moveTo>
                  <a:lnTo>
                    <a:pt x="19" y="90"/>
                  </a:lnTo>
                  <a:lnTo>
                    <a:pt x="33" y="74"/>
                  </a:lnTo>
                  <a:lnTo>
                    <a:pt x="0" y="54"/>
                  </a:lnTo>
                  <a:lnTo>
                    <a:pt x="33" y="0"/>
                  </a:lnTo>
                  <a:lnTo>
                    <a:pt x="68" y="140"/>
                  </a:lnTo>
                  <a:close/>
                </a:path>
              </a:pathLst>
            </a:custGeom>
            <a:solidFill>
              <a:srgbClr val="75434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0" name="Freeform 213"/>
            <p:cNvSpPr>
              <a:spLocks/>
            </p:cNvSpPr>
            <p:nvPr/>
          </p:nvSpPr>
          <p:spPr bwMode="auto">
            <a:xfrm>
              <a:off x="1681163" y="439738"/>
              <a:ext cx="1103313" cy="901700"/>
            </a:xfrm>
            <a:custGeom>
              <a:avLst/>
              <a:gdLst>
                <a:gd name="T0" fmla="*/ 157 w 478"/>
                <a:gd name="T1" fmla="*/ 568 h 390"/>
                <a:gd name="T2" fmla="*/ 16 w 478"/>
                <a:gd name="T3" fmla="*/ 418 h 390"/>
                <a:gd name="T4" fmla="*/ 17 w 478"/>
                <a:gd name="T5" fmla="*/ 220 h 390"/>
                <a:gd name="T6" fmla="*/ 77 w 478"/>
                <a:gd name="T7" fmla="*/ 146 h 390"/>
                <a:gd name="T8" fmla="*/ 44 w 478"/>
                <a:gd name="T9" fmla="*/ 151 h 390"/>
                <a:gd name="T10" fmla="*/ 356 w 478"/>
                <a:gd name="T11" fmla="*/ 31 h 390"/>
                <a:gd name="T12" fmla="*/ 342 w 478"/>
                <a:gd name="T13" fmla="*/ 1 h 390"/>
                <a:gd name="T14" fmla="*/ 593 w 478"/>
                <a:gd name="T15" fmla="*/ 143 h 390"/>
                <a:gd name="T16" fmla="*/ 599 w 478"/>
                <a:gd name="T17" fmla="*/ 117 h 390"/>
                <a:gd name="T18" fmla="*/ 669 w 478"/>
                <a:gd name="T19" fmla="*/ 239 h 390"/>
                <a:gd name="T20" fmla="*/ 538 w 478"/>
                <a:gd name="T21" fmla="*/ 565 h 390"/>
                <a:gd name="T22" fmla="*/ 157 w 478"/>
                <a:gd name="T23" fmla="*/ 568 h 39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78" h="390">
                  <a:moveTo>
                    <a:pt x="108" y="390"/>
                  </a:moveTo>
                  <a:cubicBezTo>
                    <a:pt x="108" y="390"/>
                    <a:pt x="33" y="382"/>
                    <a:pt x="11" y="287"/>
                  </a:cubicBezTo>
                  <a:cubicBezTo>
                    <a:pt x="1" y="247"/>
                    <a:pt x="0" y="197"/>
                    <a:pt x="12" y="151"/>
                  </a:cubicBezTo>
                  <a:cubicBezTo>
                    <a:pt x="18" y="127"/>
                    <a:pt x="39" y="107"/>
                    <a:pt x="53" y="100"/>
                  </a:cubicBezTo>
                  <a:cubicBezTo>
                    <a:pt x="30" y="104"/>
                    <a:pt x="30" y="104"/>
                    <a:pt x="30" y="104"/>
                  </a:cubicBezTo>
                  <a:cubicBezTo>
                    <a:pt x="63" y="43"/>
                    <a:pt x="129" y="0"/>
                    <a:pt x="245" y="21"/>
                  </a:cubicBezTo>
                  <a:cubicBezTo>
                    <a:pt x="245" y="21"/>
                    <a:pt x="247" y="11"/>
                    <a:pt x="235" y="1"/>
                  </a:cubicBezTo>
                  <a:cubicBezTo>
                    <a:pt x="235" y="1"/>
                    <a:pt x="353" y="3"/>
                    <a:pt x="408" y="98"/>
                  </a:cubicBezTo>
                  <a:cubicBezTo>
                    <a:pt x="408" y="98"/>
                    <a:pt x="411" y="91"/>
                    <a:pt x="412" y="80"/>
                  </a:cubicBezTo>
                  <a:cubicBezTo>
                    <a:pt x="412" y="80"/>
                    <a:pt x="447" y="107"/>
                    <a:pt x="460" y="164"/>
                  </a:cubicBezTo>
                  <a:cubicBezTo>
                    <a:pt x="478" y="241"/>
                    <a:pt x="467" y="356"/>
                    <a:pt x="370" y="388"/>
                  </a:cubicBezTo>
                  <a:lnTo>
                    <a:pt x="108" y="390"/>
                  </a:lnTo>
                  <a:close/>
                </a:path>
              </a:pathLst>
            </a:custGeom>
            <a:solidFill>
              <a:srgbClr val="3F3E3D"/>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1" name="Freeform 214"/>
            <p:cNvSpPr>
              <a:spLocks/>
            </p:cNvSpPr>
            <p:nvPr/>
          </p:nvSpPr>
          <p:spPr bwMode="auto">
            <a:xfrm>
              <a:off x="1757363" y="995363"/>
              <a:ext cx="130175" cy="247650"/>
            </a:xfrm>
            <a:custGeom>
              <a:avLst/>
              <a:gdLst>
                <a:gd name="T0" fmla="*/ 82 w 56"/>
                <a:gd name="T1" fmla="*/ 20 h 107"/>
                <a:gd name="T2" fmla="*/ 26 w 56"/>
                <a:gd name="T3" fmla="*/ 20 h 107"/>
                <a:gd name="T4" fmla="*/ 82 w 56"/>
                <a:gd name="T5" fmla="*/ 156 h 107"/>
                <a:gd name="T6" fmla="*/ 82 w 56"/>
                <a:gd name="T7" fmla="*/ 20 h 10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6" h="107">
                  <a:moveTo>
                    <a:pt x="56" y="14"/>
                  </a:moveTo>
                  <a:cubicBezTo>
                    <a:pt x="56" y="14"/>
                    <a:pt x="33" y="0"/>
                    <a:pt x="18" y="14"/>
                  </a:cubicBezTo>
                  <a:cubicBezTo>
                    <a:pt x="3" y="29"/>
                    <a:pt x="0" y="91"/>
                    <a:pt x="56" y="107"/>
                  </a:cubicBezTo>
                  <a:lnTo>
                    <a:pt x="56" y="14"/>
                  </a:lnTo>
                  <a:close/>
                </a:path>
              </a:pathLst>
            </a:custGeom>
            <a:solidFill>
              <a:srgbClr val="F4D3B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2" name="Freeform 215"/>
            <p:cNvSpPr>
              <a:spLocks/>
            </p:cNvSpPr>
            <p:nvPr/>
          </p:nvSpPr>
          <p:spPr bwMode="auto">
            <a:xfrm>
              <a:off x="2559050" y="995363"/>
              <a:ext cx="128588" cy="247650"/>
            </a:xfrm>
            <a:custGeom>
              <a:avLst/>
              <a:gdLst>
                <a:gd name="T0" fmla="*/ 0 w 56"/>
                <a:gd name="T1" fmla="*/ 20 h 107"/>
                <a:gd name="T2" fmla="*/ 55 w 56"/>
                <a:gd name="T3" fmla="*/ 20 h 107"/>
                <a:gd name="T4" fmla="*/ 0 w 56"/>
                <a:gd name="T5" fmla="*/ 156 h 107"/>
                <a:gd name="T6" fmla="*/ 0 w 56"/>
                <a:gd name="T7" fmla="*/ 20 h 10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6" h="107">
                  <a:moveTo>
                    <a:pt x="0" y="14"/>
                  </a:moveTo>
                  <a:cubicBezTo>
                    <a:pt x="0" y="14"/>
                    <a:pt x="23" y="0"/>
                    <a:pt x="38" y="14"/>
                  </a:cubicBezTo>
                  <a:cubicBezTo>
                    <a:pt x="53" y="29"/>
                    <a:pt x="56" y="91"/>
                    <a:pt x="0" y="107"/>
                  </a:cubicBezTo>
                  <a:lnTo>
                    <a:pt x="0" y="14"/>
                  </a:lnTo>
                  <a:close/>
                </a:path>
              </a:pathLst>
            </a:custGeom>
            <a:solidFill>
              <a:srgbClr val="F4D3B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3" name="Freeform 216"/>
            <p:cNvSpPr>
              <a:spLocks/>
            </p:cNvSpPr>
            <p:nvPr/>
          </p:nvSpPr>
          <p:spPr bwMode="auto">
            <a:xfrm>
              <a:off x="1871663" y="774700"/>
              <a:ext cx="703263" cy="661988"/>
            </a:xfrm>
            <a:custGeom>
              <a:avLst/>
              <a:gdLst>
                <a:gd name="T0" fmla="*/ 0 w 305"/>
                <a:gd name="T1" fmla="*/ 92 h 286"/>
                <a:gd name="T2" fmla="*/ 0 w 305"/>
                <a:gd name="T3" fmla="*/ 278 h 286"/>
                <a:gd name="T4" fmla="*/ 83 w 305"/>
                <a:gd name="T5" fmla="*/ 398 h 286"/>
                <a:gd name="T6" fmla="*/ 222 w 305"/>
                <a:gd name="T7" fmla="*/ 417 h 286"/>
                <a:gd name="T8" fmla="*/ 360 w 305"/>
                <a:gd name="T9" fmla="*/ 398 h 286"/>
                <a:gd name="T10" fmla="*/ 443 w 305"/>
                <a:gd name="T11" fmla="*/ 278 h 286"/>
                <a:gd name="T12" fmla="*/ 443 w 305"/>
                <a:gd name="T13" fmla="*/ 45 h 286"/>
                <a:gd name="T14" fmla="*/ 337 w 305"/>
                <a:gd name="T15" fmla="*/ 0 h 286"/>
                <a:gd name="T16" fmla="*/ 145 w 305"/>
                <a:gd name="T17" fmla="*/ 3 h 286"/>
                <a:gd name="T18" fmla="*/ 0 w 305"/>
                <a:gd name="T19" fmla="*/ 92 h 2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05" h="286">
                  <a:moveTo>
                    <a:pt x="0" y="63"/>
                  </a:moveTo>
                  <a:cubicBezTo>
                    <a:pt x="0" y="191"/>
                    <a:pt x="0" y="191"/>
                    <a:pt x="0" y="191"/>
                  </a:cubicBezTo>
                  <a:cubicBezTo>
                    <a:pt x="0" y="228"/>
                    <a:pt x="23" y="261"/>
                    <a:pt x="57" y="273"/>
                  </a:cubicBezTo>
                  <a:cubicBezTo>
                    <a:pt x="79" y="281"/>
                    <a:pt x="110" y="286"/>
                    <a:pt x="153" y="286"/>
                  </a:cubicBezTo>
                  <a:cubicBezTo>
                    <a:pt x="195" y="286"/>
                    <a:pt x="226" y="281"/>
                    <a:pt x="248" y="273"/>
                  </a:cubicBezTo>
                  <a:cubicBezTo>
                    <a:pt x="283" y="261"/>
                    <a:pt x="305" y="228"/>
                    <a:pt x="305" y="191"/>
                  </a:cubicBezTo>
                  <a:cubicBezTo>
                    <a:pt x="305" y="31"/>
                    <a:pt x="305" y="31"/>
                    <a:pt x="305" y="31"/>
                  </a:cubicBezTo>
                  <a:cubicBezTo>
                    <a:pt x="232" y="0"/>
                    <a:pt x="232" y="0"/>
                    <a:pt x="232" y="0"/>
                  </a:cubicBezTo>
                  <a:cubicBezTo>
                    <a:pt x="100" y="2"/>
                    <a:pt x="100" y="2"/>
                    <a:pt x="100" y="2"/>
                  </a:cubicBezTo>
                  <a:cubicBezTo>
                    <a:pt x="37" y="6"/>
                    <a:pt x="3" y="26"/>
                    <a:pt x="0" y="63"/>
                  </a:cubicBezTo>
                  <a:close/>
                </a:path>
              </a:pathLst>
            </a:custGeom>
            <a:solidFill>
              <a:srgbClr val="F9DAB4"/>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4" name="Freeform 217"/>
            <p:cNvSpPr>
              <a:spLocks/>
            </p:cNvSpPr>
            <p:nvPr/>
          </p:nvSpPr>
          <p:spPr bwMode="auto">
            <a:xfrm>
              <a:off x="1719263" y="536575"/>
              <a:ext cx="922338" cy="498475"/>
            </a:xfrm>
            <a:custGeom>
              <a:avLst/>
              <a:gdLst>
                <a:gd name="T0" fmla="*/ 539 w 400"/>
                <a:gd name="T1" fmla="*/ 247 h 215"/>
                <a:gd name="T2" fmla="*/ 379 w 400"/>
                <a:gd name="T3" fmla="*/ 13 h 215"/>
                <a:gd name="T4" fmla="*/ 397 w 400"/>
                <a:gd name="T5" fmla="*/ 57 h 215"/>
                <a:gd name="T6" fmla="*/ 225 w 400"/>
                <a:gd name="T7" fmla="*/ 19 h 215"/>
                <a:gd name="T8" fmla="*/ 263 w 400"/>
                <a:gd name="T9" fmla="*/ 55 h 215"/>
                <a:gd name="T10" fmla="*/ 92 w 400"/>
                <a:gd name="T11" fmla="*/ 66 h 215"/>
                <a:gd name="T12" fmla="*/ 148 w 400"/>
                <a:gd name="T13" fmla="*/ 85 h 215"/>
                <a:gd name="T14" fmla="*/ 0 w 400"/>
                <a:gd name="T15" fmla="*/ 148 h 215"/>
                <a:gd name="T16" fmla="*/ 84 w 400"/>
                <a:gd name="T17" fmla="*/ 137 h 215"/>
                <a:gd name="T18" fmla="*/ 7 w 400"/>
                <a:gd name="T19" fmla="*/ 228 h 215"/>
                <a:gd name="T20" fmla="*/ 112 w 400"/>
                <a:gd name="T21" fmla="*/ 180 h 215"/>
                <a:gd name="T22" fmla="*/ 29 w 400"/>
                <a:gd name="T23" fmla="*/ 314 h 215"/>
                <a:gd name="T24" fmla="*/ 227 w 400"/>
                <a:gd name="T25" fmla="*/ 174 h 215"/>
                <a:gd name="T26" fmla="*/ 318 w 400"/>
                <a:gd name="T27" fmla="*/ 185 h 215"/>
                <a:gd name="T28" fmla="*/ 424 w 400"/>
                <a:gd name="T29" fmla="*/ 172 h 215"/>
                <a:gd name="T30" fmla="*/ 539 w 400"/>
                <a:gd name="T31" fmla="*/ 247 h 21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00" h="215">
                  <a:moveTo>
                    <a:pt x="371" y="169"/>
                  </a:moveTo>
                  <a:cubicBezTo>
                    <a:pt x="371" y="169"/>
                    <a:pt x="400" y="49"/>
                    <a:pt x="261" y="9"/>
                  </a:cubicBezTo>
                  <a:cubicBezTo>
                    <a:pt x="261" y="9"/>
                    <a:pt x="275" y="21"/>
                    <a:pt x="273" y="39"/>
                  </a:cubicBezTo>
                  <a:cubicBezTo>
                    <a:pt x="273" y="39"/>
                    <a:pt x="228" y="0"/>
                    <a:pt x="155" y="13"/>
                  </a:cubicBezTo>
                  <a:cubicBezTo>
                    <a:pt x="155" y="13"/>
                    <a:pt x="182" y="25"/>
                    <a:pt x="181" y="38"/>
                  </a:cubicBezTo>
                  <a:cubicBezTo>
                    <a:pt x="181" y="38"/>
                    <a:pt x="115" y="13"/>
                    <a:pt x="63" y="45"/>
                  </a:cubicBezTo>
                  <a:cubicBezTo>
                    <a:pt x="63" y="45"/>
                    <a:pt x="90" y="43"/>
                    <a:pt x="102" y="58"/>
                  </a:cubicBezTo>
                  <a:cubicBezTo>
                    <a:pt x="102" y="58"/>
                    <a:pt x="27" y="64"/>
                    <a:pt x="0" y="101"/>
                  </a:cubicBezTo>
                  <a:cubicBezTo>
                    <a:pt x="0" y="101"/>
                    <a:pt x="38" y="92"/>
                    <a:pt x="58" y="94"/>
                  </a:cubicBezTo>
                  <a:cubicBezTo>
                    <a:pt x="58" y="94"/>
                    <a:pt x="9" y="116"/>
                    <a:pt x="5" y="156"/>
                  </a:cubicBezTo>
                  <a:cubicBezTo>
                    <a:pt x="5" y="156"/>
                    <a:pt x="44" y="121"/>
                    <a:pt x="77" y="123"/>
                  </a:cubicBezTo>
                  <a:cubicBezTo>
                    <a:pt x="77" y="123"/>
                    <a:pt x="18" y="150"/>
                    <a:pt x="20" y="215"/>
                  </a:cubicBezTo>
                  <a:cubicBezTo>
                    <a:pt x="20" y="215"/>
                    <a:pt x="80" y="119"/>
                    <a:pt x="156" y="119"/>
                  </a:cubicBezTo>
                  <a:cubicBezTo>
                    <a:pt x="191" y="119"/>
                    <a:pt x="179" y="126"/>
                    <a:pt x="219" y="127"/>
                  </a:cubicBezTo>
                  <a:cubicBezTo>
                    <a:pt x="260" y="127"/>
                    <a:pt x="246" y="118"/>
                    <a:pt x="292" y="118"/>
                  </a:cubicBezTo>
                  <a:cubicBezTo>
                    <a:pt x="359" y="117"/>
                    <a:pt x="371" y="169"/>
                    <a:pt x="371" y="169"/>
                  </a:cubicBezTo>
                  <a:close/>
                </a:path>
              </a:pathLst>
            </a:custGeom>
            <a:solidFill>
              <a:srgbClr val="302F2D"/>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5" name="Freeform 218"/>
            <p:cNvSpPr>
              <a:spLocks/>
            </p:cNvSpPr>
            <p:nvPr/>
          </p:nvSpPr>
          <p:spPr bwMode="auto">
            <a:xfrm>
              <a:off x="2143125" y="1128713"/>
              <a:ext cx="131763" cy="39688"/>
            </a:xfrm>
            <a:custGeom>
              <a:avLst/>
              <a:gdLst>
                <a:gd name="T0" fmla="*/ 0 w 57"/>
                <a:gd name="T1" fmla="*/ 0 h 17"/>
                <a:gd name="T2" fmla="*/ 44 w 57"/>
                <a:gd name="T3" fmla="*/ 25 h 17"/>
                <a:gd name="T4" fmla="*/ 83 w 57"/>
                <a:gd name="T5" fmla="*/ 0 h 17"/>
                <a:gd name="T6" fmla="*/ 42 w 57"/>
                <a:gd name="T7" fmla="*/ 15 h 17"/>
                <a:gd name="T8" fmla="*/ 0 w 57"/>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7" h="17">
                  <a:moveTo>
                    <a:pt x="0" y="0"/>
                  </a:moveTo>
                  <a:cubicBezTo>
                    <a:pt x="0" y="0"/>
                    <a:pt x="14" y="17"/>
                    <a:pt x="30" y="17"/>
                  </a:cubicBezTo>
                  <a:cubicBezTo>
                    <a:pt x="45" y="16"/>
                    <a:pt x="57" y="0"/>
                    <a:pt x="57" y="0"/>
                  </a:cubicBezTo>
                  <a:cubicBezTo>
                    <a:pt x="57" y="0"/>
                    <a:pt x="43" y="10"/>
                    <a:pt x="29" y="10"/>
                  </a:cubicBezTo>
                  <a:cubicBezTo>
                    <a:pt x="16" y="10"/>
                    <a:pt x="0" y="0"/>
                    <a:pt x="0" y="0"/>
                  </a:cubicBezTo>
                  <a:close/>
                </a:path>
              </a:pathLst>
            </a:custGeom>
            <a:solidFill>
              <a:srgbClr val="EFC4A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6" name="Freeform 219"/>
            <p:cNvSpPr>
              <a:spLocks/>
            </p:cNvSpPr>
            <p:nvPr/>
          </p:nvSpPr>
          <p:spPr bwMode="auto">
            <a:xfrm>
              <a:off x="2095500" y="1157288"/>
              <a:ext cx="285750" cy="193675"/>
            </a:xfrm>
            <a:custGeom>
              <a:avLst/>
              <a:gdLst>
                <a:gd name="T0" fmla="*/ 0 w 124"/>
                <a:gd name="T1" fmla="*/ 64 h 84"/>
                <a:gd name="T2" fmla="*/ 136 w 124"/>
                <a:gd name="T3" fmla="*/ 29 h 84"/>
                <a:gd name="T4" fmla="*/ 171 w 124"/>
                <a:gd name="T5" fmla="*/ 87 h 84"/>
                <a:gd name="T6" fmla="*/ 28 w 124"/>
                <a:gd name="T7" fmla="*/ 122 h 84"/>
                <a:gd name="T8" fmla="*/ 0 w 124"/>
                <a:gd name="T9" fmla="*/ 64 h 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4" h="84">
                  <a:moveTo>
                    <a:pt x="0" y="44"/>
                  </a:moveTo>
                  <a:cubicBezTo>
                    <a:pt x="0" y="44"/>
                    <a:pt x="64" y="40"/>
                    <a:pt x="94" y="20"/>
                  </a:cubicBezTo>
                  <a:cubicBezTo>
                    <a:pt x="124" y="0"/>
                    <a:pt x="123" y="40"/>
                    <a:pt x="118" y="60"/>
                  </a:cubicBezTo>
                  <a:cubicBezTo>
                    <a:pt x="113" y="80"/>
                    <a:pt x="73" y="84"/>
                    <a:pt x="19" y="84"/>
                  </a:cubicBezTo>
                  <a:cubicBezTo>
                    <a:pt x="19" y="84"/>
                    <a:pt x="19" y="57"/>
                    <a:pt x="0" y="44"/>
                  </a:cubicBezTo>
                  <a:close/>
                </a:path>
              </a:pathLst>
            </a:custGeom>
            <a:solidFill>
              <a:srgbClr val="49202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7" name="Freeform 220"/>
            <p:cNvSpPr>
              <a:spLocks/>
            </p:cNvSpPr>
            <p:nvPr/>
          </p:nvSpPr>
          <p:spPr bwMode="auto">
            <a:xfrm>
              <a:off x="2174875" y="1277938"/>
              <a:ext cx="169863" cy="73025"/>
            </a:xfrm>
            <a:custGeom>
              <a:avLst/>
              <a:gdLst>
                <a:gd name="T0" fmla="*/ 107 w 73"/>
                <a:gd name="T1" fmla="*/ 30 h 32"/>
                <a:gd name="T2" fmla="*/ 47 w 73"/>
                <a:gd name="T3" fmla="*/ 6 h 32"/>
                <a:gd name="T4" fmla="*/ 0 w 73"/>
                <a:gd name="T5" fmla="*/ 46 h 32"/>
                <a:gd name="T6" fmla="*/ 107 w 73"/>
                <a:gd name="T7" fmla="*/ 30 h 3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3" h="32">
                  <a:moveTo>
                    <a:pt x="73" y="21"/>
                  </a:moveTo>
                  <a:cubicBezTo>
                    <a:pt x="64" y="10"/>
                    <a:pt x="51" y="0"/>
                    <a:pt x="32" y="4"/>
                  </a:cubicBezTo>
                  <a:cubicBezTo>
                    <a:pt x="9" y="8"/>
                    <a:pt x="2" y="21"/>
                    <a:pt x="0" y="32"/>
                  </a:cubicBezTo>
                  <a:cubicBezTo>
                    <a:pt x="33" y="31"/>
                    <a:pt x="59" y="29"/>
                    <a:pt x="73" y="21"/>
                  </a:cubicBezTo>
                  <a:close/>
                </a:path>
              </a:pathLst>
            </a:custGeom>
            <a:solidFill>
              <a:srgbClr val="C65044"/>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8" name="Oval 221"/>
            <p:cNvSpPr>
              <a:spLocks noChangeArrowheads="1"/>
            </p:cNvSpPr>
            <p:nvPr/>
          </p:nvSpPr>
          <p:spPr bwMode="auto">
            <a:xfrm>
              <a:off x="1951038" y="992188"/>
              <a:ext cx="100013" cy="98425"/>
            </a:xfrm>
            <a:prstGeom prst="ellipse">
              <a:avLst/>
            </a:pr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59" name="Freeform 222"/>
            <p:cNvSpPr>
              <a:spLocks/>
            </p:cNvSpPr>
            <p:nvPr/>
          </p:nvSpPr>
          <p:spPr bwMode="auto">
            <a:xfrm>
              <a:off x="1985963" y="1000125"/>
              <a:ext cx="46038" cy="30163"/>
            </a:xfrm>
            <a:custGeom>
              <a:avLst/>
              <a:gdLst>
                <a:gd name="T0" fmla="*/ 0 w 20"/>
                <a:gd name="T1" fmla="*/ 6 h 13"/>
                <a:gd name="T2" fmla="*/ 13 w 20"/>
                <a:gd name="T3" fmla="*/ 18 h 13"/>
                <a:gd name="T4" fmla="*/ 28 w 20"/>
                <a:gd name="T5" fmla="*/ 12 h 13"/>
                <a:gd name="T6" fmla="*/ 16 w 20"/>
                <a:gd name="T7" fmla="*/ 1 h 13"/>
                <a:gd name="T8" fmla="*/ 0 w 20"/>
                <a:gd name="T9" fmla="*/ 6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 h="13">
                  <a:moveTo>
                    <a:pt x="0" y="4"/>
                  </a:moveTo>
                  <a:cubicBezTo>
                    <a:pt x="0" y="7"/>
                    <a:pt x="3" y="11"/>
                    <a:pt x="9" y="12"/>
                  </a:cubicBezTo>
                  <a:cubicBezTo>
                    <a:pt x="14" y="13"/>
                    <a:pt x="19" y="11"/>
                    <a:pt x="19" y="8"/>
                  </a:cubicBezTo>
                  <a:cubicBezTo>
                    <a:pt x="20" y="5"/>
                    <a:pt x="16" y="2"/>
                    <a:pt x="11" y="1"/>
                  </a:cubicBezTo>
                  <a:cubicBezTo>
                    <a:pt x="6" y="0"/>
                    <a:pt x="1" y="1"/>
                    <a:pt x="0" y="4"/>
                  </a:cubicBezTo>
                  <a:close/>
                </a:path>
              </a:pathLst>
            </a:custGeom>
            <a:solidFill>
              <a:srgbClr val="E8DFD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0" name="Freeform 223"/>
            <p:cNvSpPr>
              <a:spLocks/>
            </p:cNvSpPr>
            <p:nvPr/>
          </p:nvSpPr>
          <p:spPr bwMode="auto">
            <a:xfrm>
              <a:off x="1933575" y="898525"/>
              <a:ext cx="139700" cy="93663"/>
            </a:xfrm>
            <a:custGeom>
              <a:avLst/>
              <a:gdLst>
                <a:gd name="T0" fmla="*/ 0 w 88"/>
                <a:gd name="T1" fmla="*/ 24 h 59"/>
                <a:gd name="T2" fmla="*/ 26 w 88"/>
                <a:gd name="T3" fmla="*/ 0 h 59"/>
                <a:gd name="T4" fmla="*/ 88 w 88"/>
                <a:gd name="T5" fmla="*/ 43 h 59"/>
                <a:gd name="T6" fmla="*/ 80 w 88"/>
                <a:gd name="T7" fmla="*/ 59 h 59"/>
                <a:gd name="T8" fmla="*/ 0 w 88"/>
                <a:gd name="T9" fmla="*/ 24 h 5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8" h="59">
                  <a:moveTo>
                    <a:pt x="0" y="24"/>
                  </a:moveTo>
                  <a:lnTo>
                    <a:pt x="26" y="0"/>
                  </a:lnTo>
                  <a:lnTo>
                    <a:pt x="88" y="43"/>
                  </a:lnTo>
                  <a:lnTo>
                    <a:pt x="80" y="59"/>
                  </a:lnTo>
                  <a:lnTo>
                    <a:pt x="0" y="24"/>
                  </a:lnTo>
                  <a:close/>
                </a:path>
              </a:pathLst>
            </a:cu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1" name="Oval 224"/>
            <p:cNvSpPr>
              <a:spLocks noChangeArrowheads="1"/>
            </p:cNvSpPr>
            <p:nvPr/>
          </p:nvSpPr>
          <p:spPr bwMode="auto">
            <a:xfrm>
              <a:off x="2408238" y="992188"/>
              <a:ext cx="96838" cy="98425"/>
            </a:xfrm>
            <a:prstGeom prst="ellipse">
              <a:avLst/>
            </a:pr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62" name="Freeform 225"/>
            <p:cNvSpPr>
              <a:spLocks/>
            </p:cNvSpPr>
            <p:nvPr/>
          </p:nvSpPr>
          <p:spPr bwMode="auto">
            <a:xfrm>
              <a:off x="2441575" y="1000125"/>
              <a:ext cx="46038" cy="30163"/>
            </a:xfrm>
            <a:custGeom>
              <a:avLst/>
              <a:gdLst>
                <a:gd name="T0" fmla="*/ 0 w 20"/>
                <a:gd name="T1" fmla="*/ 6 h 13"/>
                <a:gd name="T2" fmla="*/ 13 w 20"/>
                <a:gd name="T3" fmla="*/ 18 h 13"/>
                <a:gd name="T4" fmla="*/ 28 w 20"/>
                <a:gd name="T5" fmla="*/ 12 h 13"/>
                <a:gd name="T6" fmla="*/ 16 w 20"/>
                <a:gd name="T7" fmla="*/ 1 h 13"/>
                <a:gd name="T8" fmla="*/ 0 w 20"/>
                <a:gd name="T9" fmla="*/ 6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 h="13">
                  <a:moveTo>
                    <a:pt x="0" y="4"/>
                  </a:moveTo>
                  <a:cubicBezTo>
                    <a:pt x="0" y="7"/>
                    <a:pt x="4" y="11"/>
                    <a:pt x="9" y="12"/>
                  </a:cubicBezTo>
                  <a:cubicBezTo>
                    <a:pt x="14" y="13"/>
                    <a:pt x="19" y="11"/>
                    <a:pt x="19" y="8"/>
                  </a:cubicBezTo>
                  <a:cubicBezTo>
                    <a:pt x="20" y="5"/>
                    <a:pt x="16" y="2"/>
                    <a:pt x="11" y="1"/>
                  </a:cubicBezTo>
                  <a:cubicBezTo>
                    <a:pt x="6" y="0"/>
                    <a:pt x="1" y="1"/>
                    <a:pt x="0" y="4"/>
                  </a:cubicBezTo>
                  <a:close/>
                </a:path>
              </a:pathLst>
            </a:custGeom>
            <a:solidFill>
              <a:srgbClr val="E8DFD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3" name="Freeform 226"/>
            <p:cNvSpPr>
              <a:spLocks/>
            </p:cNvSpPr>
            <p:nvPr/>
          </p:nvSpPr>
          <p:spPr bwMode="auto">
            <a:xfrm>
              <a:off x="2386013" y="898525"/>
              <a:ext cx="139700" cy="93663"/>
            </a:xfrm>
            <a:custGeom>
              <a:avLst/>
              <a:gdLst>
                <a:gd name="T0" fmla="*/ 88 w 88"/>
                <a:gd name="T1" fmla="*/ 24 h 59"/>
                <a:gd name="T2" fmla="*/ 61 w 88"/>
                <a:gd name="T3" fmla="*/ 0 h 59"/>
                <a:gd name="T4" fmla="*/ 0 w 88"/>
                <a:gd name="T5" fmla="*/ 43 h 59"/>
                <a:gd name="T6" fmla="*/ 7 w 88"/>
                <a:gd name="T7" fmla="*/ 59 h 59"/>
                <a:gd name="T8" fmla="*/ 88 w 88"/>
                <a:gd name="T9" fmla="*/ 24 h 5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8" h="59">
                  <a:moveTo>
                    <a:pt x="88" y="24"/>
                  </a:moveTo>
                  <a:lnTo>
                    <a:pt x="61" y="0"/>
                  </a:lnTo>
                  <a:lnTo>
                    <a:pt x="0" y="43"/>
                  </a:lnTo>
                  <a:lnTo>
                    <a:pt x="7" y="59"/>
                  </a:lnTo>
                  <a:lnTo>
                    <a:pt x="88" y="24"/>
                  </a:lnTo>
                  <a:close/>
                </a:path>
              </a:pathLst>
            </a:cu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grpSp>
        <p:nvGrpSpPr>
          <p:cNvPr id="5" name="组合 63"/>
          <p:cNvGrpSpPr>
            <a:grpSpLocks noChangeAspect="1"/>
          </p:cNvGrpSpPr>
          <p:nvPr/>
        </p:nvGrpSpPr>
        <p:grpSpPr>
          <a:xfrm>
            <a:off x="7006748" y="2992286"/>
            <a:ext cx="850065" cy="1915960"/>
            <a:chOff x="7258051" y="14766926"/>
            <a:chExt cx="1731963" cy="3903663"/>
          </a:xfrm>
        </p:grpSpPr>
        <p:sp>
          <p:nvSpPr>
            <p:cNvPr id="65" name="Freeform 288"/>
            <p:cNvSpPr>
              <a:spLocks/>
            </p:cNvSpPr>
            <p:nvPr/>
          </p:nvSpPr>
          <p:spPr bwMode="auto">
            <a:xfrm>
              <a:off x="7527926" y="17289463"/>
              <a:ext cx="319088" cy="442913"/>
            </a:xfrm>
            <a:custGeom>
              <a:avLst/>
              <a:gdLst>
                <a:gd name="T0" fmla="*/ 7 w 85"/>
                <a:gd name="T1" fmla="*/ 0 h 118"/>
                <a:gd name="T2" fmla="*/ 18 w 85"/>
                <a:gd name="T3" fmla="*/ 72 h 118"/>
                <a:gd name="T4" fmla="*/ 69 w 85"/>
                <a:gd name="T5" fmla="*/ 110 h 118"/>
                <a:gd name="T6" fmla="*/ 52 w 85"/>
                <a:gd name="T7" fmla="*/ 70 h 118"/>
                <a:gd name="T8" fmla="*/ 62 w 85"/>
                <a:gd name="T9" fmla="*/ 67 h 118"/>
                <a:gd name="T10" fmla="*/ 51 w 85"/>
                <a:gd name="T11" fmla="*/ 15 h 118"/>
                <a:gd name="T12" fmla="*/ 7 w 85"/>
                <a:gd name="T13" fmla="*/ 0 h 118"/>
              </a:gdLst>
              <a:ahLst/>
              <a:cxnLst>
                <a:cxn ang="0">
                  <a:pos x="T0" y="T1"/>
                </a:cxn>
                <a:cxn ang="0">
                  <a:pos x="T2" y="T3"/>
                </a:cxn>
                <a:cxn ang="0">
                  <a:pos x="T4" y="T5"/>
                </a:cxn>
                <a:cxn ang="0">
                  <a:pos x="T6" y="T7"/>
                </a:cxn>
                <a:cxn ang="0">
                  <a:pos x="T8" y="T9"/>
                </a:cxn>
                <a:cxn ang="0">
                  <a:pos x="T10" y="T11"/>
                </a:cxn>
                <a:cxn ang="0">
                  <a:pos x="T12" y="T13"/>
                </a:cxn>
              </a:cxnLst>
              <a:rect l="0" t="0" r="r" b="b"/>
              <a:pathLst>
                <a:path w="85" h="118">
                  <a:moveTo>
                    <a:pt x="7" y="0"/>
                  </a:moveTo>
                  <a:cubicBezTo>
                    <a:pt x="7" y="0"/>
                    <a:pt x="0" y="43"/>
                    <a:pt x="18" y="72"/>
                  </a:cubicBezTo>
                  <a:cubicBezTo>
                    <a:pt x="36" y="102"/>
                    <a:pt x="53" y="118"/>
                    <a:pt x="69" y="110"/>
                  </a:cubicBezTo>
                  <a:cubicBezTo>
                    <a:pt x="85" y="101"/>
                    <a:pt x="54" y="73"/>
                    <a:pt x="52" y="70"/>
                  </a:cubicBezTo>
                  <a:cubicBezTo>
                    <a:pt x="52" y="70"/>
                    <a:pt x="60" y="73"/>
                    <a:pt x="62" y="67"/>
                  </a:cubicBezTo>
                  <a:cubicBezTo>
                    <a:pt x="64" y="62"/>
                    <a:pt x="61" y="39"/>
                    <a:pt x="51" y="15"/>
                  </a:cubicBezTo>
                  <a:lnTo>
                    <a:pt x="7" y="0"/>
                  </a:lnTo>
                  <a:close/>
                </a:path>
              </a:pathLst>
            </a:custGeom>
            <a:solidFill>
              <a:srgbClr val="F9DA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6" name="Freeform 289"/>
            <p:cNvSpPr>
              <a:spLocks/>
            </p:cNvSpPr>
            <p:nvPr/>
          </p:nvSpPr>
          <p:spPr bwMode="auto">
            <a:xfrm>
              <a:off x="7667626" y="17491076"/>
              <a:ext cx="82550" cy="90488"/>
            </a:xfrm>
            <a:custGeom>
              <a:avLst/>
              <a:gdLst>
                <a:gd name="T0" fmla="*/ 22 w 22"/>
                <a:gd name="T1" fmla="*/ 24 h 24"/>
                <a:gd name="T2" fmla="*/ 15 w 22"/>
                <a:gd name="T3" fmla="*/ 16 h 24"/>
                <a:gd name="T4" fmla="*/ 1 w 22"/>
                <a:gd name="T5" fmla="*/ 0 h 24"/>
                <a:gd name="T6" fmla="*/ 22 w 22"/>
                <a:gd name="T7" fmla="*/ 24 h 24"/>
              </a:gdLst>
              <a:ahLst/>
              <a:cxnLst>
                <a:cxn ang="0">
                  <a:pos x="T0" y="T1"/>
                </a:cxn>
                <a:cxn ang="0">
                  <a:pos x="T2" y="T3"/>
                </a:cxn>
                <a:cxn ang="0">
                  <a:pos x="T4" y="T5"/>
                </a:cxn>
                <a:cxn ang="0">
                  <a:pos x="T6" y="T7"/>
                </a:cxn>
              </a:cxnLst>
              <a:rect l="0" t="0" r="r" b="b"/>
              <a:pathLst>
                <a:path w="22" h="24">
                  <a:moveTo>
                    <a:pt x="22" y="24"/>
                  </a:moveTo>
                  <a:cubicBezTo>
                    <a:pt x="19" y="20"/>
                    <a:pt x="16" y="17"/>
                    <a:pt x="15" y="16"/>
                  </a:cubicBezTo>
                  <a:cubicBezTo>
                    <a:pt x="15" y="16"/>
                    <a:pt x="7" y="15"/>
                    <a:pt x="1" y="0"/>
                  </a:cubicBezTo>
                  <a:cubicBezTo>
                    <a:pt x="1" y="0"/>
                    <a:pt x="0" y="24"/>
                    <a:pt x="22" y="24"/>
                  </a:cubicBezTo>
                  <a:close/>
                </a:path>
              </a:pathLst>
            </a:custGeom>
            <a:solidFill>
              <a:srgbClr val="EFC4A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7" name="Freeform 290"/>
            <p:cNvSpPr>
              <a:spLocks/>
            </p:cNvSpPr>
            <p:nvPr/>
          </p:nvSpPr>
          <p:spPr bwMode="auto">
            <a:xfrm>
              <a:off x="8531226" y="17289463"/>
              <a:ext cx="315913" cy="442913"/>
            </a:xfrm>
            <a:custGeom>
              <a:avLst/>
              <a:gdLst>
                <a:gd name="T0" fmla="*/ 78 w 84"/>
                <a:gd name="T1" fmla="*/ 0 h 118"/>
                <a:gd name="T2" fmla="*/ 66 w 84"/>
                <a:gd name="T3" fmla="*/ 72 h 118"/>
                <a:gd name="T4" fmla="*/ 15 w 84"/>
                <a:gd name="T5" fmla="*/ 110 h 118"/>
                <a:gd name="T6" fmla="*/ 32 w 84"/>
                <a:gd name="T7" fmla="*/ 70 h 118"/>
                <a:gd name="T8" fmla="*/ 22 w 84"/>
                <a:gd name="T9" fmla="*/ 67 h 118"/>
                <a:gd name="T10" fmla="*/ 34 w 84"/>
                <a:gd name="T11" fmla="*/ 15 h 118"/>
                <a:gd name="T12" fmla="*/ 78 w 84"/>
                <a:gd name="T13" fmla="*/ 0 h 118"/>
              </a:gdLst>
              <a:ahLst/>
              <a:cxnLst>
                <a:cxn ang="0">
                  <a:pos x="T0" y="T1"/>
                </a:cxn>
                <a:cxn ang="0">
                  <a:pos x="T2" y="T3"/>
                </a:cxn>
                <a:cxn ang="0">
                  <a:pos x="T4" y="T5"/>
                </a:cxn>
                <a:cxn ang="0">
                  <a:pos x="T6" y="T7"/>
                </a:cxn>
                <a:cxn ang="0">
                  <a:pos x="T8" y="T9"/>
                </a:cxn>
                <a:cxn ang="0">
                  <a:pos x="T10" y="T11"/>
                </a:cxn>
                <a:cxn ang="0">
                  <a:pos x="T12" y="T13"/>
                </a:cxn>
              </a:cxnLst>
              <a:rect l="0" t="0" r="r" b="b"/>
              <a:pathLst>
                <a:path w="84" h="118">
                  <a:moveTo>
                    <a:pt x="78" y="0"/>
                  </a:moveTo>
                  <a:cubicBezTo>
                    <a:pt x="78" y="0"/>
                    <a:pt x="84" y="43"/>
                    <a:pt x="66" y="72"/>
                  </a:cubicBezTo>
                  <a:cubicBezTo>
                    <a:pt x="48" y="102"/>
                    <a:pt x="31" y="118"/>
                    <a:pt x="15" y="110"/>
                  </a:cubicBezTo>
                  <a:cubicBezTo>
                    <a:pt x="0" y="101"/>
                    <a:pt x="31" y="73"/>
                    <a:pt x="32" y="70"/>
                  </a:cubicBezTo>
                  <a:cubicBezTo>
                    <a:pt x="32" y="70"/>
                    <a:pt x="24" y="73"/>
                    <a:pt x="22" y="67"/>
                  </a:cubicBezTo>
                  <a:cubicBezTo>
                    <a:pt x="20" y="62"/>
                    <a:pt x="23" y="39"/>
                    <a:pt x="34" y="15"/>
                  </a:cubicBezTo>
                  <a:lnTo>
                    <a:pt x="78" y="0"/>
                  </a:lnTo>
                  <a:close/>
                </a:path>
              </a:pathLst>
            </a:custGeom>
            <a:solidFill>
              <a:srgbClr val="F9DA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8" name="Freeform 291"/>
            <p:cNvSpPr>
              <a:spLocks/>
            </p:cNvSpPr>
            <p:nvPr/>
          </p:nvSpPr>
          <p:spPr bwMode="auto">
            <a:xfrm>
              <a:off x="8624888" y="17491076"/>
              <a:ext cx="85725" cy="90488"/>
            </a:xfrm>
            <a:custGeom>
              <a:avLst/>
              <a:gdLst>
                <a:gd name="T0" fmla="*/ 0 w 23"/>
                <a:gd name="T1" fmla="*/ 24 h 24"/>
                <a:gd name="T2" fmla="*/ 7 w 23"/>
                <a:gd name="T3" fmla="*/ 16 h 24"/>
                <a:gd name="T4" fmla="*/ 21 w 23"/>
                <a:gd name="T5" fmla="*/ 0 h 24"/>
                <a:gd name="T6" fmla="*/ 0 w 23"/>
                <a:gd name="T7" fmla="*/ 24 h 24"/>
              </a:gdLst>
              <a:ahLst/>
              <a:cxnLst>
                <a:cxn ang="0">
                  <a:pos x="T0" y="T1"/>
                </a:cxn>
                <a:cxn ang="0">
                  <a:pos x="T2" y="T3"/>
                </a:cxn>
                <a:cxn ang="0">
                  <a:pos x="T4" y="T5"/>
                </a:cxn>
                <a:cxn ang="0">
                  <a:pos x="T6" y="T7"/>
                </a:cxn>
              </a:cxnLst>
              <a:rect l="0" t="0" r="r" b="b"/>
              <a:pathLst>
                <a:path w="23" h="24">
                  <a:moveTo>
                    <a:pt x="0" y="24"/>
                  </a:moveTo>
                  <a:cubicBezTo>
                    <a:pt x="4" y="20"/>
                    <a:pt x="7" y="17"/>
                    <a:pt x="7" y="16"/>
                  </a:cubicBezTo>
                  <a:cubicBezTo>
                    <a:pt x="7" y="16"/>
                    <a:pt x="16" y="15"/>
                    <a:pt x="21" y="0"/>
                  </a:cubicBezTo>
                  <a:cubicBezTo>
                    <a:pt x="21" y="0"/>
                    <a:pt x="23" y="24"/>
                    <a:pt x="0" y="24"/>
                  </a:cubicBezTo>
                  <a:close/>
                </a:path>
              </a:pathLst>
            </a:custGeom>
            <a:solidFill>
              <a:srgbClr val="EFC4A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9" name="Freeform 292"/>
            <p:cNvSpPr>
              <a:spLocks/>
            </p:cNvSpPr>
            <p:nvPr/>
          </p:nvSpPr>
          <p:spPr bwMode="auto">
            <a:xfrm>
              <a:off x="8242301" y="18167351"/>
              <a:ext cx="285750" cy="503238"/>
            </a:xfrm>
            <a:custGeom>
              <a:avLst/>
              <a:gdLst>
                <a:gd name="T0" fmla="*/ 0 w 76"/>
                <a:gd name="T1" fmla="*/ 0 h 134"/>
                <a:gd name="T2" fmla="*/ 76 w 76"/>
                <a:gd name="T3" fmla="*/ 0 h 134"/>
                <a:gd name="T4" fmla="*/ 38 w 76"/>
                <a:gd name="T5" fmla="*/ 134 h 134"/>
                <a:gd name="T6" fmla="*/ 0 w 76"/>
                <a:gd name="T7" fmla="*/ 0 h 134"/>
              </a:gdLst>
              <a:ahLst/>
              <a:cxnLst>
                <a:cxn ang="0">
                  <a:pos x="T0" y="T1"/>
                </a:cxn>
                <a:cxn ang="0">
                  <a:pos x="T2" y="T3"/>
                </a:cxn>
                <a:cxn ang="0">
                  <a:pos x="T4" y="T5"/>
                </a:cxn>
                <a:cxn ang="0">
                  <a:pos x="T6" y="T7"/>
                </a:cxn>
              </a:cxnLst>
              <a:rect l="0" t="0" r="r" b="b"/>
              <a:pathLst>
                <a:path w="76" h="134">
                  <a:moveTo>
                    <a:pt x="0" y="0"/>
                  </a:moveTo>
                  <a:cubicBezTo>
                    <a:pt x="76" y="0"/>
                    <a:pt x="76" y="0"/>
                    <a:pt x="76" y="0"/>
                  </a:cubicBezTo>
                  <a:cubicBezTo>
                    <a:pt x="76" y="0"/>
                    <a:pt x="73" y="134"/>
                    <a:pt x="38" y="134"/>
                  </a:cubicBezTo>
                  <a:cubicBezTo>
                    <a:pt x="3" y="134"/>
                    <a:pt x="0" y="0"/>
                    <a:pt x="0" y="0"/>
                  </a:cubicBezTo>
                  <a:close/>
                </a:path>
              </a:pathLst>
            </a:custGeom>
            <a:solidFill>
              <a:srgbClr val="F9DA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0" name="Freeform 293"/>
            <p:cNvSpPr>
              <a:spLocks/>
            </p:cNvSpPr>
            <p:nvPr/>
          </p:nvSpPr>
          <p:spPr bwMode="auto">
            <a:xfrm>
              <a:off x="8294688" y="18535651"/>
              <a:ext cx="176213" cy="134938"/>
            </a:xfrm>
            <a:custGeom>
              <a:avLst/>
              <a:gdLst>
                <a:gd name="T0" fmla="*/ 24 w 47"/>
                <a:gd name="T1" fmla="*/ 0 h 36"/>
                <a:gd name="T2" fmla="*/ 0 w 47"/>
                <a:gd name="T3" fmla="*/ 7 h 36"/>
                <a:gd name="T4" fmla="*/ 24 w 47"/>
                <a:gd name="T5" fmla="*/ 36 h 36"/>
                <a:gd name="T6" fmla="*/ 47 w 47"/>
                <a:gd name="T7" fmla="*/ 7 h 36"/>
                <a:gd name="T8" fmla="*/ 24 w 47"/>
                <a:gd name="T9" fmla="*/ 0 h 36"/>
              </a:gdLst>
              <a:ahLst/>
              <a:cxnLst>
                <a:cxn ang="0">
                  <a:pos x="T0" y="T1"/>
                </a:cxn>
                <a:cxn ang="0">
                  <a:pos x="T2" y="T3"/>
                </a:cxn>
                <a:cxn ang="0">
                  <a:pos x="T4" y="T5"/>
                </a:cxn>
                <a:cxn ang="0">
                  <a:pos x="T6" y="T7"/>
                </a:cxn>
                <a:cxn ang="0">
                  <a:pos x="T8" y="T9"/>
                </a:cxn>
              </a:cxnLst>
              <a:rect l="0" t="0" r="r" b="b"/>
              <a:pathLst>
                <a:path w="47" h="36">
                  <a:moveTo>
                    <a:pt x="24" y="0"/>
                  </a:moveTo>
                  <a:cubicBezTo>
                    <a:pt x="9" y="0"/>
                    <a:pt x="3" y="4"/>
                    <a:pt x="0" y="7"/>
                  </a:cubicBezTo>
                  <a:cubicBezTo>
                    <a:pt x="6" y="24"/>
                    <a:pt x="13" y="36"/>
                    <a:pt x="24" y="36"/>
                  </a:cubicBezTo>
                  <a:cubicBezTo>
                    <a:pt x="34" y="36"/>
                    <a:pt x="42" y="24"/>
                    <a:pt x="47" y="7"/>
                  </a:cubicBezTo>
                  <a:cubicBezTo>
                    <a:pt x="45" y="4"/>
                    <a:pt x="39" y="0"/>
                    <a:pt x="24" y="0"/>
                  </a:cubicBezTo>
                  <a:close/>
                </a:path>
              </a:pathLst>
            </a:custGeom>
            <a:solidFill>
              <a:srgbClr val="302F2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1" name="Freeform 294"/>
            <p:cNvSpPr>
              <a:spLocks/>
            </p:cNvSpPr>
            <p:nvPr/>
          </p:nvSpPr>
          <p:spPr bwMode="auto">
            <a:xfrm>
              <a:off x="7851776" y="18167351"/>
              <a:ext cx="284163" cy="503238"/>
            </a:xfrm>
            <a:custGeom>
              <a:avLst/>
              <a:gdLst>
                <a:gd name="T0" fmla="*/ 0 w 76"/>
                <a:gd name="T1" fmla="*/ 0 h 134"/>
                <a:gd name="T2" fmla="*/ 76 w 76"/>
                <a:gd name="T3" fmla="*/ 0 h 134"/>
                <a:gd name="T4" fmla="*/ 38 w 76"/>
                <a:gd name="T5" fmla="*/ 134 h 134"/>
                <a:gd name="T6" fmla="*/ 0 w 76"/>
                <a:gd name="T7" fmla="*/ 0 h 134"/>
              </a:gdLst>
              <a:ahLst/>
              <a:cxnLst>
                <a:cxn ang="0">
                  <a:pos x="T0" y="T1"/>
                </a:cxn>
                <a:cxn ang="0">
                  <a:pos x="T2" y="T3"/>
                </a:cxn>
                <a:cxn ang="0">
                  <a:pos x="T4" y="T5"/>
                </a:cxn>
                <a:cxn ang="0">
                  <a:pos x="T6" y="T7"/>
                </a:cxn>
              </a:cxnLst>
              <a:rect l="0" t="0" r="r" b="b"/>
              <a:pathLst>
                <a:path w="76" h="134">
                  <a:moveTo>
                    <a:pt x="0" y="0"/>
                  </a:moveTo>
                  <a:cubicBezTo>
                    <a:pt x="76" y="0"/>
                    <a:pt x="76" y="0"/>
                    <a:pt x="76" y="0"/>
                  </a:cubicBezTo>
                  <a:cubicBezTo>
                    <a:pt x="76" y="0"/>
                    <a:pt x="73" y="134"/>
                    <a:pt x="38" y="134"/>
                  </a:cubicBezTo>
                  <a:cubicBezTo>
                    <a:pt x="3" y="134"/>
                    <a:pt x="0" y="0"/>
                    <a:pt x="0" y="0"/>
                  </a:cubicBezTo>
                  <a:close/>
                </a:path>
              </a:pathLst>
            </a:custGeom>
            <a:solidFill>
              <a:srgbClr val="F9DA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0" name="Freeform 295"/>
            <p:cNvSpPr>
              <a:spLocks/>
            </p:cNvSpPr>
            <p:nvPr/>
          </p:nvSpPr>
          <p:spPr bwMode="auto">
            <a:xfrm>
              <a:off x="7904163" y="18535651"/>
              <a:ext cx="176213" cy="134938"/>
            </a:xfrm>
            <a:custGeom>
              <a:avLst/>
              <a:gdLst>
                <a:gd name="T0" fmla="*/ 24 w 47"/>
                <a:gd name="T1" fmla="*/ 0 h 36"/>
                <a:gd name="T2" fmla="*/ 0 w 47"/>
                <a:gd name="T3" fmla="*/ 7 h 36"/>
                <a:gd name="T4" fmla="*/ 24 w 47"/>
                <a:gd name="T5" fmla="*/ 36 h 36"/>
                <a:gd name="T6" fmla="*/ 47 w 47"/>
                <a:gd name="T7" fmla="*/ 7 h 36"/>
                <a:gd name="T8" fmla="*/ 24 w 47"/>
                <a:gd name="T9" fmla="*/ 0 h 36"/>
              </a:gdLst>
              <a:ahLst/>
              <a:cxnLst>
                <a:cxn ang="0">
                  <a:pos x="T0" y="T1"/>
                </a:cxn>
                <a:cxn ang="0">
                  <a:pos x="T2" y="T3"/>
                </a:cxn>
                <a:cxn ang="0">
                  <a:pos x="T4" y="T5"/>
                </a:cxn>
                <a:cxn ang="0">
                  <a:pos x="T6" y="T7"/>
                </a:cxn>
                <a:cxn ang="0">
                  <a:pos x="T8" y="T9"/>
                </a:cxn>
              </a:cxnLst>
              <a:rect l="0" t="0" r="r" b="b"/>
              <a:pathLst>
                <a:path w="47" h="36">
                  <a:moveTo>
                    <a:pt x="24" y="0"/>
                  </a:moveTo>
                  <a:cubicBezTo>
                    <a:pt x="9" y="0"/>
                    <a:pt x="3" y="4"/>
                    <a:pt x="0" y="7"/>
                  </a:cubicBezTo>
                  <a:cubicBezTo>
                    <a:pt x="6" y="24"/>
                    <a:pt x="13" y="36"/>
                    <a:pt x="24" y="36"/>
                  </a:cubicBezTo>
                  <a:cubicBezTo>
                    <a:pt x="34" y="36"/>
                    <a:pt x="42" y="24"/>
                    <a:pt x="47" y="7"/>
                  </a:cubicBezTo>
                  <a:cubicBezTo>
                    <a:pt x="45" y="4"/>
                    <a:pt x="39" y="0"/>
                    <a:pt x="24" y="0"/>
                  </a:cubicBezTo>
                  <a:close/>
                </a:path>
              </a:pathLst>
            </a:custGeom>
            <a:solidFill>
              <a:srgbClr val="302F2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1" name="Freeform 296"/>
            <p:cNvSpPr>
              <a:spLocks/>
            </p:cNvSpPr>
            <p:nvPr/>
          </p:nvSpPr>
          <p:spPr bwMode="auto">
            <a:xfrm>
              <a:off x="7767638" y="17375188"/>
              <a:ext cx="846138" cy="811213"/>
            </a:xfrm>
            <a:custGeom>
              <a:avLst/>
              <a:gdLst>
                <a:gd name="T0" fmla="*/ 0 w 533"/>
                <a:gd name="T1" fmla="*/ 0 h 511"/>
                <a:gd name="T2" fmla="*/ 533 w 533"/>
                <a:gd name="T3" fmla="*/ 0 h 511"/>
                <a:gd name="T4" fmla="*/ 500 w 533"/>
                <a:gd name="T5" fmla="*/ 511 h 511"/>
                <a:gd name="T6" fmla="*/ 29 w 533"/>
                <a:gd name="T7" fmla="*/ 511 h 511"/>
                <a:gd name="T8" fmla="*/ 0 w 533"/>
                <a:gd name="T9" fmla="*/ 0 h 511"/>
              </a:gdLst>
              <a:ahLst/>
              <a:cxnLst>
                <a:cxn ang="0">
                  <a:pos x="T0" y="T1"/>
                </a:cxn>
                <a:cxn ang="0">
                  <a:pos x="T2" y="T3"/>
                </a:cxn>
                <a:cxn ang="0">
                  <a:pos x="T4" y="T5"/>
                </a:cxn>
                <a:cxn ang="0">
                  <a:pos x="T6" y="T7"/>
                </a:cxn>
                <a:cxn ang="0">
                  <a:pos x="T8" y="T9"/>
                </a:cxn>
              </a:cxnLst>
              <a:rect l="0" t="0" r="r" b="b"/>
              <a:pathLst>
                <a:path w="533" h="511">
                  <a:moveTo>
                    <a:pt x="0" y="0"/>
                  </a:moveTo>
                  <a:lnTo>
                    <a:pt x="533" y="0"/>
                  </a:lnTo>
                  <a:lnTo>
                    <a:pt x="500" y="511"/>
                  </a:lnTo>
                  <a:lnTo>
                    <a:pt x="29" y="511"/>
                  </a:lnTo>
                  <a:lnTo>
                    <a:pt x="0" y="0"/>
                  </a:lnTo>
                  <a:close/>
                </a:path>
              </a:pathLst>
            </a:custGeom>
            <a:solidFill>
              <a:srgbClr val="302F2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2" name="Freeform 297"/>
            <p:cNvSpPr>
              <a:spLocks/>
            </p:cNvSpPr>
            <p:nvPr/>
          </p:nvSpPr>
          <p:spPr bwMode="auto">
            <a:xfrm>
              <a:off x="7392988" y="15487651"/>
              <a:ext cx="1471613" cy="1109663"/>
            </a:xfrm>
            <a:custGeom>
              <a:avLst/>
              <a:gdLst>
                <a:gd name="T0" fmla="*/ 66 w 392"/>
                <a:gd name="T1" fmla="*/ 268 h 296"/>
                <a:gd name="T2" fmla="*/ 362 w 392"/>
                <a:gd name="T3" fmla="*/ 268 h 296"/>
                <a:gd name="T4" fmla="*/ 392 w 392"/>
                <a:gd name="T5" fmla="*/ 182 h 296"/>
                <a:gd name="T6" fmla="*/ 391 w 392"/>
                <a:gd name="T7" fmla="*/ 65 h 296"/>
                <a:gd name="T8" fmla="*/ 24 w 392"/>
                <a:gd name="T9" fmla="*/ 0 h 296"/>
                <a:gd name="T10" fmla="*/ 0 w 392"/>
                <a:gd name="T11" fmla="*/ 65 h 296"/>
                <a:gd name="T12" fmla="*/ 55 w 392"/>
                <a:gd name="T13" fmla="*/ 251 h 296"/>
                <a:gd name="T14" fmla="*/ 66 w 392"/>
                <a:gd name="T15" fmla="*/ 268 h 2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2" h="296">
                  <a:moveTo>
                    <a:pt x="66" y="268"/>
                  </a:moveTo>
                  <a:cubicBezTo>
                    <a:pt x="66" y="268"/>
                    <a:pt x="163" y="296"/>
                    <a:pt x="362" y="268"/>
                  </a:cubicBezTo>
                  <a:cubicBezTo>
                    <a:pt x="392" y="182"/>
                    <a:pt x="392" y="182"/>
                    <a:pt x="392" y="182"/>
                  </a:cubicBezTo>
                  <a:cubicBezTo>
                    <a:pt x="391" y="65"/>
                    <a:pt x="391" y="65"/>
                    <a:pt x="391" y="65"/>
                  </a:cubicBezTo>
                  <a:cubicBezTo>
                    <a:pt x="24" y="0"/>
                    <a:pt x="24" y="0"/>
                    <a:pt x="24" y="0"/>
                  </a:cubicBezTo>
                  <a:cubicBezTo>
                    <a:pt x="0" y="65"/>
                    <a:pt x="0" y="65"/>
                    <a:pt x="0" y="65"/>
                  </a:cubicBezTo>
                  <a:cubicBezTo>
                    <a:pt x="55" y="251"/>
                    <a:pt x="55" y="251"/>
                    <a:pt x="55" y="251"/>
                  </a:cubicBezTo>
                  <a:lnTo>
                    <a:pt x="66" y="268"/>
                  </a:lnTo>
                  <a:close/>
                </a:path>
              </a:pathLst>
            </a:custGeom>
            <a:solidFill>
              <a:srgbClr val="AD3E3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3" name="Rectangle 298"/>
            <p:cNvSpPr>
              <a:spLocks noChangeArrowheads="1"/>
            </p:cNvSpPr>
            <p:nvPr/>
          </p:nvSpPr>
          <p:spPr bwMode="auto">
            <a:xfrm>
              <a:off x="7893051" y="16236951"/>
              <a:ext cx="563563" cy="898525"/>
            </a:xfrm>
            <a:prstGeom prst="rect">
              <a:avLst/>
            </a:prstGeom>
            <a:solidFill>
              <a:srgbClr val="F4EFED"/>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4" name="Freeform 299"/>
            <p:cNvSpPr>
              <a:spLocks/>
            </p:cNvSpPr>
            <p:nvPr/>
          </p:nvSpPr>
          <p:spPr bwMode="auto">
            <a:xfrm>
              <a:off x="7539038" y="16225838"/>
              <a:ext cx="1322388" cy="1149350"/>
            </a:xfrm>
            <a:custGeom>
              <a:avLst/>
              <a:gdLst>
                <a:gd name="T0" fmla="*/ 236 w 352"/>
                <a:gd name="T1" fmla="*/ 0 h 306"/>
                <a:gd name="T2" fmla="*/ 232 w 352"/>
                <a:gd name="T3" fmla="*/ 2 h 306"/>
                <a:gd name="T4" fmla="*/ 171 w 352"/>
                <a:gd name="T5" fmla="*/ 230 h 306"/>
                <a:gd name="T6" fmla="*/ 107 w 352"/>
                <a:gd name="T7" fmla="*/ 4 h 306"/>
                <a:gd name="T8" fmla="*/ 94 w 352"/>
                <a:gd name="T9" fmla="*/ 3 h 306"/>
                <a:gd name="T10" fmla="*/ 94 w 352"/>
                <a:gd name="T11" fmla="*/ 3 h 306"/>
                <a:gd name="T12" fmla="*/ 0 w 352"/>
                <a:gd name="T13" fmla="*/ 306 h 306"/>
                <a:gd name="T14" fmla="*/ 61 w 352"/>
                <a:gd name="T15" fmla="*/ 306 h 306"/>
                <a:gd name="T16" fmla="*/ 292 w 352"/>
                <a:gd name="T17" fmla="*/ 306 h 306"/>
                <a:gd name="T18" fmla="*/ 344 w 352"/>
                <a:gd name="T19" fmla="*/ 306 h 306"/>
                <a:gd name="T20" fmla="*/ 236 w 352"/>
                <a:gd name="T21" fmla="*/ 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2" h="306">
                  <a:moveTo>
                    <a:pt x="236" y="0"/>
                  </a:moveTo>
                  <a:cubicBezTo>
                    <a:pt x="232" y="2"/>
                    <a:pt x="232" y="2"/>
                    <a:pt x="232" y="2"/>
                  </a:cubicBezTo>
                  <a:cubicBezTo>
                    <a:pt x="252" y="170"/>
                    <a:pt x="171" y="230"/>
                    <a:pt x="171" y="230"/>
                  </a:cubicBezTo>
                  <a:cubicBezTo>
                    <a:pt x="97" y="174"/>
                    <a:pt x="105" y="33"/>
                    <a:pt x="107" y="4"/>
                  </a:cubicBezTo>
                  <a:cubicBezTo>
                    <a:pt x="107" y="4"/>
                    <a:pt x="94" y="4"/>
                    <a:pt x="94" y="3"/>
                  </a:cubicBezTo>
                  <a:cubicBezTo>
                    <a:pt x="94" y="3"/>
                    <a:pt x="94" y="3"/>
                    <a:pt x="94" y="3"/>
                  </a:cubicBezTo>
                  <a:cubicBezTo>
                    <a:pt x="94" y="3"/>
                    <a:pt x="2" y="0"/>
                    <a:pt x="0" y="306"/>
                  </a:cubicBezTo>
                  <a:cubicBezTo>
                    <a:pt x="61" y="306"/>
                    <a:pt x="61" y="306"/>
                    <a:pt x="61" y="306"/>
                  </a:cubicBezTo>
                  <a:cubicBezTo>
                    <a:pt x="292" y="306"/>
                    <a:pt x="292" y="306"/>
                    <a:pt x="292" y="306"/>
                  </a:cubicBezTo>
                  <a:cubicBezTo>
                    <a:pt x="344" y="306"/>
                    <a:pt x="344" y="306"/>
                    <a:pt x="344" y="306"/>
                  </a:cubicBezTo>
                  <a:cubicBezTo>
                    <a:pt x="344" y="306"/>
                    <a:pt x="352" y="10"/>
                    <a:pt x="236" y="0"/>
                  </a:cubicBezTo>
                  <a:close/>
                </a:path>
              </a:pathLst>
            </a:custGeom>
            <a:solidFill>
              <a:srgbClr val="3F3E3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5" name="Freeform 300"/>
            <p:cNvSpPr>
              <a:spLocks/>
            </p:cNvSpPr>
            <p:nvPr/>
          </p:nvSpPr>
          <p:spPr bwMode="auto">
            <a:xfrm>
              <a:off x="7693026" y="16278226"/>
              <a:ext cx="488950" cy="811213"/>
            </a:xfrm>
            <a:custGeom>
              <a:avLst/>
              <a:gdLst>
                <a:gd name="T0" fmla="*/ 65 w 130"/>
                <a:gd name="T1" fmla="*/ 0 h 216"/>
                <a:gd name="T2" fmla="*/ 24 w 130"/>
                <a:gd name="T3" fmla="*/ 77 h 216"/>
                <a:gd name="T4" fmla="*/ 47 w 130"/>
                <a:gd name="T5" fmla="*/ 107 h 216"/>
                <a:gd name="T6" fmla="*/ 39 w 130"/>
                <a:gd name="T7" fmla="*/ 156 h 216"/>
                <a:gd name="T8" fmla="*/ 130 w 130"/>
                <a:gd name="T9" fmla="*/ 216 h 216"/>
                <a:gd name="T10" fmla="*/ 65 w 130"/>
                <a:gd name="T11" fmla="*/ 0 h 216"/>
              </a:gdLst>
              <a:ahLst/>
              <a:cxnLst>
                <a:cxn ang="0">
                  <a:pos x="T0" y="T1"/>
                </a:cxn>
                <a:cxn ang="0">
                  <a:pos x="T2" y="T3"/>
                </a:cxn>
                <a:cxn ang="0">
                  <a:pos x="T4" y="T5"/>
                </a:cxn>
                <a:cxn ang="0">
                  <a:pos x="T6" y="T7"/>
                </a:cxn>
                <a:cxn ang="0">
                  <a:pos x="T8" y="T9"/>
                </a:cxn>
                <a:cxn ang="0">
                  <a:pos x="T10" y="T11"/>
                </a:cxn>
              </a:cxnLst>
              <a:rect l="0" t="0" r="r" b="b"/>
              <a:pathLst>
                <a:path w="130" h="216">
                  <a:moveTo>
                    <a:pt x="65" y="0"/>
                  </a:moveTo>
                  <a:cubicBezTo>
                    <a:pt x="65" y="0"/>
                    <a:pt x="0" y="47"/>
                    <a:pt x="24" y="77"/>
                  </a:cubicBezTo>
                  <a:cubicBezTo>
                    <a:pt x="47" y="107"/>
                    <a:pt x="47" y="107"/>
                    <a:pt x="47" y="107"/>
                  </a:cubicBezTo>
                  <a:cubicBezTo>
                    <a:pt x="47" y="107"/>
                    <a:pt x="28" y="132"/>
                    <a:pt x="39" y="156"/>
                  </a:cubicBezTo>
                  <a:cubicBezTo>
                    <a:pt x="50" y="179"/>
                    <a:pt x="130" y="216"/>
                    <a:pt x="130" y="216"/>
                  </a:cubicBezTo>
                  <a:cubicBezTo>
                    <a:pt x="63" y="165"/>
                    <a:pt x="63" y="43"/>
                    <a:pt x="65" y="0"/>
                  </a:cubicBezTo>
                  <a:close/>
                </a:path>
              </a:pathLst>
            </a:custGeom>
            <a:solidFill>
              <a:srgbClr val="51515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6" name="Freeform 301"/>
            <p:cNvSpPr>
              <a:spLocks/>
            </p:cNvSpPr>
            <p:nvPr/>
          </p:nvSpPr>
          <p:spPr bwMode="auto">
            <a:xfrm>
              <a:off x="8181976" y="16278226"/>
              <a:ext cx="458788" cy="811213"/>
            </a:xfrm>
            <a:custGeom>
              <a:avLst/>
              <a:gdLst>
                <a:gd name="T0" fmla="*/ 85 w 122"/>
                <a:gd name="T1" fmla="*/ 156 h 216"/>
                <a:gd name="T2" fmla="*/ 77 w 122"/>
                <a:gd name="T3" fmla="*/ 107 h 216"/>
                <a:gd name="T4" fmla="*/ 100 w 122"/>
                <a:gd name="T5" fmla="*/ 77 h 216"/>
                <a:gd name="T6" fmla="*/ 62 w 122"/>
                <a:gd name="T7" fmla="*/ 0 h 216"/>
                <a:gd name="T8" fmla="*/ 0 w 122"/>
                <a:gd name="T9" fmla="*/ 216 h 216"/>
                <a:gd name="T10" fmla="*/ 85 w 122"/>
                <a:gd name="T11" fmla="*/ 156 h 216"/>
              </a:gdLst>
              <a:ahLst/>
              <a:cxnLst>
                <a:cxn ang="0">
                  <a:pos x="T0" y="T1"/>
                </a:cxn>
                <a:cxn ang="0">
                  <a:pos x="T2" y="T3"/>
                </a:cxn>
                <a:cxn ang="0">
                  <a:pos x="T4" y="T5"/>
                </a:cxn>
                <a:cxn ang="0">
                  <a:pos x="T6" y="T7"/>
                </a:cxn>
                <a:cxn ang="0">
                  <a:pos x="T8" y="T9"/>
                </a:cxn>
                <a:cxn ang="0">
                  <a:pos x="T10" y="T11"/>
                </a:cxn>
              </a:cxnLst>
              <a:rect l="0" t="0" r="r" b="b"/>
              <a:pathLst>
                <a:path w="122" h="216">
                  <a:moveTo>
                    <a:pt x="85" y="156"/>
                  </a:moveTo>
                  <a:cubicBezTo>
                    <a:pt x="96" y="132"/>
                    <a:pt x="77" y="107"/>
                    <a:pt x="77" y="107"/>
                  </a:cubicBezTo>
                  <a:cubicBezTo>
                    <a:pt x="77" y="107"/>
                    <a:pt x="77" y="107"/>
                    <a:pt x="100" y="77"/>
                  </a:cubicBezTo>
                  <a:cubicBezTo>
                    <a:pt x="122" y="49"/>
                    <a:pt x="69" y="6"/>
                    <a:pt x="62" y="0"/>
                  </a:cubicBezTo>
                  <a:cubicBezTo>
                    <a:pt x="78" y="159"/>
                    <a:pt x="0" y="216"/>
                    <a:pt x="0" y="216"/>
                  </a:cubicBezTo>
                  <a:cubicBezTo>
                    <a:pt x="0" y="216"/>
                    <a:pt x="74" y="179"/>
                    <a:pt x="85" y="156"/>
                  </a:cubicBezTo>
                  <a:close/>
                </a:path>
              </a:pathLst>
            </a:custGeom>
            <a:solidFill>
              <a:srgbClr val="51515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7" name="Freeform 302"/>
            <p:cNvSpPr>
              <a:spLocks/>
            </p:cNvSpPr>
            <p:nvPr/>
          </p:nvSpPr>
          <p:spPr bwMode="auto">
            <a:xfrm>
              <a:off x="7708901" y="16665576"/>
              <a:ext cx="58738" cy="709613"/>
            </a:xfrm>
            <a:custGeom>
              <a:avLst/>
              <a:gdLst>
                <a:gd name="T0" fmla="*/ 9 w 37"/>
                <a:gd name="T1" fmla="*/ 0 h 447"/>
                <a:gd name="T2" fmla="*/ 0 w 37"/>
                <a:gd name="T3" fmla="*/ 447 h 447"/>
                <a:gd name="T4" fmla="*/ 37 w 37"/>
                <a:gd name="T5" fmla="*/ 447 h 447"/>
                <a:gd name="T6" fmla="*/ 9 w 37"/>
                <a:gd name="T7" fmla="*/ 0 h 447"/>
              </a:gdLst>
              <a:ahLst/>
              <a:cxnLst>
                <a:cxn ang="0">
                  <a:pos x="T0" y="T1"/>
                </a:cxn>
                <a:cxn ang="0">
                  <a:pos x="T2" y="T3"/>
                </a:cxn>
                <a:cxn ang="0">
                  <a:pos x="T4" y="T5"/>
                </a:cxn>
                <a:cxn ang="0">
                  <a:pos x="T6" y="T7"/>
                </a:cxn>
              </a:cxnLst>
              <a:rect l="0" t="0" r="r" b="b"/>
              <a:pathLst>
                <a:path w="37" h="447">
                  <a:moveTo>
                    <a:pt x="9" y="0"/>
                  </a:moveTo>
                  <a:lnTo>
                    <a:pt x="0" y="447"/>
                  </a:lnTo>
                  <a:lnTo>
                    <a:pt x="37" y="447"/>
                  </a:lnTo>
                  <a:lnTo>
                    <a:pt x="9" y="0"/>
                  </a:lnTo>
                  <a:close/>
                </a:path>
              </a:pathLst>
            </a:custGeom>
            <a:solidFill>
              <a:srgbClr val="302F2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8" name="Freeform 303"/>
            <p:cNvSpPr>
              <a:spLocks/>
            </p:cNvSpPr>
            <p:nvPr/>
          </p:nvSpPr>
          <p:spPr bwMode="auto">
            <a:xfrm>
              <a:off x="8613776" y="16654463"/>
              <a:ext cx="49213" cy="720725"/>
            </a:xfrm>
            <a:custGeom>
              <a:avLst/>
              <a:gdLst>
                <a:gd name="T0" fmla="*/ 31 w 31"/>
                <a:gd name="T1" fmla="*/ 454 h 454"/>
                <a:gd name="T2" fmla="*/ 17 w 31"/>
                <a:gd name="T3" fmla="*/ 0 h 454"/>
                <a:gd name="T4" fmla="*/ 0 w 31"/>
                <a:gd name="T5" fmla="*/ 454 h 454"/>
                <a:gd name="T6" fmla="*/ 14 w 31"/>
                <a:gd name="T7" fmla="*/ 454 h 454"/>
                <a:gd name="T8" fmla="*/ 31 w 31"/>
                <a:gd name="T9" fmla="*/ 454 h 454"/>
              </a:gdLst>
              <a:ahLst/>
              <a:cxnLst>
                <a:cxn ang="0">
                  <a:pos x="T0" y="T1"/>
                </a:cxn>
                <a:cxn ang="0">
                  <a:pos x="T2" y="T3"/>
                </a:cxn>
                <a:cxn ang="0">
                  <a:pos x="T4" y="T5"/>
                </a:cxn>
                <a:cxn ang="0">
                  <a:pos x="T6" y="T7"/>
                </a:cxn>
                <a:cxn ang="0">
                  <a:pos x="T8" y="T9"/>
                </a:cxn>
              </a:cxnLst>
              <a:rect l="0" t="0" r="r" b="b"/>
              <a:pathLst>
                <a:path w="31" h="454">
                  <a:moveTo>
                    <a:pt x="31" y="454"/>
                  </a:moveTo>
                  <a:lnTo>
                    <a:pt x="17" y="0"/>
                  </a:lnTo>
                  <a:lnTo>
                    <a:pt x="0" y="454"/>
                  </a:lnTo>
                  <a:lnTo>
                    <a:pt x="14" y="454"/>
                  </a:lnTo>
                  <a:lnTo>
                    <a:pt x="31" y="454"/>
                  </a:lnTo>
                  <a:close/>
                </a:path>
              </a:pathLst>
            </a:custGeom>
            <a:solidFill>
              <a:srgbClr val="302F2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9" name="Oval 304"/>
            <p:cNvSpPr>
              <a:spLocks noChangeArrowheads="1"/>
            </p:cNvSpPr>
            <p:nvPr/>
          </p:nvSpPr>
          <p:spPr bwMode="auto">
            <a:xfrm>
              <a:off x="8147051" y="16514763"/>
              <a:ext cx="57150" cy="57150"/>
            </a:xfrm>
            <a:prstGeom prst="ellipse">
              <a:avLst/>
            </a:prstGeom>
            <a:solidFill>
              <a:srgbClr val="E2DC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0" name="Oval 305"/>
            <p:cNvSpPr>
              <a:spLocks noChangeArrowheads="1"/>
            </p:cNvSpPr>
            <p:nvPr/>
          </p:nvSpPr>
          <p:spPr bwMode="auto">
            <a:xfrm>
              <a:off x="8147051" y="16721138"/>
              <a:ext cx="57150" cy="60325"/>
            </a:xfrm>
            <a:prstGeom prst="ellipse">
              <a:avLst/>
            </a:prstGeom>
            <a:solidFill>
              <a:srgbClr val="E2DC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1" name="Oval 306"/>
            <p:cNvSpPr>
              <a:spLocks noChangeArrowheads="1"/>
            </p:cNvSpPr>
            <p:nvPr/>
          </p:nvSpPr>
          <p:spPr bwMode="auto">
            <a:xfrm>
              <a:off x="8147051" y="16932276"/>
              <a:ext cx="57150" cy="55563"/>
            </a:xfrm>
            <a:prstGeom prst="ellipse">
              <a:avLst/>
            </a:prstGeom>
            <a:solidFill>
              <a:srgbClr val="E2DC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2" name="Freeform 307"/>
            <p:cNvSpPr>
              <a:spLocks/>
            </p:cNvSpPr>
            <p:nvPr/>
          </p:nvSpPr>
          <p:spPr bwMode="auto">
            <a:xfrm>
              <a:off x="7951788" y="16302038"/>
              <a:ext cx="225425" cy="146050"/>
            </a:xfrm>
            <a:custGeom>
              <a:avLst/>
              <a:gdLst>
                <a:gd name="T0" fmla="*/ 60 w 60"/>
                <a:gd name="T1" fmla="*/ 17 h 39"/>
                <a:gd name="T2" fmla="*/ 60 w 60"/>
                <a:gd name="T3" fmla="*/ 25 h 39"/>
                <a:gd name="T4" fmla="*/ 11 w 60"/>
                <a:gd name="T5" fmla="*/ 38 h 39"/>
                <a:gd name="T6" fmla="*/ 0 w 60"/>
                <a:gd name="T7" fmla="*/ 30 h 39"/>
                <a:gd name="T8" fmla="*/ 0 w 60"/>
                <a:gd name="T9" fmla="*/ 10 h 39"/>
                <a:gd name="T10" fmla="*/ 11 w 60"/>
                <a:gd name="T11" fmla="*/ 2 h 39"/>
                <a:gd name="T12" fmla="*/ 60 w 60"/>
                <a:gd name="T13" fmla="*/ 17 h 39"/>
              </a:gdLst>
              <a:ahLst/>
              <a:cxnLst>
                <a:cxn ang="0">
                  <a:pos x="T0" y="T1"/>
                </a:cxn>
                <a:cxn ang="0">
                  <a:pos x="T2" y="T3"/>
                </a:cxn>
                <a:cxn ang="0">
                  <a:pos x="T4" y="T5"/>
                </a:cxn>
                <a:cxn ang="0">
                  <a:pos x="T6" y="T7"/>
                </a:cxn>
                <a:cxn ang="0">
                  <a:pos x="T8" y="T9"/>
                </a:cxn>
                <a:cxn ang="0">
                  <a:pos x="T10" y="T11"/>
                </a:cxn>
                <a:cxn ang="0">
                  <a:pos x="T12" y="T13"/>
                </a:cxn>
              </a:cxnLst>
              <a:rect l="0" t="0" r="r" b="b"/>
              <a:pathLst>
                <a:path w="60" h="39">
                  <a:moveTo>
                    <a:pt x="60" y="17"/>
                  </a:moveTo>
                  <a:cubicBezTo>
                    <a:pt x="60" y="25"/>
                    <a:pt x="60" y="25"/>
                    <a:pt x="60" y="25"/>
                  </a:cubicBezTo>
                  <a:cubicBezTo>
                    <a:pt x="11" y="38"/>
                    <a:pt x="11" y="38"/>
                    <a:pt x="11" y="38"/>
                  </a:cubicBezTo>
                  <a:cubicBezTo>
                    <a:pt x="6" y="39"/>
                    <a:pt x="0" y="35"/>
                    <a:pt x="0" y="30"/>
                  </a:cubicBezTo>
                  <a:cubicBezTo>
                    <a:pt x="0" y="10"/>
                    <a:pt x="0" y="10"/>
                    <a:pt x="0" y="10"/>
                  </a:cubicBezTo>
                  <a:cubicBezTo>
                    <a:pt x="0" y="4"/>
                    <a:pt x="6" y="0"/>
                    <a:pt x="11" y="2"/>
                  </a:cubicBezTo>
                  <a:lnTo>
                    <a:pt x="60" y="17"/>
                  </a:lnTo>
                  <a:close/>
                </a:path>
              </a:pathLst>
            </a:custGeom>
            <a:solidFill>
              <a:srgbClr val="C6504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3" name="Freeform 308"/>
            <p:cNvSpPr>
              <a:spLocks/>
            </p:cNvSpPr>
            <p:nvPr/>
          </p:nvSpPr>
          <p:spPr bwMode="auto">
            <a:xfrm>
              <a:off x="8177213" y="16302038"/>
              <a:ext cx="222250" cy="146050"/>
            </a:xfrm>
            <a:custGeom>
              <a:avLst/>
              <a:gdLst>
                <a:gd name="T0" fmla="*/ 0 w 59"/>
                <a:gd name="T1" fmla="*/ 17 h 39"/>
                <a:gd name="T2" fmla="*/ 0 w 59"/>
                <a:gd name="T3" fmla="*/ 25 h 39"/>
                <a:gd name="T4" fmla="*/ 48 w 59"/>
                <a:gd name="T5" fmla="*/ 38 h 39"/>
                <a:gd name="T6" fmla="*/ 59 w 59"/>
                <a:gd name="T7" fmla="*/ 30 h 39"/>
                <a:gd name="T8" fmla="*/ 59 w 59"/>
                <a:gd name="T9" fmla="*/ 10 h 39"/>
                <a:gd name="T10" fmla="*/ 48 w 59"/>
                <a:gd name="T11" fmla="*/ 2 h 39"/>
                <a:gd name="T12" fmla="*/ 0 w 59"/>
                <a:gd name="T13" fmla="*/ 17 h 39"/>
              </a:gdLst>
              <a:ahLst/>
              <a:cxnLst>
                <a:cxn ang="0">
                  <a:pos x="T0" y="T1"/>
                </a:cxn>
                <a:cxn ang="0">
                  <a:pos x="T2" y="T3"/>
                </a:cxn>
                <a:cxn ang="0">
                  <a:pos x="T4" y="T5"/>
                </a:cxn>
                <a:cxn ang="0">
                  <a:pos x="T6" y="T7"/>
                </a:cxn>
                <a:cxn ang="0">
                  <a:pos x="T8" y="T9"/>
                </a:cxn>
                <a:cxn ang="0">
                  <a:pos x="T10" y="T11"/>
                </a:cxn>
                <a:cxn ang="0">
                  <a:pos x="T12" y="T13"/>
                </a:cxn>
              </a:cxnLst>
              <a:rect l="0" t="0" r="r" b="b"/>
              <a:pathLst>
                <a:path w="59" h="39">
                  <a:moveTo>
                    <a:pt x="0" y="17"/>
                  </a:moveTo>
                  <a:cubicBezTo>
                    <a:pt x="0" y="25"/>
                    <a:pt x="0" y="25"/>
                    <a:pt x="0" y="25"/>
                  </a:cubicBezTo>
                  <a:cubicBezTo>
                    <a:pt x="48" y="38"/>
                    <a:pt x="48" y="38"/>
                    <a:pt x="48" y="38"/>
                  </a:cubicBezTo>
                  <a:cubicBezTo>
                    <a:pt x="54" y="39"/>
                    <a:pt x="59" y="35"/>
                    <a:pt x="59" y="30"/>
                  </a:cubicBezTo>
                  <a:cubicBezTo>
                    <a:pt x="59" y="10"/>
                    <a:pt x="59" y="10"/>
                    <a:pt x="59" y="10"/>
                  </a:cubicBezTo>
                  <a:cubicBezTo>
                    <a:pt x="59" y="4"/>
                    <a:pt x="53" y="0"/>
                    <a:pt x="48" y="2"/>
                  </a:cubicBezTo>
                  <a:lnTo>
                    <a:pt x="0" y="17"/>
                  </a:lnTo>
                  <a:close/>
                </a:path>
              </a:pathLst>
            </a:custGeom>
            <a:solidFill>
              <a:srgbClr val="C6504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4" name="Freeform 309"/>
            <p:cNvSpPr>
              <a:spLocks/>
            </p:cNvSpPr>
            <p:nvPr/>
          </p:nvSpPr>
          <p:spPr bwMode="auto">
            <a:xfrm>
              <a:off x="8118476" y="16327438"/>
              <a:ext cx="115888" cy="104775"/>
            </a:xfrm>
            <a:custGeom>
              <a:avLst/>
              <a:gdLst>
                <a:gd name="T0" fmla="*/ 21 w 31"/>
                <a:gd name="T1" fmla="*/ 28 h 28"/>
                <a:gd name="T2" fmla="*/ 10 w 31"/>
                <a:gd name="T3" fmla="*/ 28 h 28"/>
                <a:gd name="T4" fmla="*/ 0 w 31"/>
                <a:gd name="T5" fmla="*/ 18 h 28"/>
                <a:gd name="T6" fmla="*/ 0 w 31"/>
                <a:gd name="T7" fmla="*/ 10 h 28"/>
                <a:gd name="T8" fmla="*/ 10 w 31"/>
                <a:gd name="T9" fmla="*/ 0 h 28"/>
                <a:gd name="T10" fmla="*/ 21 w 31"/>
                <a:gd name="T11" fmla="*/ 0 h 28"/>
                <a:gd name="T12" fmla="*/ 31 w 31"/>
                <a:gd name="T13" fmla="*/ 10 h 28"/>
                <a:gd name="T14" fmla="*/ 31 w 31"/>
                <a:gd name="T15" fmla="*/ 18 h 28"/>
                <a:gd name="T16" fmla="*/ 21 w 31"/>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8">
                  <a:moveTo>
                    <a:pt x="21" y="28"/>
                  </a:moveTo>
                  <a:cubicBezTo>
                    <a:pt x="10" y="28"/>
                    <a:pt x="10" y="28"/>
                    <a:pt x="10" y="28"/>
                  </a:cubicBezTo>
                  <a:cubicBezTo>
                    <a:pt x="4" y="28"/>
                    <a:pt x="0" y="23"/>
                    <a:pt x="0" y="18"/>
                  </a:cubicBezTo>
                  <a:cubicBezTo>
                    <a:pt x="0" y="10"/>
                    <a:pt x="0" y="10"/>
                    <a:pt x="0" y="10"/>
                  </a:cubicBezTo>
                  <a:cubicBezTo>
                    <a:pt x="0" y="5"/>
                    <a:pt x="4" y="0"/>
                    <a:pt x="10" y="0"/>
                  </a:cubicBezTo>
                  <a:cubicBezTo>
                    <a:pt x="21" y="0"/>
                    <a:pt x="21" y="0"/>
                    <a:pt x="21" y="0"/>
                  </a:cubicBezTo>
                  <a:cubicBezTo>
                    <a:pt x="27" y="0"/>
                    <a:pt x="31" y="5"/>
                    <a:pt x="31" y="10"/>
                  </a:cubicBezTo>
                  <a:cubicBezTo>
                    <a:pt x="31" y="18"/>
                    <a:pt x="31" y="18"/>
                    <a:pt x="31" y="18"/>
                  </a:cubicBezTo>
                  <a:cubicBezTo>
                    <a:pt x="31" y="23"/>
                    <a:pt x="27" y="28"/>
                    <a:pt x="21" y="28"/>
                  </a:cubicBezTo>
                  <a:close/>
                </a:path>
              </a:pathLst>
            </a:custGeom>
            <a:solidFill>
              <a:srgbClr val="AD3E3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5" name="Freeform 310"/>
            <p:cNvSpPr>
              <a:spLocks/>
            </p:cNvSpPr>
            <p:nvPr/>
          </p:nvSpPr>
          <p:spPr bwMode="auto">
            <a:xfrm>
              <a:off x="7535863" y="15174913"/>
              <a:ext cx="1258888" cy="1149350"/>
            </a:xfrm>
            <a:custGeom>
              <a:avLst/>
              <a:gdLst>
                <a:gd name="T0" fmla="*/ 169 w 335"/>
                <a:gd name="T1" fmla="*/ 306 h 306"/>
                <a:gd name="T2" fmla="*/ 166 w 335"/>
                <a:gd name="T3" fmla="*/ 306 h 306"/>
                <a:gd name="T4" fmla="*/ 0 w 335"/>
                <a:gd name="T5" fmla="*/ 141 h 306"/>
                <a:gd name="T6" fmla="*/ 0 w 335"/>
                <a:gd name="T7" fmla="*/ 0 h 306"/>
                <a:gd name="T8" fmla="*/ 335 w 335"/>
                <a:gd name="T9" fmla="*/ 0 h 306"/>
                <a:gd name="T10" fmla="*/ 335 w 335"/>
                <a:gd name="T11" fmla="*/ 141 h 306"/>
                <a:gd name="T12" fmla="*/ 169 w 335"/>
                <a:gd name="T13" fmla="*/ 306 h 306"/>
              </a:gdLst>
              <a:ahLst/>
              <a:cxnLst>
                <a:cxn ang="0">
                  <a:pos x="T0" y="T1"/>
                </a:cxn>
                <a:cxn ang="0">
                  <a:pos x="T2" y="T3"/>
                </a:cxn>
                <a:cxn ang="0">
                  <a:pos x="T4" y="T5"/>
                </a:cxn>
                <a:cxn ang="0">
                  <a:pos x="T6" y="T7"/>
                </a:cxn>
                <a:cxn ang="0">
                  <a:pos x="T8" y="T9"/>
                </a:cxn>
                <a:cxn ang="0">
                  <a:pos x="T10" y="T11"/>
                </a:cxn>
                <a:cxn ang="0">
                  <a:pos x="T12" y="T13"/>
                </a:cxn>
              </a:cxnLst>
              <a:rect l="0" t="0" r="r" b="b"/>
              <a:pathLst>
                <a:path w="335" h="306">
                  <a:moveTo>
                    <a:pt x="169" y="306"/>
                  </a:moveTo>
                  <a:cubicBezTo>
                    <a:pt x="166" y="306"/>
                    <a:pt x="166" y="306"/>
                    <a:pt x="166" y="306"/>
                  </a:cubicBezTo>
                  <a:cubicBezTo>
                    <a:pt x="75" y="306"/>
                    <a:pt x="0" y="232"/>
                    <a:pt x="0" y="141"/>
                  </a:cubicBezTo>
                  <a:cubicBezTo>
                    <a:pt x="0" y="0"/>
                    <a:pt x="0" y="0"/>
                    <a:pt x="0" y="0"/>
                  </a:cubicBezTo>
                  <a:cubicBezTo>
                    <a:pt x="335" y="0"/>
                    <a:pt x="335" y="0"/>
                    <a:pt x="335" y="0"/>
                  </a:cubicBezTo>
                  <a:cubicBezTo>
                    <a:pt x="335" y="141"/>
                    <a:pt x="335" y="141"/>
                    <a:pt x="335" y="141"/>
                  </a:cubicBezTo>
                  <a:cubicBezTo>
                    <a:pt x="335" y="232"/>
                    <a:pt x="261" y="306"/>
                    <a:pt x="169" y="306"/>
                  </a:cubicBezTo>
                  <a:close/>
                </a:path>
              </a:pathLst>
            </a:custGeom>
            <a:solidFill>
              <a:srgbClr val="F9DA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6" name="Freeform 311"/>
            <p:cNvSpPr>
              <a:spLocks/>
            </p:cNvSpPr>
            <p:nvPr/>
          </p:nvSpPr>
          <p:spPr bwMode="auto">
            <a:xfrm>
              <a:off x="8091488" y="15941676"/>
              <a:ext cx="142875" cy="74613"/>
            </a:xfrm>
            <a:custGeom>
              <a:avLst/>
              <a:gdLst>
                <a:gd name="T0" fmla="*/ 0 w 38"/>
                <a:gd name="T1" fmla="*/ 20 h 20"/>
                <a:gd name="T2" fmla="*/ 19 w 38"/>
                <a:gd name="T3" fmla="*/ 0 h 20"/>
                <a:gd name="T4" fmla="*/ 38 w 38"/>
                <a:gd name="T5" fmla="*/ 20 h 20"/>
                <a:gd name="T6" fmla="*/ 19 w 38"/>
                <a:gd name="T7" fmla="*/ 7 h 20"/>
                <a:gd name="T8" fmla="*/ 0 w 38"/>
                <a:gd name="T9" fmla="*/ 20 h 20"/>
              </a:gdLst>
              <a:ahLst/>
              <a:cxnLst>
                <a:cxn ang="0">
                  <a:pos x="T0" y="T1"/>
                </a:cxn>
                <a:cxn ang="0">
                  <a:pos x="T2" y="T3"/>
                </a:cxn>
                <a:cxn ang="0">
                  <a:pos x="T4" y="T5"/>
                </a:cxn>
                <a:cxn ang="0">
                  <a:pos x="T6" y="T7"/>
                </a:cxn>
                <a:cxn ang="0">
                  <a:pos x="T8" y="T9"/>
                </a:cxn>
              </a:cxnLst>
              <a:rect l="0" t="0" r="r" b="b"/>
              <a:pathLst>
                <a:path w="38" h="20">
                  <a:moveTo>
                    <a:pt x="0" y="20"/>
                  </a:moveTo>
                  <a:cubicBezTo>
                    <a:pt x="0" y="20"/>
                    <a:pt x="7" y="0"/>
                    <a:pt x="19" y="0"/>
                  </a:cubicBezTo>
                  <a:cubicBezTo>
                    <a:pt x="31" y="0"/>
                    <a:pt x="38" y="20"/>
                    <a:pt x="38" y="20"/>
                  </a:cubicBezTo>
                  <a:cubicBezTo>
                    <a:pt x="38" y="20"/>
                    <a:pt x="30" y="7"/>
                    <a:pt x="19" y="7"/>
                  </a:cubicBezTo>
                  <a:cubicBezTo>
                    <a:pt x="8" y="7"/>
                    <a:pt x="0" y="20"/>
                    <a:pt x="0" y="20"/>
                  </a:cubicBezTo>
                  <a:close/>
                </a:path>
              </a:pathLst>
            </a:custGeom>
            <a:solidFill>
              <a:srgbClr val="EFC4A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7" name="Freeform 312"/>
            <p:cNvSpPr>
              <a:spLocks/>
            </p:cNvSpPr>
            <p:nvPr/>
          </p:nvSpPr>
          <p:spPr bwMode="auto">
            <a:xfrm>
              <a:off x="8031163" y="16121063"/>
              <a:ext cx="282575" cy="104775"/>
            </a:xfrm>
            <a:custGeom>
              <a:avLst/>
              <a:gdLst>
                <a:gd name="T0" fmla="*/ 0 w 75"/>
                <a:gd name="T1" fmla="*/ 12 h 28"/>
                <a:gd name="T2" fmla="*/ 20 w 75"/>
                <a:gd name="T3" fmla="*/ 1 h 28"/>
                <a:gd name="T4" fmla="*/ 37 w 75"/>
                <a:gd name="T5" fmla="*/ 10 h 28"/>
                <a:gd name="T6" fmla="*/ 59 w 75"/>
                <a:gd name="T7" fmla="*/ 1 h 28"/>
                <a:gd name="T8" fmla="*/ 75 w 75"/>
                <a:gd name="T9" fmla="*/ 13 h 28"/>
                <a:gd name="T10" fmla="*/ 36 w 75"/>
                <a:gd name="T11" fmla="*/ 28 h 28"/>
                <a:gd name="T12" fmla="*/ 0 w 75"/>
                <a:gd name="T13" fmla="*/ 12 h 28"/>
              </a:gdLst>
              <a:ahLst/>
              <a:cxnLst>
                <a:cxn ang="0">
                  <a:pos x="T0" y="T1"/>
                </a:cxn>
                <a:cxn ang="0">
                  <a:pos x="T2" y="T3"/>
                </a:cxn>
                <a:cxn ang="0">
                  <a:pos x="T4" y="T5"/>
                </a:cxn>
                <a:cxn ang="0">
                  <a:pos x="T6" y="T7"/>
                </a:cxn>
                <a:cxn ang="0">
                  <a:pos x="T8" y="T9"/>
                </a:cxn>
                <a:cxn ang="0">
                  <a:pos x="T10" y="T11"/>
                </a:cxn>
                <a:cxn ang="0">
                  <a:pos x="T12" y="T13"/>
                </a:cxn>
              </a:cxnLst>
              <a:rect l="0" t="0" r="r" b="b"/>
              <a:pathLst>
                <a:path w="75" h="28">
                  <a:moveTo>
                    <a:pt x="0" y="12"/>
                  </a:moveTo>
                  <a:cubicBezTo>
                    <a:pt x="0" y="12"/>
                    <a:pt x="9" y="0"/>
                    <a:pt x="20" y="1"/>
                  </a:cubicBezTo>
                  <a:cubicBezTo>
                    <a:pt x="31" y="1"/>
                    <a:pt x="37" y="10"/>
                    <a:pt x="37" y="10"/>
                  </a:cubicBezTo>
                  <a:cubicBezTo>
                    <a:pt x="37" y="10"/>
                    <a:pt x="47" y="1"/>
                    <a:pt x="59" y="1"/>
                  </a:cubicBezTo>
                  <a:cubicBezTo>
                    <a:pt x="70" y="1"/>
                    <a:pt x="75" y="13"/>
                    <a:pt x="75" y="13"/>
                  </a:cubicBezTo>
                  <a:cubicBezTo>
                    <a:pt x="75" y="13"/>
                    <a:pt x="63" y="28"/>
                    <a:pt x="36" y="28"/>
                  </a:cubicBezTo>
                  <a:cubicBezTo>
                    <a:pt x="9" y="28"/>
                    <a:pt x="0" y="12"/>
                    <a:pt x="0" y="12"/>
                  </a:cubicBezTo>
                  <a:close/>
                </a:path>
              </a:pathLst>
            </a:custGeom>
            <a:solidFill>
              <a:srgbClr val="C6504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8" name="Freeform 313"/>
            <p:cNvSpPr>
              <a:spLocks/>
            </p:cNvSpPr>
            <p:nvPr/>
          </p:nvSpPr>
          <p:spPr bwMode="auto">
            <a:xfrm>
              <a:off x="7667626" y="15659101"/>
              <a:ext cx="250825" cy="57150"/>
            </a:xfrm>
            <a:custGeom>
              <a:avLst/>
              <a:gdLst>
                <a:gd name="T0" fmla="*/ 0 w 67"/>
                <a:gd name="T1" fmla="*/ 15 h 15"/>
                <a:gd name="T2" fmla="*/ 67 w 67"/>
                <a:gd name="T3" fmla="*/ 15 h 15"/>
                <a:gd name="T4" fmla="*/ 52 w 67"/>
                <a:gd name="T5" fmla="*/ 0 h 15"/>
                <a:gd name="T6" fmla="*/ 0 w 67"/>
                <a:gd name="T7" fmla="*/ 15 h 15"/>
              </a:gdLst>
              <a:ahLst/>
              <a:cxnLst>
                <a:cxn ang="0">
                  <a:pos x="T0" y="T1"/>
                </a:cxn>
                <a:cxn ang="0">
                  <a:pos x="T2" y="T3"/>
                </a:cxn>
                <a:cxn ang="0">
                  <a:pos x="T4" y="T5"/>
                </a:cxn>
                <a:cxn ang="0">
                  <a:pos x="T6" y="T7"/>
                </a:cxn>
              </a:cxnLst>
              <a:rect l="0" t="0" r="r" b="b"/>
              <a:pathLst>
                <a:path w="67" h="15">
                  <a:moveTo>
                    <a:pt x="0" y="15"/>
                  </a:moveTo>
                  <a:cubicBezTo>
                    <a:pt x="0" y="15"/>
                    <a:pt x="50" y="7"/>
                    <a:pt x="67" y="15"/>
                  </a:cubicBezTo>
                  <a:cubicBezTo>
                    <a:pt x="52" y="0"/>
                    <a:pt x="52" y="0"/>
                    <a:pt x="52" y="0"/>
                  </a:cubicBezTo>
                  <a:cubicBezTo>
                    <a:pt x="52" y="0"/>
                    <a:pt x="8" y="0"/>
                    <a:pt x="0" y="15"/>
                  </a:cubicBezTo>
                  <a:close/>
                </a:path>
              </a:pathLst>
            </a:custGeom>
            <a:solidFill>
              <a:srgbClr val="AD3E3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9" name="Freeform 314"/>
            <p:cNvSpPr>
              <a:spLocks/>
            </p:cNvSpPr>
            <p:nvPr/>
          </p:nvSpPr>
          <p:spPr bwMode="auto">
            <a:xfrm>
              <a:off x="7681913" y="15862301"/>
              <a:ext cx="161925" cy="33338"/>
            </a:xfrm>
            <a:custGeom>
              <a:avLst/>
              <a:gdLst>
                <a:gd name="T0" fmla="*/ 18 w 43"/>
                <a:gd name="T1" fmla="*/ 9 h 9"/>
                <a:gd name="T2" fmla="*/ 3 w 43"/>
                <a:gd name="T3" fmla="*/ 7 h 9"/>
                <a:gd name="T4" fmla="*/ 0 w 43"/>
                <a:gd name="T5" fmla="*/ 3 h 9"/>
                <a:gd name="T6" fmla="*/ 5 w 43"/>
                <a:gd name="T7" fmla="*/ 0 h 9"/>
                <a:gd name="T8" fmla="*/ 39 w 43"/>
                <a:gd name="T9" fmla="*/ 0 h 9"/>
                <a:gd name="T10" fmla="*/ 43 w 43"/>
                <a:gd name="T11" fmla="*/ 3 h 9"/>
                <a:gd name="T12" fmla="*/ 40 w 43"/>
                <a:gd name="T13" fmla="*/ 7 h 9"/>
                <a:gd name="T14" fmla="*/ 18 w 43"/>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9">
                  <a:moveTo>
                    <a:pt x="18" y="9"/>
                  </a:moveTo>
                  <a:cubicBezTo>
                    <a:pt x="13" y="9"/>
                    <a:pt x="7" y="8"/>
                    <a:pt x="3" y="7"/>
                  </a:cubicBezTo>
                  <a:cubicBezTo>
                    <a:pt x="1" y="6"/>
                    <a:pt x="0" y="4"/>
                    <a:pt x="0" y="3"/>
                  </a:cubicBezTo>
                  <a:cubicBezTo>
                    <a:pt x="1" y="1"/>
                    <a:pt x="3" y="0"/>
                    <a:pt x="5" y="0"/>
                  </a:cubicBezTo>
                  <a:cubicBezTo>
                    <a:pt x="13" y="3"/>
                    <a:pt x="32" y="1"/>
                    <a:pt x="39" y="0"/>
                  </a:cubicBezTo>
                  <a:cubicBezTo>
                    <a:pt x="41" y="0"/>
                    <a:pt x="43" y="1"/>
                    <a:pt x="43" y="3"/>
                  </a:cubicBezTo>
                  <a:cubicBezTo>
                    <a:pt x="43" y="5"/>
                    <a:pt x="42" y="7"/>
                    <a:pt x="40" y="7"/>
                  </a:cubicBezTo>
                  <a:cubicBezTo>
                    <a:pt x="39" y="7"/>
                    <a:pt x="29" y="9"/>
                    <a:pt x="18" y="9"/>
                  </a:cubicBezTo>
                  <a:close/>
                </a:path>
              </a:pathLst>
            </a:cu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0" name="Freeform 315"/>
            <p:cNvSpPr>
              <a:spLocks/>
            </p:cNvSpPr>
            <p:nvPr/>
          </p:nvSpPr>
          <p:spPr bwMode="auto">
            <a:xfrm>
              <a:off x="7670801" y="15806738"/>
              <a:ext cx="153988" cy="63500"/>
            </a:xfrm>
            <a:custGeom>
              <a:avLst/>
              <a:gdLst>
                <a:gd name="T0" fmla="*/ 29 w 41"/>
                <a:gd name="T1" fmla="*/ 17 h 17"/>
                <a:gd name="T2" fmla="*/ 1 w 41"/>
                <a:gd name="T3" fmla="*/ 7 h 17"/>
                <a:gd name="T4" fmla="*/ 1 w 41"/>
                <a:gd name="T5" fmla="*/ 2 h 17"/>
                <a:gd name="T6" fmla="*/ 6 w 41"/>
                <a:gd name="T7" fmla="*/ 1 h 17"/>
                <a:gd name="T8" fmla="*/ 37 w 41"/>
                <a:gd name="T9" fmla="*/ 9 h 17"/>
                <a:gd name="T10" fmla="*/ 41 w 41"/>
                <a:gd name="T11" fmla="*/ 11 h 17"/>
                <a:gd name="T12" fmla="*/ 38 w 41"/>
                <a:gd name="T13" fmla="*/ 15 h 17"/>
                <a:gd name="T14" fmla="*/ 29 w 41"/>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7">
                  <a:moveTo>
                    <a:pt x="29" y="17"/>
                  </a:moveTo>
                  <a:cubicBezTo>
                    <a:pt x="13" y="17"/>
                    <a:pt x="2" y="7"/>
                    <a:pt x="1" y="7"/>
                  </a:cubicBezTo>
                  <a:cubicBezTo>
                    <a:pt x="0" y="5"/>
                    <a:pt x="0" y="3"/>
                    <a:pt x="1" y="2"/>
                  </a:cubicBezTo>
                  <a:cubicBezTo>
                    <a:pt x="2" y="0"/>
                    <a:pt x="4" y="0"/>
                    <a:pt x="6" y="1"/>
                  </a:cubicBezTo>
                  <a:cubicBezTo>
                    <a:pt x="6" y="2"/>
                    <a:pt x="20" y="13"/>
                    <a:pt x="37" y="9"/>
                  </a:cubicBezTo>
                  <a:cubicBezTo>
                    <a:pt x="39" y="8"/>
                    <a:pt x="40" y="9"/>
                    <a:pt x="41" y="11"/>
                  </a:cubicBezTo>
                  <a:cubicBezTo>
                    <a:pt x="41" y="13"/>
                    <a:pt x="40" y="15"/>
                    <a:pt x="38" y="15"/>
                  </a:cubicBezTo>
                  <a:cubicBezTo>
                    <a:pt x="35" y="16"/>
                    <a:pt x="32" y="17"/>
                    <a:pt x="29" y="17"/>
                  </a:cubicBezTo>
                  <a:close/>
                </a:path>
              </a:pathLst>
            </a:cu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1" name="Oval 316"/>
            <p:cNvSpPr>
              <a:spLocks noChangeArrowheads="1"/>
            </p:cNvSpPr>
            <p:nvPr/>
          </p:nvSpPr>
          <p:spPr bwMode="auto">
            <a:xfrm>
              <a:off x="7753351" y="15760701"/>
              <a:ext cx="127000" cy="128588"/>
            </a:xfrm>
            <a:prstGeom prst="ellipse">
              <a:avLst/>
            </a:pr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2" name="Freeform 317"/>
            <p:cNvSpPr>
              <a:spLocks/>
            </p:cNvSpPr>
            <p:nvPr/>
          </p:nvSpPr>
          <p:spPr bwMode="auto">
            <a:xfrm>
              <a:off x="7780338" y="15768638"/>
              <a:ext cx="58738" cy="41275"/>
            </a:xfrm>
            <a:custGeom>
              <a:avLst/>
              <a:gdLst>
                <a:gd name="T0" fmla="*/ 15 w 16"/>
                <a:gd name="T1" fmla="*/ 4 h 11"/>
                <a:gd name="T2" fmla="*/ 9 w 16"/>
                <a:gd name="T3" fmla="*/ 10 h 11"/>
                <a:gd name="T4" fmla="*/ 0 w 16"/>
                <a:gd name="T5" fmla="*/ 7 h 11"/>
                <a:gd name="T6" fmla="*/ 7 w 16"/>
                <a:gd name="T7" fmla="*/ 1 h 11"/>
                <a:gd name="T8" fmla="*/ 15 w 16"/>
                <a:gd name="T9" fmla="*/ 4 h 11"/>
              </a:gdLst>
              <a:ahLst/>
              <a:cxnLst>
                <a:cxn ang="0">
                  <a:pos x="T0" y="T1"/>
                </a:cxn>
                <a:cxn ang="0">
                  <a:pos x="T2" y="T3"/>
                </a:cxn>
                <a:cxn ang="0">
                  <a:pos x="T4" y="T5"/>
                </a:cxn>
                <a:cxn ang="0">
                  <a:pos x="T6" y="T7"/>
                </a:cxn>
                <a:cxn ang="0">
                  <a:pos x="T8" y="T9"/>
                </a:cxn>
              </a:cxnLst>
              <a:rect l="0" t="0" r="r" b="b"/>
              <a:pathLst>
                <a:path w="16" h="11">
                  <a:moveTo>
                    <a:pt x="15" y="4"/>
                  </a:moveTo>
                  <a:cubicBezTo>
                    <a:pt x="16" y="7"/>
                    <a:pt x="13" y="9"/>
                    <a:pt x="9" y="10"/>
                  </a:cubicBezTo>
                  <a:cubicBezTo>
                    <a:pt x="4" y="11"/>
                    <a:pt x="1" y="10"/>
                    <a:pt x="0" y="7"/>
                  </a:cubicBezTo>
                  <a:cubicBezTo>
                    <a:pt x="0" y="5"/>
                    <a:pt x="3" y="2"/>
                    <a:pt x="7" y="1"/>
                  </a:cubicBezTo>
                  <a:cubicBezTo>
                    <a:pt x="11" y="0"/>
                    <a:pt x="15" y="2"/>
                    <a:pt x="15" y="4"/>
                  </a:cubicBezTo>
                  <a:close/>
                </a:path>
              </a:pathLst>
            </a:custGeom>
            <a:solidFill>
              <a:srgbClr val="E8DF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3" name="Freeform 318"/>
            <p:cNvSpPr>
              <a:spLocks/>
            </p:cNvSpPr>
            <p:nvPr/>
          </p:nvSpPr>
          <p:spPr bwMode="auto">
            <a:xfrm>
              <a:off x="8396288" y="15659101"/>
              <a:ext cx="255588" cy="57150"/>
            </a:xfrm>
            <a:custGeom>
              <a:avLst/>
              <a:gdLst>
                <a:gd name="T0" fmla="*/ 68 w 68"/>
                <a:gd name="T1" fmla="*/ 15 h 15"/>
                <a:gd name="T2" fmla="*/ 0 w 68"/>
                <a:gd name="T3" fmla="*/ 15 h 15"/>
                <a:gd name="T4" fmla="*/ 15 w 68"/>
                <a:gd name="T5" fmla="*/ 0 h 15"/>
                <a:gd name="T6" fmla="*/ 68 w 68"/>
                <a:gd name="T7" fmla="*/ 15 h 15"/>
              </a:gdLst>
              <a:ahLst/>
              <a:cxnLst>
                <a:cxn ang="0">
                  <a:pos x="T0" y="T1"/>
                </a:cxn>
                <a:cxn ang="0">
                  <a:pos x="T2" y="T3"/>
                </a:cxn>
                <a:cxn ang="0">
                  <a:pos x="T4" y="T5"/>
                </a:cxn>
                <a:cxn ang="0">
                  <a:pos x="T6" y="T7"/>
                </a:cxn>
              </a:cxnLst>
              <a:rect l="0" t="0" r="r" b="b"/>
              <a:pathLst>
                <a:path w="68" h="15">
                  <a:moveTo>
                    <a:pt x="68" y="15"/>
                  </a:moveTo>
                  <a:cubicBezTo>
                    <a:pt x="68" y="15"/>
                    <a:pt x="18" y="7"/>
                    <a:pt x="0" y="15"/>
                  </a:cubicBezTo>
                  <a:cubicBezTo>
                    <a:pt x="15" y="0"/>
                    <a:pt x="15" y="0"/>
                    <a:pt x="15" y="0"/>
                  </a:cubicBezTo>
                  <a:cubicBezTo>
                    <a:pt x="15" y="0"/>
                    <a:pt x="60" y="0"/>
                    <a:pt x="68" y="15"/>
                  </a:cubicBezTo>
                  <a:close/>
                </a:path>
              </a:pathLst>
            </a:custGeom>
            <a:solidFill>
              <a:srgbClr val="AD3E3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4" name="Freeform 319"/>
            <p:cNvSpPr>
              <a:spLocks/>
            </p:cNvSpPr>
            <p:nvPr/>
          </p:nvSpPr>
          <p:spPr bwMode="auto">
            <a:xfrm>
              <a:off x="8470901" y="15862301"/>
              <a:ext cx="165100" cy="33338"/>
            </a:xfrm>
            <a:custGeom>
              <a:avLst/>
              <a:gdLst>
                <a:gd name="T0" fmla="*/ 26 w 44"/>
                <a:gd name="T1" fmla="*/ 9 h 9"/>
                <a:gd name="T2" fmla="*/ 4 w 44"/>
                <a:gd name="T3" fmla="*/ 7 h 9"/>
                <a:gd name="T4" fmla="*/ 1 w 44"/>
                <a:gd name="T5" fmla="*/ 3 h 9"/>
                <a:gd name="T6" fmla="*/ 5 w 44"/>
                <a:gd name="T7" fmla="*/ 0 h 9"/>
                <a:gd name="T8" fmla="*/ 39 w 44"/>
                <a:gd name="T9" fmla="*/ 0 h 9"/>
                <a:gd name="T10" fmla="*/ 43 w 44"/>
                <a:gd name="T11" fmla="*/ 3 h 9"/>
                <a:gd name="T12" fmla="*/ 41 w 44"/>
                <a:gd name="T13" fmla="*/ 7 h 9"/>
                <a:gd name="T14" fmla="*/ 26 w 44"/>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9">
                  <a:moveTo>
                    <a:pt x="26" y="9"/>
                  </a:moveTo>
                  <a:cubicBezTo>
                    <a:pt x="15" y="9"/>
                    <a:pt x="4" y="7"/>
                    <a:pt x="4" y="7"/>
                  </a:cubicBezTo>
                  <a:cubicBezTo>
                    <a:pt x="2" y="7"/>
                    <a:pt x="0" y="5"/>
                    <a:pt x="1" y="3"/>
                  </a:cubicBezTo>
                  <a:cubicBezTo>
                    <a:pt x="1" y="1"/>
                    <a:pt x="3" y="0"/>
                    <a:pt x="5" y="0"/>
                  </a:cubicBezTo>
                  <a:cubicBezTo>
                    <a:pt x="5" y="0"/>
                    <a:pt x="28" y="4"/>
                    <a:pt x="39" y="0"/>
                  </a:cubicBezTo>
                  <a:cubicBezTo>
                    <a:pt x="41" y="0"/>
                    <a:pt x="43" y="1"/>
                    <a:pt x="43" y="3"/>
                  </a:cubicBezTo>
                  <a:cubicBezTo>
                    <a:pt x="44" y="4"/>
                    <a:pt x="43" y="6"/>
                    <a:pt x="41" y="7"/>
                  </a:cubicBezTo>
                  <a:cubicBezTo>
                    <a:pt x="37" y="8"/>
                    <a:pt x="31" y="9"/>
                    <a:pt x="26" y="9"/>
                  </a:cubicBezTo>
                  <a:close/>
                </a:path>
              </a:pathLst>
            </a:cu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5" name="Freeform 320"/>
            <p:cNvSpPr>
              <a:spLocks/>
            </p:cNvSpPr>
            <p:nvPr/>
          </p:nvSpPr>
          <p:spPr bwMode="auto">
            <a:xfrm>
              <a:off x="8489951" y="15806738"/>
              <a:ext cx="157163" cy="63500"/>
            </a:xfrm>
            <a:custGeom>
              <a:avLst/>
              <a:gdLst>
                <a:gd name="T0" fmla="*/ 13 w 42"/>
                <a:gd name="T1" fmla="*/ 17 h 17"/>
                <a:gd name="T2" fmla="*/ 3 w 42"/>
                <a:gd name="T3" fmla="*/ 15 h 17"/>
                <a:gd name="T4" fmla="*/ 1 w 42"/>
                <a:gd name="T5" fmla="*/ 11 h 17"/>
                <a:gd name="T6" fmla="*/ 5 w 42"/>
                <a:gd name="T7" fmla="*/ 9 h 17"/>
                <a:gd name="T8" fmla="*/ 36 w 42"/>
                <a:gd name="T9" fmla="*/ 1 h 17"/>
                <a:gd name="T10" fmla="*/ 41 w 42"/>
                <a:gd name="T11" fmla="*/ 2 h 17"/>
                <a:gd name="T12" fmla="*/ 40 w 42"/>
                <a:gd name="T13" fmla="*/ 7 h 17"/>
                <a:gd name="T14" fmla="*/ 13 w 42"/>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17">
                  <a:moveTo>
                    <a:pt x="13" y="17"/>
                  </a:moveTo>
                  <a:cubicBezTo>
                    <a:pt x="10" y="17"/>
                    <a:pt x="7" y="16"/>
                    <a:pt x="3" y="15"/>
                  </a:cubicBezTo>
                  <a:cubicBezTo>
                    <a:pt x="1" y="15"/>
                    <a:pt x="0" y="13"/>
                    <a:pt x="1" y="11"/>
                  </a:cubicBezTo>
                  <a:cubicBezTo>
                    <a:pt x="1" y="9"/>
                    <a:pt x="3" y="8"/>
                    <a:pt x="5" y="9"/>
                  </a:cubicBezTo>
                  <a:cubicBezTo>
                    <a:pt x="22" y="13"/>
                    <a:pt x="36" y="2"/>
                    <a:pt x="36" y="1"/>
                  </a:cubicBezTo>
                  <a:cubicBezTo>
                    <a:pt x="37" y="0"/>
                    <a:pt x="40" y="0"/>
                    <a:pt x="41" y="2"/>
                  </a:cubicBezTo>
                  <a:cubicBezTo>
                    <a:pt x="42" y="3"/>
                    <a:pt x="42" y="5"/>
                    <a:pt x="40" y="7"/>
                  </a:cubicBezTo>
                  <a:cubicBezTo>
                    <a:pt x="40" y="7"/>
                    <a:pt x="29" y="17"/>
                    <a:pt x="13" y="17"/>
                  </a:cubicBezTo>
                  <a:close/>
                </a:path>
              </a:pathLst>
            </a:cu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6" name="Oval 321"/>
            <p:cNvSpPr>
              <a:spLocks noChangeArrowheads="1"/>
            </p:cNvSpPr>
            <p:nvPr/>
          </p:nvSpPr>
          <p:spPr bwMode="auto">
            <a:xfrm>
              <a:off x="8432801" y="15760701"/>
              <a:ext cx="131763" cy="128588"/>
            </a:xfrm>
            <a:prstGeom prst="ellipse">
              <a:avLst/>
            </a:prstGeom>
            <a:solidFill>
              <a:srgbClr val="3A332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7" name="Freeform 322"/>
            <p:cNvSpPr>
              <a:spLocks/>
            </p:cNvSpPr>
            <p:nvPr/>
          </p:nvSpPr>
          <p:spPr bwMode="auto">
            <a:xfrm>
              <a:off x="8478838" y="15768638"/>
              <a:ext cx="60325" cy="41275"/>
            </a:xfrm>
            <a:custGeom>
              <a:avLst/>
              <a:gdLst>
                <a:gd name="T0" fmla="*/ 0 w 16"/>
                <a:gd name="T1" fmla="*/ 4 h 11"/>
                <a:gd name="T2" fmla="*/ 7 w 16"/>
                <a:gd name="T3" fmla="*/ 10 h 11"/>
                <a:gd name="T4" fmla="*/ 16 w 16"/>
                <a:gd name="T5" fmla="*/ 7 h 11"/>
                <a:gd name="T6" fmla="*/ 9 w 16"/>
                <a:gd name="T7" fmla="*/ 1 h 11"/>
                <a:gd name="T8" fmla="*/ 0 w 16"/>
                <a:gd name="T9" fmla="*/ 4 h 11"/>
              </a:gdLst>
              <a:ahLst/>
              <a:cxnLst>
                <a:cxn ang="0">
                  <a:pos x="T0" y="T1"/>
                </a:cxn>
                <a:cxn ang="0">
                  <a:pos x="T2" y="T3"/>
                </a:cxn>
                <a:cxn ang="0">
                  <a:pos x="T4" y="T5"/>
                </a:cxn>
                <a:cxn ang="0">
                  <a:pos x="T6" y="T7"/>
                </a:cxn>
                <a:cxn ang="0">
                  <a:pos x="T8" y="T9"/>
                </a:cxn>
              </a:cxnLst>
              <a:rect l="0" t="0" r="r" b="b"/>
              <a:pathLst>
                <a:path w="16" h="11">
                  <a:moveTo>
                    <a:pt x="0" y="4"/>
                  </a:moveTo>
                  <a:cubicBezTo>
                    <a:pt x="0" y="7"/>
                    <a:pt x="3" y="9"/>
                    <a:pt x="7" y="10"/>
                  </a:cubicBezTo>
                  <a:cubicBezTo>
                    <a:pt x="11" y="11"/>
                    <a:pt x="15" y="10"/>
                    <a:pt x="16" y="7"/>
                  </a:cubicBezTo>
                  <a:cubicBezTo>
                    <a:pt x="16" y="5"/>
                    <a:pt x="13" y="2"/>
                    <a:pt x="9" y="1"/>
                  </a:cubicBezTo>
                  <a:cubicBezTo>
                    <a:pt x="5" y="0"/>
                    <a:pt x="1" y="2"/>
                    <a:pt x="0" y="4"/>
                  </a:cubicBezTo>
                  <a:close/>
                </a:path>
              </a:pathLst>
            </a:custGeom>
            <a:solidFill>
              <a:srgbClr val="E8DFD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8" name="Freeform 323"/>
            <p:cNvSpPr>
              <a:spLocks/>
            </p:cNvSpPr>
            <p:nvPr/>
          </p:nvSpPr>
          <p:spPr bwMode="auto">
            <a:xfrm>
              <a:off x="7258051" y="14766926"/>
              <a:ext cx="1731963" cy="1725613"/>
            </a:xfrm>
            <a:custGeom>
              <a:avLst/>
              <a:gdLst>
                <a:gd name="T0" fmla="*/ 322 w 461"/>
                <a:gd name="T1" fmla="*/ 119 h 460"/>
                <a:gd name="T2" fmla="*/ 71 w 461"/>
                <a:gd name="T3" fmla="*/ 231 h 460"/>
                <a:gd name="T4" fmla="*/ 102 w 461"/>
                <a:gd name="T5" fmla="*/ 460 h 460"/>
                <a:gd name="T6" fmla="*/ 29 w 461"/>
                <a:gd name="T7" fmla="*/ 323 h 460"/>
                <a:gd name="T8" fmla="*/ 241 w 461"/>
                <a:gd name="T9" fmla="*/ 0 h 460"/>
                <a:gd name="T10" fmla="*/ 455 w 461"/>
                <a:gd name="T11" fmla="*/ 297 h 460"/>
                <a:gd name="T12" fmla="*/ 398 w 461"/>
                <a:gd name="T13" fmla="*/ 460 h 460"/>
                <a:gd name="T14" fmla="*/ 322 w 461"/>
                <a:gd name="T15" fmla="*/ 119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1" h="460">
                  <a:moveTo>
                    <a:pt x="322" y="119"/>
                  </a:moveTo>
                  <a:cubicBezTo>
                    <a:pt x="322" y="119"/>
                    <a:pt x="337" y="272"/>
                    <a:pt x="71" y="231"/>
                  </a:cubicBezTo>
                  <a:cubicBezTo>
                    <a:pt x="71" y="231"/>
                    <a:pt x="57" y="370"/>
                    <a:pt x="102" y="460"/>
                  </a:cubicBezTo>
                  <a:cubicBezTo>
                    <a:pt x="102" y="460"/>
                    <a:pt x="48" y="408"/>
                    <a:pt x="29" y="323"/>
                  </a:cubicBezTo>
                  <a:cubicBezTo>
                    <a:pt x="0" y="189"/>
                    <a:pt x="24" y="0"/>
                    <a:pt x="241" y="0"/>
                  </a:cubicBezTo>
                  <a:cubicBezTo>
                    <a:pt x="458" y="0"/>
                    <a:pt x="461" y="158"/>
                    <a:pt x="455" y="297"/>
                  </a:cubicBezTo>
                  <a:cubicBezTo>
                    <a:pt x="451" y="375"/>
                    <a:pt x="398" y="460"/>
                    <a:pt x="398" y="460"/>
                  </a:cubicBezTo>
                  <a:cubicBezTo>
                    <a:pt x="398" y="460"/>
                    <a:pt x="446" y="192"/>
                    <a:pt x="322" y="119"/>
                  </a:cubicBezTo>
                  <a:close/>
                </a:path>
              </a:pathLst>
            </a:custGeom>
            <a:solidFill>
              <a:srgbClr val="C6504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6" name="组合 108"/>
          <p:cNvGrpSpPr/>
          <p:nvPr/>
        </p:nvGrpSpPr>
        <p:grpSpPr>
          <a:xfrm>
            <a:off x="4259861" y="600889"/>
            <a:ext cx="602900" cy="70338"/>
            <a:chOff x="4272852" y="653143"/>
            <a:chExt cx="602900" cy="70338"/>
          </a:xfrm>
        </p:grpSpPr>
        <p:sp>
          <p:nvSpPr>
            <p:cNvPr id="110" name="矩形 109"/>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矩形 111"/>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矩形 112"/>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7672151" y="1930900"/>
            <a:ext cx="875013" cy="886279"/>
          </a:xfrm>
          <a:prstGeom prst="rect">
            <a:avLst/>
          </a:prstGeom>
        </p:spPr>
      </p:pic>
      <p:pic>
        <p:nvPicPr>
          <p:cNvPr id="115" name="图片 114"/>
          <p:cNvPicPr>
            <a:picLocks noChangeAspect="1"/>
          </p:cNvPicPr>
          <p:nvPr/>
        </p:nvPicPr>
        <p:blipFill>
          <a:blip r:embed="rId6" cstate="print">
            <a:extLst>
              <a:ext uri="{28A0092B-C50C-407E-A947-70E740481C1C}">
                <a14:useLocalDpi xmlns="" xmlns:a14="http://schemas.microsoft.com/office/drawing/2010/main" val="0"/>
              </a:ext>
            </a:extLst>
          </a:blip>
          <a:stretch>
            <a:fillRect/>
          </a:stretch>
        </p:blipFill>
        <p:spPr>
          <a:xfrm rot="802157" flipH="1">
            <a:off x="715471" y="1343323"/>
            <a:ext cx="751099" cy="886279"/>
          </a:xfrm>
          <a:prstGeom prst="rect">
            <a:avLst/>
          </a:prstGeom>
        </p:spPr>
      </p:pic>
    </p:spTree>
    <p:extLst>
      <p:ext uri="{BB962C8B-B14F-4D97-AF65-F5344CB8AC3E}">
        <p14:creationId xmlns="" xmlns:p14="http://schemas.microsoft.com/office/powerpoint/2010/main" val="2047156653"/>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000"/>
                                        <p:tgtEl>
                                          <p:spTgt spid="25"/>
                                        </p:tgtEl>
                                      </p:cBhvr>
                                    </p:animEffect>
                                    <p:anim calcmode="lin" valueType="num">
                                      <p:cBhvr>
                                        <p:cTn id="13" dur="1000" fill="hold"/>
                                        <p:tgtEl>
                                          <p:spTgt spid="25"/>
                                        </p:tgtEl>
                                        <p:attrNameLst>
                                          <p:attrName>ppt_x</p:attrName>
                                        </p:attrNameLst>
                                      </p:cBhvr>
                                      <p:tavLst>
                                        <p:tav tm="0">
                                          <p:val>
                                            <p:strVal val="#ppt_x"/>
                                          </p:val>
                                        </p:tav>
                                        <p:tav tm="100000">
                                          <p:val>
                                            <p:strVal val="#ppt_x"/>
                                          </p:val>
                                        </p:tav>
                                      </p:tavLst>
                                    </p:anim>
                                    <p:anim calcmode="lin" valueType="num">
                                      <p:cBhvr>
                                        <p:cTn id="14" dur="1000" fill="hold"/>
                                        <p:tgtEl>
                                          <p:spTgt spid="2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15"/>
                                        </p:tgtEl>
                                        <p:attrNameLst>
                                          <p:attrName>style.visibility</p:attrName>
                                        </p:attrNameLst>
                                      </p:cBhvr>
                                      <p:to>
                                        <p:strVal val="visible"/>
                                      </p:to>
                                    </p:set>
                                    <p:animEffect transition="in" filter="fade">
                                      <p:cBhvr>
                                        <p:cTn id="27" dur="1000"/>
                                        <p:tgtEl>
                                          <p:spTgt spid="115"/>
                                        </p:tgtEl>
                                      </p:cBhvr>
                                    </p:animEffect>
                                    <p:anim calcmode="lin" valueType="num">
                                      <p:cBhvr>
                                        <p:cTn id="28" dur="1000" fill="hold"/>
                                        <p:tgtEl>
                                          <p:spTgt spid="115"/>
                                        </p:tgtEl>
                                        <p:attrNameLst>
                                          <p:attrName>ppt_x</p:attrName>
                                        </p:attrNameLst>
                                      </p:cBhvr>
                                      <p:tavLst>
                                        <p:tav tm="0">
                                          <p:val>
                                            <p:strVal val="#ppt_x"/>
                                          </p:val>
                                        </p:tav>
                                        <p:tav tm="100000">
                                          <p:val>
                                            <p:strVal val="#ppt_x"/>
                                          </p:val>
                                        </p:tav>
                                      </p:tavLst>
                                    </p:anim>
                                    <p:anim calcmode="lin" valueType="num">
                                      <p:cBhvr>
                                        <p:cTn id="29" dur="1000" fill="hold"/>
                                        <p:tgtEl>
                                          <p:spTgt spid="115"/>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1000"/>
                                        <p:tgtEl>
                                          <p:spTgt spid="19"/>
                                        </p:tgtEl>
                                      </p:cBhvr>
                                    </p:animEffect>
                                    <p:anim calcmode="lin" valueType="num">
                                      <p:cBhvr>
                                        <p:cTn id="35" dur="1000" fill="hold"/>
                                        <p:tgtEl>
                                          <p:spTgt spid="19"/>
                                        </p:tgtEl>
                                        <p:attrNameLst>
                                          <p:attrName>ppt_x</p:attrName>
                                        </p:attrNameLst>
                                      </p:cBhvr>
                                      <p:tavLst>
                                        <p:tav tm="0">
                                          <p:val>
                                            <p:strVal val="#ppt_x"/>
                                          </p:val>
                                        </p:tav>
                                        <p:tav tm="100000">
                                          <p:val>
                                            <p:strVal val="#ppt_x"/>
                                          </p:val>
                                        </p:tav>
                                      </p:tavLst>
                                    </p:anim>
                                    <p:anim calcmode="lin" valueType="num">
                                      <p:cBhvr>
                                        <p:cTn id="36" dur="1000" fill="hold"/>
                                        <p:tgtEl>
                                          <p:spTgt spid="19"/>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1000"/>
                                        <p:tgtEl>
                                          <p:spTgt spid="24"/>
                                        </p:tgtEl>
                                      </p:cBhvr>
                                    </p:animEffect>
                                    <p:anim calcmode="lin" valueType="num">
                                      <p:cBhvr>
                                        <p:cTn id="40" dur="1000" fill="hold"/>
                                        <p:tgtEl>
                                          <p:spTgt spid="24"/>
                                        </p:tgtEl>
                                        <p:attrNameLst>
                                          <p:attrName>ppt_x</p:attrName>
                                        </p:attrNameLst>
                                      </p:cBhvr>
                                      <p:tavLst>
                                        <p:tav tm="0">
                                          <p:val>
                                            <p:strVal val="#ppt_x"/>
                                          </p:val>
                                        </p:tav>
                                        <p:tav tm="100000">
                                          <p:val>
                                            <p:strVal val="#ppt_x"/>
                                          </p:val>
                                        </p:tav>
                                      </p:tavLst>
                                    </p:anim>
                                    <p:anim calcmode="lin" valueType="num">
                                      <p:cBhvr>
                                        <p:cTn id="41" dur="1000" fill="hold"/>
                                        <p:tgtEl>
                                          <p:spTgt spid="24"/>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1000"/>
                                        <p:tgtEl>
                                          <p:spTgt spid="5"/>
                                        </p:tgtEl>
                                      </p:cBhvr>
                                    </p:animEffect>
                                    <p:anim calcmode="lin" valueType="num">
                                      <p:cBhvr>
                                        <p:cTn id="45" dur="1000" fill="hold"/>
                                        <p:tgtEl>
                                          <p:spTgt spid="5"/>
                                        </p:tgtEl>
                                        <p:attrNameLst>
                                          <p:attrName>ppt_x</p:attrName>
                                        </p:attrNameLst>
                                      </p:cBhvr>
                                      <p:tavLst>
                                        <p:tav tm="0">
                                          <p:val>
                                            <p:strVal val="#ppt_x"/>
                                          </p:val>
                                        </p:tav>
                                        <p:tav tm="100000">
                                          <p:val>
                                            <p:strVal val="#ppt_x"/>
                                          </p:val>
                                        </p:tav>
                                      </p:tavLst>
                                    </p:anim>
                                    <p:anim calcmode="lin" valueType="num">
                                      <p:cBhvr>
                                        <p:cTn id="46" dur="1000" fill="hold"/>
                                        <p:tgtEl>
                                          <p:spTgt spid="5"/>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1000"/>
                                        <p:tgtEl>
                                          <p:spTgt spid="2"/>
                                        </p:tgtEl>
                                      </p:cBhvr>
                                    </p:animEffect>
                                    <p:anim calcmode="lin" valueType="num">
                                      <p:cBhvr>
                                        <p:cTn id="50" dur="1000" fill="hold"/>
                                        <p:tgtEl>
                                          <p:spTgt spid="2"/>
                                        </p:tgtEl>
                                        <p:attrNameLst>
                                          <p:attrName>ppt_x</p:attrName>
                                        </p:attrNameLst>
                                      </p:cBhvr>
                                      <p:tavLst>
                                        <p:tav tm="0">
                                          <p:val>
                                            <p:strVal val="#ppt_x"/>
                                          </p:val>
                                        </p:tav>
                                        <p:tav tm="100000">
                                          <p:val>
                                            <p:strVal val="#ppt_x"/>
                                          </p:val>
                                        </p:tav>
                                      </p:tavLst>
                                    </p:anim>
                                    <p:anim calcmode="lin" valueType="num">
                                      <p:cBhvr>
                                        <p:cTn id="51"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2" grpId="0" animBg="1"/>
      <p:bldP spid="24" grpId="0"/>
      <p:bldP spid="2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036704" y="191478"/>
            <a:ext cx="3198636" cy="400110"/>
          </a:xfrm>
          <a:prstGeom prst="rect">
            <a:avLst/>
          </a:prstGeom>
          <a:noFill/>
        </p:spPr>
        <p:txBody>
          <a:bodyPr wrap="square" rtlCol="0">
            <a:spAutoFit/>
          </a:bodyPr>
          <a:lstStyle/>
          <a:p>
            <a:r>
              <a:rPr lang="en-US" altLang="zh-CN" sz="2000" b="1" dirty="0">
                <a:solidFill>
                  <a:schemeClr val="accent2"/>
                </a:solidFill>
                <a:latin typeface="微软雅黑" panose="020B0503020204020204" pitchFamily="34" charset="-122"/>
                <a:ea typeface="微软雅黑" panose="020B0503020204020204" pitchFamily="34" charset="-122"/>
              </a:rPr>
              <a:t>“</a:t>
            </a:r>
            <a:r>
              <a:rPr lang="zh-CN" altLang="zh-CN" sz="2000" b="1" dirty="0">
                <a:solidFill>
                  <a:schemeClr val="accent2"/>
                </a:solidFill>
                <a:latin typeface="微软雅黑" panose="020B0503020204020204" pitchFamily="34" charset="-122"/>
                <a:ea typeface="微软雅黑" panose="020B0503020204020204" pitchFamily="34" charset="-122"/>
              </a:rPr>
              <a:t>一带一路</a:t>
            </a:r>
            <a:r>
              <a:rPr lang="en-US" altLang="zh-CN" sz="2000" b="1" dirty="0">
                <a:solidFill>
                  <a:schemeClr val="accent2"/>
                </a:solidFill>
                <a:latin typeface="微软雅黑" panose="020B0503020204020204" pitchFamily="34" charset="-122"/>
                <a:ea typeface="微软雅黑" panose="020B0503020204020204" pitchFamily="34" charset="-122"/>
              </a:rPr>
              <a:t>”</a:t>
            </a:r>
            <a:r>
              <a:rPr lang="zh-CN" altLang="en-US" sz="2000" b="1" dirty="0">
                <a:solidFill>
                  <a:schemeClr val="accent2"/>
                </a:solidFill>
                <a:latin typeface="微软雅黑" panose="020B0503020204020204" pitchFamily="34" charset="-122"/>
                <a:ea typeface="微软雅黑" panose="020B0503020204020204" pitchFamily="34" charset="-122"/>
              </a:rPr>
              <a:t>费力不讨好？</a:t>
            </a:r>
          </a:p>
        </p:txBody>
      </p:sp>
      <p:grpSp>
        <p:nvGrpSpPr>
          <p:cNvPr id="2" name="组合 9"/>
          <p:cNvGrpSpPr/>
          <p:nvPr/>
        </p:nvGrpSpPr>
        <p:grpSpPr>
          <a:xfrm>
            <a:off x="481511" y="1565808"/>
            <a:ext cx="2265896" cy="1980581"/>
            <a:chOff x="481511" y="2044803"/>
            <a:chExt cx="2265896" cy="1980581"/>
          </a:xfrm>
        </p:grpSpPr>
        <p:sp>
          <p:nvSpPr>
            <p:cNvPr id="109" name="MH_Other_1"/>
            <p:cNvSpPr/>
            <p:nvPr>
              <p:custDataLst>
                <p:tags r:id="rId11"/>
              </p:custDataLst>
            </p:nvPr>
          </p:nvSpPr>
          <p:spPr>
            <a:xfrm>
              <a:off x="523225" y="2044803"/>
              <a:ext cx="2164988" cy="13346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110" name="MH_Picture_1"/>
            <p:cNvSpPr/>
            <p:nvPr>
              <p:custDataLst>
                <p:tags r:id="rId12"/>
              </p:custDataLst>
            </p:nvPr>
          </p:nvSpPr>
          <p:spPr>
            <a:xfrm>
              <a:off x="605937" y="2133600"/>
              <a:ext cx="2001439" cy="1738416"/>
            </a:xfrm>
            <a:custGeom>
              <a:avLst/>
              <a:gdLst>
                <a:gd name="connsiteX0" fmla="*/ 0 w 1886465"/>
                <a:gd name="connsiteY0" fmla="*/ 0 h 2957387"/>
                <a:gd name="connsiteX1" fmla="*/ 845409 w 1886465"/>
                <a:gd name="connsiteY1" fmla="*/ 0 h 2957387"/>
                <a:gd name="connsiteX2" fmla="*/ 943233 w 1886465"/>
                <a:gd name="connsiteY2" fmla="*/ 140043 h 2957387"/>
                <a:gd name="connsiteX3" fmla="*/ 1041057 w 1886465"/>
                <a:gd name="connsiteY3" fmla="*/ 0 h 2957387"/>
                <a:gd name="connsiteX4" fmla="*/ 1886465 w 1886465"/>
                <a:gd name="connsiteY4" fmla="*/ 0 h 2957387"/>
                <a:gd name="connsiteX5" fmla="*/ 1886465 w 1886465"/>
                <a:gd name="connsiteY5" fmla="*/ 2957387 h 2957387"/>
                <a:gd name="connsiteX6" fmla="*/ 0 w 1886465"/>
                <a:gd name="connsiteY6" fmla="*/ 2957387 h 295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6465" h="2957387">
                  <a:moveTo>
                    <a:pt x="0" y="0"/>
                  </a:moveTo>
                  <a:lnTo>
                    <a:pt x="845409" y="0"/>
                  </a:lnTo>
                  <a:lnTo>
                    <a:pt x="943233" y="140043"/>
                  </a:lnTo>
                  <a:lnTo>
                    <a:pt x="1041057" y="0"/>
                  </a:lnTo>
                  <a:lnTo>
                    <a:pt x="1886465" y="0"/>
                  </a:lnTo>
                  <a:lnTo>
                    <a:pt x="1886465" y="2957387"/>
                  </a:lnTo>
                  <a:lnTo>
                    <a:pt x="0" y="2957387"/>
                  </a:lnTo>
                  <a:close/>
                </a:path>
              </a:pathLst>
            </a:custGeom>
            <a:blipFill dpi="0" rotWithShape="1">
              <a:blip r:embed="rId18" cstate="print"/>
              <a:srcRect/>
              <a:stretch>
                <a:fillRect t="-27526" b="-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111" name="MH_Other_2"/>
            <p:cNvSpPr/>
            <p:nvPr>
              <p:custDataLst>
                <p:tags r:id="rId13"/>
              </p:custDataLst>
            </p:nvPr>
          </p:nvSpPr>
          <p:spPr>
            <a:xfrm>
              <a:off x="481511" y="3831366"/>
              <a:ext cx="2265896" cy="547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grpSp>
          <p:nvGrpSpPr>
            <p:cNvPr id="10" name="组合 1"/>
            <p:cNvGrpSpPr/>
            <p:nvPr/>
          </p:nvGrpSpPr>
          <p:grpSpPr>
            <a:xfrm>
              <a:off x="1423962" y="3662687"/>
              <a:ext cx="380995" cy="362697"/>
              <a:chOff x="2333489" y="3503909"/>
              <a:chExt cx="228600" cy="228600"/>
            </a:xfrm>
          </p:grpSpPr>
          <p:sp>
            <p:nvSpPr>
              <p:cNvPr id="112" name="MH_Other_3"/>
              <p:cNvSpPr/>
              <p:nvPr>
                <p:custDataLst>
                  <p:tags r:id="rId14"/>
                </p:custDataLst>
              </p:nvPr>
            </p:nvSpPr>
            <p:spPr>
              <a:xfrm>
                <a:off x="2333489" y="3503909"/>
                <a:ext cx="228600" cy="228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113" name="MH_Other_4"/>
              <p:cNvSpPr/>
              <p:nvPr>
                <p:custDataLst>
                  <p:tags r:id="rId15"/>
                </p:custDataLst>
              </p:nvPr>
            </p:nvSpPr>
            <p:spPr>
              <a:xfrm rot="5400000">
                <a:off x="2390044" y="3554511"/>
                <a:ext cx="108347" cy="126206"/>
              </a:xfrm>
              <a:prstGeom prst="chevron">
                <a:avLst>
                  <a:gd name="adj" fmla="val 62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tx1"/>
                  </a:solidFill>
                </a:endParaRPr>
              </a:p>
            </p:txBody>
          </p:sp>
        </p:grpSp>
      </p:grpSp>
      <p:grpSp>
        <p:nvGrpSpPr>
          <p:cNvPr id="11" name="组合 10"/>
          <p:cNvGrpSpPr/>
          <p:nvPr/>
        </p:nvGrpSpPr>
        <p:grpSpPr>
          <a:xfrm>
            <a:off x="3407556" y="1565808"/>
            <a:ext cx="2265896" cy="1980581"/>
            <a:chOff x="3436165" y="2044803"/>
            <a:chExt cx="2265896" cy="1980581"/>
          </a:xfrm>
        </p:grpSpPr>
        <p:sp>
          <p:nvSpPr>
            <p:cNvPr id="126" name="MH_Other_1"/>
            <p:cNvSpPr/>
            <p:nvPr>
              <p:custDataLst>
                <p:tags r:id="rId6"/>
              </p:custDataLst>
            </p:nvPr>
          </p:nvSpPr>
          <p:spPr>
            <a:xfrm>
              <a:off x="3450835" y="2044803"/>
              <a:ext cx="2215406" cy="13346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127" name="MH_Picture_1"/>
            <p:cNvSpPr/>
            <p:nvPr>
              <p:custDataLst>
                <p:tags r:id="rId7"/>
              </p:custDataLst>
            </p:nvPr>
          </p:nvSpPr>
          <p:spPr>
            <a:xfrm>
              <a:off x="3560591" y="2133600"/>
              <a:ext cx="2001439" cy="1738416"/>
            </a:xfrm>
            <a:custGeom>
              <a:avLst/>
              <a:gdLst>
                <a:gd name="connsiteX0" fmla="*/ 0 w 1886465"/>
                <a:gd name="connsiteY0" fmla="*/ 0 h 2957387"/>
                <a:gd name="connsiteX1" fmla="*/ 845409 w 1886465"/>
                <a:gd name="connsiteY1" fmla="*/ 0 h 2957387"/>
                <a:gd name="connsiteX2" fmla="*/ 943233 w 1886465"/>
                <a:gd name="connsiteY2" fmla="*/ 140043 h 2957387"/>
                <a:gd name="connsiteX3" fmla="*/ 1041057 w 1886465"/>
                <a:gd name="connsiteY3" fmla="*/ 0 h 2957387"/>
                <a:gd name="connsiteX4" fmla="*/ 1886465 w 1886465"/>
                <a:gd name="connsiteY4" fmla="*/ 0 h 2957387"/>
                <a:gd name="connsiteX5" fmla="*/ 1886465 w 1886465"/>
                <a:gd name="connsiteY5" fmla="*/ 2957387 h 2957387"/>
                <a:gd name="connsiteX6" fmla="*/ 0 w 1886465"/>
                <a:gd name="connsiteY6" fmla="*/ 2957387 h 295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6465" h="2957387">
                  <a:moveTo>
                    <a:pt x="0" y="0"/>
                  </a:moveTo>
                  <a:lnTo>
                    <a:pt x="845409" y="0"/>
                  </a:lnTo>
                  <a:lnTo>
                    <a:pt x="943233" y="140043"/>
                  </a:lnTo>
                  <a:lnTo>
                    <a:pt x="1041057" y="0"/>
                  </a:lnTo>
                  <a:lnTo>
                    <a:pt x="1886465" y="0"/>
                  </a:lnTo>
                  <a:lnTo>
                    <a:pt x="1886465" y="2957387"/>
                  </a:lnTo>
                  <a:lnTo>
                    <a:pt x="0" y="2957387"/>
                  </a:lnTo>
                  <a:close/>
                </a:path>
              </a:pathLst>
            </a:custGeom>
            <a:blipFill dpi="0" rotWithShape="1">
              <a:blip r:embed="rId19" cstate="print"/>
              <a:srcRect/>
              <a:stretch>
                <a:fillRect l="-11313" t="-4714" r="-46867" b="-1154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128" name="MH_Other_2"/>
            <p:cNvSpPr/>
            <p:nvPr>
              <p:custDataLst>
                <p:tags r:id="rId8"/>
              </p:custDataLst>
            </p:nvPr>
          </p:nvSpPr>
          <p:spPr>
            <a:xfrm>
              <a:off x="3436165" y="3831366"/>
              <a:ext cx="2265896" cy="547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grpSp>
          <p:nvGrpSpPr>
            <p:cNvPr id="12" name="组合 128"/>
            <p:cNvGrpSpPr/>
            <p:nvPr/>
          </p:nvGrpSpPr>
          <p:grpSpPr>
            <a:xfrm>
              <a:off x="4378616" y="3662687"/>
              <a:ext cx="380995" cy="362697"/>
              <a:chOff x="2333489" y="3503909"/>
              <a:chExt cx="228600" cy="228600"/>
            </a:xfrm>
          </p:grpSpPr>
          <p:sp>
            <p:nvSpPr>
              <p:cNvPr id="130" name="MH_Other_3"/>
              <p:cNvSpPr/>
              <p:nvPr>
                <p:custDataLst>
                  <p:tags r:id="rId9"/>
                </p:custDataLst>
              </p:nvPr>
            </p:nvSpPr>
            <p:spPr>
              <a:xfrm>
                <a:off x="2333489" y="3503909"/>
                <a:ext cx="228600" cy="228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131" name="MH_Other_4"/>
              <p:cNvSpPr/>
              <p:nvPr>
                <p:custDataLst>
                  <p:tags r:id="rId10"/>
                </p:custDataLst>
              </p:nvPr>
            </p:nvSpPr>
            <p:spPr>
              <a:xfrm rot="5400000">
                <a:off x="2390044" y="3554511"/>
                <a:ext cx="108347" cy="126206"/>
              </a:xfrm>
              <a:prstGeom prst="chevron">
                <a:avLst>
                  <a:gd name="adj" fmla="val 62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tx1"/>
                  </a:solidFill>
                </a:endParaRPr>
              </a:p>
            </p:txBody>
          </p:sp>
        </p:grpSp>
      </p:grpSp>
      <p:grpSp>
        <p:nvGrpSpPr>
          <p:cNvPr id="13" name="组合 12"/>
          <p:cNvGrpSpPr/>
          <p:nvPr/>
        </p:nvGrpSpPr>
        <p:grpSpPr>
          <a:xfrm>
            <a:off x="6333601" y="1565808"/>
            <a:ext cx="2265896" cy="1980581"/>
            <a:chOff x="6333601" y="2044803"/>
            <a:chExt cx="2265896" cy="1980581"/>
          </a:xfrm>
        </p:grpSpPr>
        <p:sp>
          <p:nvSpPr>
            <p:cNvPr id="134" name="MH_Other_1"/>
            <p:cNvSpPr/>
            <p:nvPr>
              <p:custDataLst>
                <p:tags r:id="rId1"/>
              </p:custDataLst>
            </p:nvPr>
          </p:nvSpPr>
          <p:spPr>
            <a:xfrm>
              <a:off x="6355155" y="2044803"/>
              <a:ext cx="2205714" cy="13346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135" name="MH_Picture_1"/>
            <p:cNvSpPr/>
            <p:nvPr>
              <p:custDataLst>
                <p:tags r:id="rId2"/>
              </p:custDataLst>
            </p:nvPr>
          </p:nvSpPr>
          <p:spPr>
            <a:xfrm>
              <a:off x="6458027" y="2133600"/>
              <a:ext cx="2001439" cy="1738416"/>
            </a:xfrm>
            <a:custGeom>
              <a:avLst/>
              <a:gdLst>
                <a:gd name="connsiteX0" fmla="*/ 0 w 1886465"/>
                <a:gd name="connsiteY0" fmla="*/ 0 h 2957387"/>
                <a:gd name="connsiteX1" fmla="*/ 845409 w 1886465"/>
                <a:gd name="connsiteY1" fmla="*/ 0 h 2957387"/>
                <a:gd name="connsiteX2" fmla="*/ 943233 w 1886465"/>
                <a:gd name="connsiteY2" fmla="*/ 140043 h 2957387"/>
                <a:gd name="connsiteX3" fmla="*/ 1041057 w 1886465"/>
                <a:gd name="connsiteY3" fmla="*/ 0 h 2957387"/>
                <a:gd name="connsiteX4" fmla="*/ 1886465 w 1886465"/>
                <a:gd name="connsiteY4" fmla="*/ 0 h 2957387"/>
                <a:gd name="connsiteX5" fmla="*/ 1886465 w 1886465"/>
                <a:gd name="connsiteY5" fmla="*/ 2957387 h 2957387"/>
                <a:gd name="connsiteX6" fmla="*/ 0 w 1886465"/>
                <a:gd name="connsiteY6" fmla="*/ 2957387 h 295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6465" h="2957387">
                  <a:moveTo>
                    <a:pt x="0" y="0"/>
                  </a:moveTo>
                  <a:lnTo>
                    <a:pt x="845409" y="0"/>
                  </a:lnTo>
                  <a:lnTo>
                    <a:pt x="943233" y="140043"/>
                  </a:lnTo>
                  <a:lnTo>
                    <a:pt x="1041057" y="0"/>
                  </a:lnTo>
                  <a:lnTo>
                    <a:pt x="1886465" y="0"/>
                  </a:lnTo>
                  <a:lnTo>
                    <a:pt x="1886465" y="2957387"/>
                  </a:lnTo>
                  <a:lnTo>
                    <a:pt x="0" y="2957387"/>
                  </a:lnTo>
                  <a:close/>
                </a:path>
              </a:pathLst>
            </a:custGeom>
            <a:blipFill dpi="0" rotWithShape="1">
              <a:blip r:embed="rId20" cstate="print"/>
              <a:srcRect/>
              <a:stretch>
                <a:fillRect l="-29153" t="-4321" r="-35507" b="-1546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136" name="MH_Other_2"/>
            <p:cNvSpPr/>
            <p:nvPr>
              <p:custDataLst>
                <p:tags r:id="rId3"/>
              </p:custDataLst>
            </p:nvPr>
          </p:nvSpPr>
          <p:spPr>
            <a:xfrm>
              <a:off x="6333601" y="3831366"/>
              <a:ext cx="2265896" cy="547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grpSp>
          <p:nvGrpSpPr>
            <p:cNvPr id="15" name="组合 136"/>
            <p:cNvGrpSpPr/>
            <p:nvPr/>
          </p:nvGrpSpPr>
          <p:grpSpPr>
            <a:xfrm>
              <a:off x="7276052" y="3662687"/>
              <a:ext cx="380995" cy="362697"/>
              <a:chOff x="2333489" y="3503909"/>
              <a:chExt cx="228600" cy="228600"/>
            </a:xfrm>
          </p:grpSpPr>
          <p:sp>
            <p:nvSpPr>
              <p:cNvPr id="138" name="MH_Other_3"/>
              <p:cNvSpPr/>
              <p:nvPr>
                <p:custDataLst>
                  <p:tags r:id="rId4"/>
                </p:custDataLst>
              </p:nvPr>
            </p:nvSpPr>
            <p:spPr>
              <a:xfrm>
                <a:off x="2333489" y="3503909"/>
                <a:ext cx="228600" cy="228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139" name="MH_Other_4"/>
              <p:cNvSpPr/>
              <p:nvPr>
                <p:custDataLst>
                  <p:tags r:id="rId5"/>
                </p:custDataLst>
              </p:nvPr>
            </p:nvSpPr>
            <p:spPr>
              <a:xfrm rot="5400000">
                <a:off x="2390044" y="3554511"/>
                <a:ext cx="108347" cy="126206"/>
              </a:xfrm>
              <a:prstGeom prst="chevron">
                <a:avLst>
                  <a:gd name="adj" fmla="val 62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tx1"/>
                  </a:solidFill>
                </a:endParaRPr>
              </a:p>
            </p:txBody>
          </p:sp>
        </p:grpSp>
      </p:grpSp>
      <p:sp>
        <p:nvSpPr>
          <p:cNvPr id="3" name="矩形 2"/>
          <p:cNvSpPr/>
          <p:nvPr/>
        </p:nvSpPr>
        <p:spPr>
          <a:xfrm>
            <a:off x="425820" y="817889"/>
            <a:ext cx="2336102" cy="738664"/>
          </a:xfrm>
          <a:prstGeom prst="rect">
            <a:avLst/>
          </a:prstGeom>
        </p:spPr>
        <p:txBody>
          <a:bodyPr wrap="square">
            <a:spAutoFit/>
          </a:bodyPr>
          <a:lstStyle/>
          <a:p>
            <a:r>
              <a:rPr lang="zh-CN" altLang="zh-CN" sz="1400" b="1" dirty="0">
                <a:solidFill>
                  <a:schemeClr val="tx1">
                    <a:lumMod val="75000"/>
                    <a:lumOff val="25000"/>
                  </a:schemeClr>
                </a:solidFill>
                <a:latin typeface="微软雅黑" panose="020B0503020204020204" pitchFamily="34" charset="-122"/>
                <a:ea typeface="微软雅黑" panose="020B0503020204020204" pitchFamily="34" charset="-122"/>
              </a:rPr>
              <a:t>中国企业在参与</a:t>
            </a:r>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项目</a:t>
            </a:r>
            <a:r>
              <a:rPr lang="zh-CN" altLang="zh-CN" sz="1400" b="1" dirty="0">
                <a:solidFill>
                  <a:schemeClr val="tx1">
                    <a:lumMod val="75000"/>
                    <a:lumOff val="25000"/>
                  </a:schemeClr>
                </a:solidFill>
                <a:latin typeface="微软雅黑" panose="020B0503020204020204" pitchFamily="34" charset="-122"/>
                <a:ea typeface="微软雅黑" panose="020B0503020204020204" pitchFamily="34" charset="-122"/>
              </a:rPr>
              <a:t>建设中，不仅树立了企业形象和品牌，还开拓了当地市场。</a:t>
            </a:r>
            <a:endPar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 name="矩形 4"/>
          <p:cNvSpPr/>
          <p:nvPr/>
        </p:nvSpPr>
        <p:spPr>
          <a:xfrm>
            <a:off x="254127" y="3549692"/>
            <a:ext cx="2747407" cy="738664"/>
          </a:xfrm>
          <a:prstGeom prst="rect">
            <a:avLst/>
          </a:prstGeom>
        </p:spPr>
        <p:txBody>
          <a:bodyPr wrap="square">
            <a:spAutoFit/>
          </a:bodyPr>
          <a:lstStyle/>
          <a:p>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中国企业</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为</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哈萨克斯坦修建</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公路</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使</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当地交通运输</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状况大大改善的同时</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，还打开了当地</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的</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汽车市场。</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矩形 5"/>
          <p:cNvSpPr/>
          <p:nvPr/>
        </p:nvSpPr>
        <p:spPr>
          <a:xfrm>
            <a:off x="3371586" y="817889"/>
            <a:ext cx="2316686" cy="738664"/>
          </a:xfrm>
          <a:prstGeom prst="rect">
            <a:avLst/>
          </a:prstGeom>
        </p:spPr>
        <p:txBody>
          <a:bodyPr wrap="square">
            <a:spAutoFit/>
          </a:bodyPr>
          <a:lstStyle/>
          <a:p>
            <a:pPr algn="just"/>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在很多项目工程中，</a:t>
            </a:r>
            <a:r>
              <a:rPr lang="zh-CN" altLang="zh-CN" sz="1400" b="1" dirty="0">
                <a:solidFill>
                  <a:schemeClr val="tx1">
                    <a:lumMod val="75000"/>
                    <a:lumOff val="25000"/>
                  </a:schemeClr>
                </a:solidFill>
                <a:latin typeface="微软雅黑" panose="020B0503020204020204" pitchFamily="34" charset="-122"/>
                <a:ea typeface="微软雅黑" panose="020B0503020204020204" pitchFamily="34" charset="-122"/>
              </a:rPr>
              <a:t>中国企业</a:t>
            </a:r>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的承包商、建设者的角色，给世界留下了深刻的印象。</a:t>
            </a:r>
          </a:p>
        </p:txBody>
      </p:sp>
      <p:sp>
        <p:nvSpPr>
          <p:cNvPr id="7" name="矩形 6"/>
          <p:cNvSpPr/>
          <p:nvPr/>
        </p:nvSpPr>
        <p:spPr>
          <a:xfrm>
            <a:off x="3275964" y="3549692"/>
            <a:ext cx="2529080" cy="738664"/>
          </a:xfrm>
          <a:prstGeom prst="rect">
            <a:avLst/>
          </a:prstGeom>
        </p:spPr>
        <p:txBody>
          <a:bodyPr wrap="square">
            <a:spAutoFit/>
          </a:bodyPr>
          <a:lstStyle/>
          <a:p>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中国企业在孟加拉承包了</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7</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座大桥的建设，其中的帕德玛大桥是非常成功的一个巨大工程。</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矩形 7"/>
          <p:cNvSpPr/>
          <p:nvPr/>
        </p:nvSpPr>
        <p:spPr>
          <a:xfrm>
            <a:off x="6253533" y="817889"/>
            <a:ext cx="2426031" cy="738664"/>
          </a:xfrm>
          <a:prstGeom prst="rect">
            <a:avLst/>
          </a:prstGeom>
        </p:spPr>
        <p:txBody>
          <a:bodyPr wrap="square">
            <a:spAutoFit/>
          </a:bodyPr>
          <a:lstStyle/>
          <a:p>
            <a:pPr algn="just"/>
            <a:r>
              <a:rPr lang="zh-CN" altLang="zh-CN" sz="1400" b="1" dirty="0">
                <a:solidFill>
                  <a:schemeClr val="tx1">
                    <a:lumMod val="75000"/>
                    <a:lumOff val="25000"/>
                  </a:schemeClr>
                </a:solidFill>
                <a:latin typeface="微软雅黑" panose="020B0503020204020204" pitchFamily="34" charset="-122"/>
                <a:ea typeface="微软雅黑" panose="020B0503020204020204" pitchFamily="34" charset="-122"/>
              </a:rPr>
              <a:t>中国</a:t>
            </a:r>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企业</a:t>
            </a:r>
            <a:r>
              <a:rPr lang="zh-CN" altLang="zh-CN" sz="1400" b="1" dirty="0">
                <a:solidFill>
                  <a:schemeClr val="tx1">
                    <a:lumMod val="75000"/>
                    <a:lumOff val="25000"/>
                  </a:schemeClr>
                </a:solidFill>
                <a:latin typeface="微软雅黑" panose="020B0503020204020204" pitchFamily="34" charset="-122"/>
                <a:ea typeface="微软雅黑" panose="020B0503020204020204" pitchFamily="34" charset="-122"/>
              </a:rPr>
              <a:t>修建</a:t>
            </a:r>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的一些工程</a:t>
            </a:r>
            <a:r>
              <a:rPr lang="zh-CN" altLang="zh-CN" sz="14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成为</a:t>
            </a:r>
            <a:r>
              <a:rPr lang="zh-CN" altLang="zh-CN" sz="1400" b="1" dirty="0">
                <a:solidFill>
                  <a:schemeClr val="tx1">
                    <a:lumMod val="75000"/>
                    <a:lumOff val="25000"/>
                  </a:schemeClr>
                </a:solidFill>
                <a:latin typeface="微软雅黑" panose="020B0503020204020204" pitchFamily="34" charset="-122"/>
                <a:ea typeface="微软雅黑" panose="020B0503020204020204" pitchFamily="34" charset="-122"/>
              </a:rPr>
              <a:t>当地地标性建筑</a:t>
            </a:r>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，使</a:t>
            </a:r>
            <a:r>
              <a:rPr lang="zh-CN" altLang="zh-CN" sz="1400" b="1" dirty="0">
                <a:solidFill>
                  <a:schemeClr val="tx1">
                    <a:lumMod val="75000"/>
                    <a:lumOff val="25000"/>
                  </a:schemeClr>
                </a:solidFill>
                <a:latin typeface="微软雅黑" panose="020B0503020204020204" pitchFamily="34" charset="-122"/>
                <a:ea typeface="微软雅黑" panose="020B0503020204020204" pitchFamily="34" charset="-122"/>
              </a:rPr>
              <a:t>当地基础设施状况</a:t>
            </a:r>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大有改善</a:t>
            </a:r>
            <a:r>
              <a:rPr lang="zh-CN" altLang="zh-CN" sz="1400" b="1"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矩形 8"/>
          <p:cNvSpPr/>
          <p:nvPr/>
        </p:nvSpPr>
        <p:spPr>
          <a:xfrm>
            <a:off x="6215018" y="3549692"/>
            <a:ext cx="2503060" cy="738664"/>
          </a:xfrm>
          <a:prstGeom prst="rect">
            <a:avLst/>
          </a:prstGeom>
        </p:spPr>
        <p:txBody>
          <a:bodyPr wrap="square">
            <a:spAutoFit/>
          </a:bodyPr>
          <a:lstStyle/>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中国企业在</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马来西亚修建</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的</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污水处理系统，改善了当地环境以及</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人们的</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生活和工作条件。</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4" name="矩形 13"/>
          <p:cNvSpPr/>
          <p:nvPr/>
        </p:nvSpPr>
        <p:spPr>
          <a:xfrm>
            <a:off x="2086426" y="4403928"/>
            <a:ext cx="4949768" cy="584775"/>
          </a:xfrm>
          <a:prstGeom prst="rect">
            <a:avLst/>
          </a:prstGeom>
        </p:spPr>
        <p:txBody>
          <a:bodyPr wrap="square">
            <a:spAutoFit/>
          </a:bodyPr>
          <a:lstStyle/>
          <a:p>
            <a:pPr algn="ctr"/>
            <a:r>
              <a:rPr lang="zh-CN" altLang="zh-CN" sz="1600" b="1" dirty="0">
                <a:solidFill>
                  <a:schemeClr val="accent2"/>
                </a:solidFill>
                <a:latin typeface="微软雅黑" panose="020B0503020204020204" pitchFamily="34" charset="-122"/>
                <a:ea typeface="微软雅黑" panose="020B0503020204020204" pitchFamily="34" charset="-122"/>
              </a:rPr>
              <a:t>这些都大大提升了中国企业在当地的知名度，</a:t>
            </a:r>
            <a:endParaRPr lang="en-US" altLang="zh-CN" sz="1600" b="1" dirty="0">
              <a:solidFill>
                <a:schemeClr val="accent2"/>
              </a:solidFill>
              <a:latin typeface="微软雅黑" panose="020B0503020204020204" pitchFamily="34" charset="-122"/>
              <a:ea typeface="微软雅黑" panose="020B0503020204020204" pitchFamily="34" charset="-122"/>
            </a:endParaRPr>
          </a:p>
          <a:p>
            <a:pPr algn="ctr"/>
            <a:r>
              <a:rPr lang="zh-CN" altLang="zh-CN" sz="1600" b="1" dirty="0">
                <a:solidFill>
                  <a:schemeClr val="accent2"/>
                </a:solidFill>
                <a:latin typeface="微软雅黑" panose="020B0503020204020204" pitchFamily="34" charset="-122"/>
                <a:ea typeface="微软雅黑" panose="020B0503020204020204" pitchFamily="34" charset="-122"/>
              </a:rPr>
              <a:t>也大大提升了中国在</a:t>
            </a:r>
            <a:r>
              <a:rPr lang="en-US" altLang="zh-CN" sz="1600" b="1" dirty="0">
                <a:solidFill>
                  <a:schemeClr val="accent2"/>
                </a:solidFill>
                <a:latin typeface="微软雅黑" panose="020B0503020204020204" pitchFamily="34" charset="-122"/>
                <a:ea typeface="微软雅黑" panose="020B0503020204020204" pitchFamily="34" charset="-122"/>
              </a:rPr>
              <a:t>“</a:t>
            </a:r>
            <a:r>
              <a:rPr lang="zh-CN" altLang="zh-CN" sz="1600" b="1" dirty="0">
                <a:solidFill>
                  <a:schemeClr val="accent2"/>
                </a:solidFill>
                <a:latin typeface="微软雅黑" panose="020B0503020204020204" pitchFamily="34" charset="-122"/>
                <a:ea typeface="微软雅黑" panose="020B0503020204020204" pitchFamily="34" charset="-122"/>
              </a:rPr>
              <a:t>一带一路</a:t>
            </a:r>
            <a:r>
              <a:rPr lang="en-US" altLang="zh-CN" sz="1600" b="1" dirty="0">
                <a:solidFill>
                  <a:schemeClr val="accent2"/>
                </a:solidFill>
                <a:latin typeface="微软雅黑" panose="020B0503020204020204" pitchFamily="34" charset="-122"/>
                <a:ea typeface="微软雅黑" panose="020B0503020204020204" pitchFamily="34" charset="-122"/>
              </a:rPr>
              <a:t>”</a:t>
            </a:r>
            <a:r>
              <a:rPr lang="zh-CN" altLang="zh-CN" sz="1600" b="1" dirty="0">
                <a:solidFill>
                  <a:schemeClr val="accent2"/>
                </a:solidFill>
                <a:latin typeface="微软雅黑" panose="020B0503020204020204" pitchFamily="34" charset="-122"/>
                <a:ea typeface="微软雅黑" panose="020B0503020204020204" pitchFamily="34" charset="-122"/>
              </a:rPr>
              <a:t>沿线国家的威望。</a:t>
            </a:r>
            <a:endParaRPr lang="zh-CN" altLang="en-US" sz="1600" b="1" dirty="0">
              <a:solidFill>
                <a:schemeClr val="accent2"/>
              </a:solidFill>
              <a:latin typeface="微软雅黑" panose="020B0503020204020204" pitchFamily="34" charset="-122"/>
              <a:ea typeface="微软雅黑" panose="020B0503020204020204" pitchFamily="34" charset="-122"/>
            </a:endParaRPr>
          </a:p>
        </p:txBody>
      </p:sp>
      <p:grpSp>
        <p:nvGrpSpPr>
          <p:cNvPr id="16" name="组合 141"/>
          <p:cNvGrpSpPr/>
          <p:nvPr/>
        </p:nvGrpSpPr>
        <p:grpSpPr>
          <a:xfrm>
            <a:off x="4338272" y="600889"/>
            <a:ext cx="602900" cy="70338"/>
            <a:chOff x="4272852" y="653143"/>
            <a:chExt cx="602900" cy="70338"/>
          </a:xfrm>
        </p:grpSpPr>
        <p:sp>
          <p:nvSpPr>
            <p:cNvPr id="143" name="矩形 142"/>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矩形 143"/>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5" name="矩形 144"/>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矩形 145"/>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 xmlns:p14="http://schemas.microsoft.com/office/powerpoint/2010/main" val="3121892021"/>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p:cTn id="25" dur="1000" fill="hold"/>
                                        <p:tgtEl>
                                          <p:spTgt spid="11"/>
                                        </p:tgtEl>
                                        <p:attrNameLst>
                                          <p:attrName>ppt_x</p:attrName>
                                        </p:attrNameLst>
                                      </p:cBhvr>
                                      <p:tavLst>
                                        <p:tav tm="0">
                                          <p:val>
                                            <p:strVal val="#ppt_x"/>
                                          </p:val>
                                        </p:tav>
                                        <p:tav tm="100000">
                                          <p:val>
                                            <p:strVal val="#ppt_x"/>
                                          </p:val>
                                        </p:tav>
                                      </p:tavLst>
                                    </p:anim>
                                    <p:anim calcmode="lin" valueType="num">
                                      <p:cBhvr>
                                        <p:cTn id="26" dur="1000" fill="hold"/>
                                        <p:tgtEl>
                                          <p:spTgt spid="11"/>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000"/>
                                        <p:tgtEl>
                                          <p:spTgt spid="6"/>
                                        </p:tgtEl>
                                      </p:cBhvr>
                                    </p:animEffect>
                                    <p:anim calcmode="lin" valueType="num">
                                      <p:cBhvr>
                                        <p:cTn id="30" dur="1000" fill="hold"/>
                                        <p:tgtEl>
                                          <p:spTgt spid="6"/>
                                        </p:tgtEl>
                                        <p:attrNameLst>
                                          <p:attrName>ppt_x</p:attrName>
                                        </p:attrNameLst>
                                      </p:cBhvr>
                                      <p:tavLst>
                                        <p:tav tm="0">
                                          <p:val>
                                            <p:strVal val="#ppt_x"/>
                                          </p:val>
                                        </p:tav>
                                        <p:tav tm="100000">
                                          <p:val>
                                            <p:strVal val="#ppt_x"/>
                                          </p:val>
                                        </p:tav>
                                      </p:tavLst>
                                    </p:anim>
                                    <p:anim calcmode="lin" valueType="num">
                                      <p:cBhvr>
                                        <p:cTn id="31" dur="1000" fill="hold"/>
                                        <p:tgtEl>
                                          <p:spTgt spid="6"/>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1000"/>
                                        <p:tgtEl>
                                          <p:spTgt spid="7"/>
                                        </p:tgtEl>
                                      </p:cBhvr>
                                    </p:animEffect>
                                    <p:anim calcmode="lin" valueType="num">
                                      <p:cBhvr>
                                        <p:cTn id="35" dur="1000" fill="hold"/>
                                        <p:tgtEl>
                                          <p:spTgt spid="7"/>
                                        </p:tgtEl>
                                        <p:attrNameLst>
                                          <p:attrName>ppt_x</p:attrName>
                                        </p:attrNameLst>
                                      </p:cBhvr>
                                      <p:tavLst>
                                        <p:tav tm="0">
                                          <p:val>
                                            <p:strVal val="#ppt_x"/>
                                          </p:val>
                                        </p:tav>
                                        <p:tav tm="100000">
                                          <p:val>
                                            <p:strVal val="#ppt_x"/>
                                          </p:val>
                                        </p:tav>
                                      </p:tavLst>
                                    </p:anim>
                                    <p:anim calcmode="lin" valueType="num">
                                      <p:cBhvr>
                                        <p:cTn id="3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1000"/>
                                        <p:tgtEl>
                                          <p:spTgt spid="13"/>
                                        </p:tgtEl>
                                      </p:cBhvr>
                                    </p:animEffect>
                                    <p:anim calcmode="lin" valueType="num">
                                      <p:cBhvr>
                                        <p:cTn id="42" dur="1000" fill="hold"/>
                                        <p:tgtEl>
                                          <p:spTgt spid="13"/>
                                        </p:tgtEl>
                                        <p:attrNameLst>
                                          <p:attrName>ppt_x</p:attrName>
                                        </p:attrNameLst>
                                      </p:cBhvr>
                                      <p:tavLst>
                                        <p:tav tm="0">
                                          <p:val>
                                            <p:strVal val="#ppt_x"/>
                                          </p:val>
                                        </p:tav>
                                        <p:tav tm="100000">
                                          <p:val>
                                            <p:strVal val="#ppt_x"/>
                                          </p:val>
                                        </p:tav>
                                      </p:tavLst>
                                    </p:anim>
                                    <p:anim calcmode="lin" valueType="num">
                                      <p:cBhvr>
                                        <p:cTn id="43" dur="1000" fill="hold"/>
                                        <p:tgtEl>
                                          <p:spTgt spid="13"/>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fade">
                                      <p:cBhvr>
                                        <p:cTn id="46" dur="1000"/>
                                        <p:tgtEl>
                                          <p:spTgt spid="8"/>
                                        </p:tgtEl>
                                      </p:cBhvr>
                                    </p:animEffect>
                                    <p:anim calcmode="lin" valueType="num">
                                      <p:cBhvr>
                                        <p:cTn id="47" dur="1000" fill="hold"/>
                                        <p:tgtEl>
                                          <p:spTgt spid="8"/>
                                        </p:tgtEl>
                                        <p:attrNameLst>
                                          <p:attrName>ppt_x</p:attrName>
                                        </p:attrNameLst>
                                      </p:cBhvr>
                                      <p:tavLst>
                                        <p:tav tm="0">
                                          <p:val>
                                            <p:strVal val="#ppt_x"/>
                                          </p:val>
                                        </p:tav>
                                        <p:tav tm="100000">
                                          <p:val>
                                            <p:strVal val="#ppt_x"/>
                                          </p:val>
                                        </p:tav>
                                      </p:tavLst>
                                    </p:anim>
                                    <p:anim calcmode="lin" valueType="num">
                                      <p:cBhvr>
                                        <p:cTn id="48" dur="1000" fill="hold"/>
                                        <p:tgtEl>
                                          <p:spTgt spid="8"/>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fade">
                                      <p:cBhvr>
                                        <p:cTn id="51" dur="1000"/>
                                        <p:tgtEl>
                                          <p:spTgt spid="9"/>
                                        </p:tgtEl>
                                      </p:cBhvr>
                                    </p:animEffect>
                                    <p:anim calcmode="lin" valueType="num">
                                      <p:cBhvr>
                                        <p:cTn id="52" dur="1000" fill="hold"/>
                                        <p:tgtEl>
                                          <p:spTgt spid="9"/>
                                        </p:tgtEl>
                                        <p:attrNameLst>
                                          <p:attrName>ppt_x</p:attrName>
                                        </p:attrNameLst>
                                      </p:cBhvr>
                                      <p:tavLst>
                                        <p:tav tm="0">
                                          <p:val>
                                            <p:strVal val="#ppt_x"/>
                                          </p:val>
                                        </p:tav>
                                        <p:tav tm="100000">
                                          <p:val>
                                            <p:strVal val="#ppt_x"/>
                                          </p:val>
                                        </p:tav>
                                      </p:tavLst>
                                    </p:anim>
                                    <p:anim calcmode="lin" valueType="num">
                                      <p:cBhvr>
                                        <p:cTn id="5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grpId="0" nodeType="click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1000"/>
                                        <p:tgtEl>
                                          <p:spTgt spid="14"/>
                                        </p:tgtEl>
                                      </p:cBhvr>
                                    </p:animEffect>
                                    <p:anim calcmode="lin" valueType="num">
                                      <p:cBhvr>
                                        <p:cTn id="59" dur="1000" fill="hold"/>
                                        <p:tgtEl>
                                          <p:spTgt spid="14"/>
                                        </p:tgtEl>
                                        <p:attrNameLst>
                                          <p:attrName>ppt_x</p:attrName>
                                        </p:attrNameLst>
                                      </p:cBhvr>
                                      <p:tavLst>
                                        <p:tav tm="0">
                                          <p:val>
                                            <p:strVal val="#ppt_x"/>
                                          </p:val>
                                        </p:tav>
                                        <p:tav tm="100000">
                                          <p:val>
                                            <p:strVal val="#ppt_x"/>
                                          </p:val>
                                        </p:tav>
                                      </p:tavLst>
                                    </p:anim>
                                    <p:anim calcmode="lin" valueType="num">
                                      <p:cBhvr>
                                        <p:cTn id="6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P spid="9" grpId="0"/>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299446" y="201270"/>
            <a:ext cx="4231984" cy="400110"/>
          </a:xfrm>
          <a:prstGeom prst="rect">
            <a:avLst/>
          </a:prstGeom>
          <a:noFill/>
        </p:spPr>
        <p:txBody>
          <a:bodyPr wrap="square" rtlCol="0">
            <a:spAutoFit/>
          </a:bodyPr>
          <a:lstStyle/>
          <a:p>
            <a:r>
              <a:rPr lang="en-US" altLang="zh-CN" sz="2000" b="1" dirty="0">
                <a:solidFill>
                  <a:schemeClr val="accent2"/>
                </a:solidFill>
                <a:latin typeface="微软雅黑" panose="020B0503020204020204" pitchFamily="34" charset="-122"/>
                <a:ea typeface="微软雅黑" panose="020B0503020204020204" pitchFamily="34" charset="-122"/>
              </a:rPr>
              <a:t>“</a:t>
            </a:r>
            <a:r>
              <a:rPr lang="zh-CN" altLang="zh-CN" sz="2000" b="1" dirty="0">
                <a:solidFill>
                  <a:schemeClr val="accent2"/>
                </a:solidFill>
                <a:latin typeface="微软雅黑" panose="020B0503020204020204" pitchFamily="34" charset="-122"/>
                <a:ea typeface="微软雅黑" panose="020B0503020204020204" pitchFamily="34" charset="-122"/>
              </a:rPr>
              <a:t>一带一路</a:t>
            </a:r>
            <a:r>
              <a:rPr lang="en-US" altLang="zh-CN" sz="2000" b="1" dirty="0">
                <a:solidFill>
                  <a:schemeClr val="accent2"/>
                </a:solidFill>
                <a:latin typeface="微软雅黑" panose="020B0503020204020204" pitchFamily="34" charset="-122"/>
                <a:ea typeface="微软雅黑" panose="020B0503020204020204" pitchFamily="34" charset="-122"/>
              </a:rPr>
              <a:t>”</a:t>
            </a:r>
            <a:r>
              <a:rPr lang="zh-CN" altLang="en-US" sz="2000" b="1" dirty="0">
                <a:solidFill>
                  <a:schemeClr val="accent2"/>
                </a:solidFill>
                <a:latin typeface="微软雅黑" panose="020B0503020204020204" pitchFamily="34" charset="-122"/>
                <a:ea typeface="微软雅黑" panose="020B0503020204020204" pitchFamily="34" charset="-122"/>
              </a:rPr>
              <a:t>没有给国人带来好处？</a:t>
            </a:r>
          </a:p>
        </p:txBody>
      </p:sp>
      <p:sp>
        <p:nvSpPr>
          <p:cNvPr id="32" name="Bent Arrow 65"/>
          <p:cNvSpPr/>
          <p:nvPr/>
        </p:nvSpPr>
        <p:spPr>
          <a:xfrm>
            <a:off x="4320134" y="1010195"/>
            <a:ext cx="1943159" cy="4133305"/>
          </a:xfrm>
          <a:prstGeom prst="bentArrow">
            <a:avLst>
              <a:gd name="adj1" fmla="val 8879"/>
              <a:gd name="adj2" fmla="val 9038"/>
              <a:gd name="adj3" fmla="val 15734"/>
              <a:gd name="adj4" fmla="val 1945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85000"/>
                  <a:lumOff val="15000"/>
                </a:schemeClr>
              </a:solidFill>
            </a:endParaRPr>
          </a:p>
        </p:txBody>
      </p:sp>
      <p:sp>
        <p:nvSpPr>
          <p:cNvPr id="33" name="Bent Arrow 53"/>
          <p:cNvSpPr/>
          <p:nvPr/>
        </p:nvSpPr>
        <p:spPr>
          <a:xfrm flipH="1">
            <a:off x="2490649" y="2351304"/>
            <a:ext cx="1976844" cy="2792195"/>
          </a:xfrm>
          <a:prstGeom prst="bentArrow">
            <a:avLst>
              <a:gd name="adj1" fmla="val 8879"/>
              <a:gd name="adj2" fmla="val 9038"/>
              <a:gd name="adj3" fmla="val 15734"/>
              <a:gd name="adj4" fmla="val 1945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85000"/>
                  <a:lumOff val="15000"/>
                </a:schemeClr>
              </a:solidFill>
            </a:endParaRPr>
          </a:p>
        </p:txBody>
      </p:sp>
      <p:sp>
        <p:nvSpPr>
          <p:cNvPr id="34" name="Bent Arrow 50"/>
          <p:cNvSpPr/>
          <p:nvPr/>
        </p:nvSpPr>
        <p:spPr>
          <a:xfrm>
            <a:off x="4294007" y="3046315"/>
            <a:ext cx="1964616" cy="2051957"/>
          </a:xfrm>
          <a:prstGeom prst="bentArrow">
            <a:avLst>
              <a:gd name="adj1" fmla="val 10194"/>
              <a:gd name="adj2" fmla="val 9038"/>
              <a:gd name="adj3" fmla="val 14263"/>
              <a:gd name="adj4" fmla="val 2493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85000"/>
                  <a:lumOff val="15000"/>
                </a:schemeClr>
              </a:solidFill>
            </a:endParaRPr>
          </a:p>
        </p:txBody>
      </p:sp>
      <p:sp>
        <p:nvSpPr>
          <p:cNvPr id="40" name="TextBox 71"/>
          <p:cNvSpPr txBox="1"/>
          <p:nvPr/>
        </p:nvSpPr>
        <p:spPr>
          <a:xfrm>
            <a:off x="5287759" y="1348749"/>
            <a:ext cx="3429513" cy="1643527"/>
          </a:xfrm>
          <a:prstGeom prst="rect">
            <a:avLst/>
          </a:prstGeom>
          <a:noFill/>
        </p:spPr>
        <p:txBody>
          <a:bodyPr wrap="square" rtlCol="0">
            <a:spAutoFit/>
          </a:bodyPr>
          <a:lstStyle/>
          <a:p>
            <a:pPr algn="just">
              <a:lnSpc>
                <a:spcPct val="12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就</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广东省</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来说，</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随着</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一带一路</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的推进，</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其</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对沿线国家的出口迅速增长，特别是对海上丝绸之路沿线国家的出口年增长达</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18%</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以上。投资增长更快，在</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30%</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左右。广东省的跨境投资大大促进了国际贸易和出口，带动当地经济发展。</a:t>
            </a:r>
            <a:endParaRPr lang="en-US" altLang="zh-CN" sz="7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7" name="Freeform 245"/>
          <p:cNvSpPr>
            <a:spLocks/>
          </p:cNvSpPr>
          <p:nvPr/>
        </p:nvSpPr>
        <p:spPr bwMode="auto">
          <a:xfrm>
            <a:off x="4638149" y="3444500"/>
            <a:ext cx="331594" cy="331594"/>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accent2"/>
          </a:solidFill>
          <a:ln w="9525">
            <a:noFill/>
            <a:round/>
            <a:headEnd/>
            <a:tailEnd/>
          </a:ln>
        </p:spPr>
        <p:txBody>
          <a:bodyPr vert="horz" wrap="square" lIns="91435" tIns="45717" rIns="91435" bIns="45717" numCol="1" anchor="t" anchorCtr="0" compatLnSpc="1">
            <a:prstTxWarp prst="textNoShape">
              <a:avLst/>
            </a:prstTxWarp>
          </a:bodyPr>
          <a:lstStyle/>
          <a:p>
            <a:endParaRPr lang="en-US" dirty="0">
              <a:solidFill>
                <a:schemeClr val="tx1">
                  <a:lumMod val="85000"/>
                  <a:lumOff val="15000"/>
                </a:schemeClr>
              </a:solidFill>
            </a:endParaRPr>
          </a:p>
        </p:txBody>
      </p:sp>
      <p:sp>
        <p:nvSpPr>
          <p:cNvPr id="48" name="Freeform 217"/>
          <p:cNvSpPr>
            <a:spLocks noEditPoints="1"/>
          </p:cNvSpPr>
          <p:nvPr/>
        </p:nvSpPr>
        <p:spPr bwMode="auto">
          <a:xfrm>
            <a:off x="4614517" y="1431942"/>
            <a:ext cx="378859" cy="284145"/>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accent2"/>
          </a:solidFill>
          <a:ln w="9525">
            <a:noFill/>
            <a:round/>
            <a:headEnd/>
            <a:tailEnd/>
          </a:ln>
        </p:spPr>
        <p:txBody>
          <a:bodyPr vert="horz" wrap="square" lIns="91435" tIns="45717" rIns="91435" bIns="45717" numCol="1" anchor="t" anchorCtr="0" compatLnSpc="1">
            <a:prstTxWarp prst="textNoShape">
              <a:avLst/>
            </a:prstTxWarp>
          </a:bodyPr>
          <a:lstStyle/>
          <a:p>
            <a:endParaRPr lang="en-US" dirty="0">
              <a:solidFill>
                <a:schemeClr val="tx1">
                  <a:lumMod val="85000"/>
                  <a:lumOff val="15000"/>
                </a:schemeClr>
              </a:solidFill>
            </a:endParaRPr>
          </a:p>
        </p:txBody>
      </p:sp>
      <p:sp>
        <p:nvSpPr>
          <p:cNvPr id="50" name="Freeform 135"/>
          <p:cNvSpPr>
            <a:spLocks noEditPoints="1"/>
          </p:cNvSpPr>
          <p:nvPr/>
        </p:nvSpPr>
        <p:spPr bwMode="auto">
          <a:xfrm>
            <a:off x="3744806" y="2719158"/>
            <a:ext cx="404672" cy="392594"/>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accent2"/>
          </a:solidFill>
          <a:ln w="9525">
            <a:noFill/>
            <a:round/>
            <a:headEnd/>
            <a:tailEnd/>
          </a:ln>
        </p:spPr>
        <p:txBody>
          <a:bodyPr vert="horz" wrap="square" lIns="91435" tIns="45717" rIns="91435" bIns="45717" numCol="1" anchor="t" anchorCtr="0" compatLnSpc="1">
            <a:prstTxWarp prst="textNoShape">
              <a:avLst/>
            </a:prstTxWarp>
          </a:bodyPr>
          <a:lstStyle/>
          <a:p>
            <a:endParaRPr lang="en-US" dirty="0">
              <a:solidFill>
                <a:schemeClr val="tx1">
                  <a:lumMod val="85000"/>
                  <a:lumOff val="15000"/>
                </a:schemeClr>
              </a:solidFill>
            </a:endParaRPr>
          </a:p>
        </p:txBody>
      </p:sp>
      <p:sp>
        <p:nvSpPr>
          <p:cNvPr id="12" name="矩形 11"/>
          <p:cNvSpPr/>
          <p:nvPr/>
        </p:nvSpPr>
        <p:spPr>
          <a:xfrm>
            <a:off x="6275578" y="1010195"/>
            <a:ext cx="2441694" cy="338554"/>
          </a:xfrm>
          <a:prstGeom prst="rect">
            <a:avLst/>
          </a:prstGeom>
        </p:spPr>
        <p:txBody>
          <a:bodyPr wrap="none">
            <a:spAutoFit/>
          </a:bodyPr>
          <a:lstStyle/>
          <a:p>
            <a:r>
              <a:rPr lang="zh-CN" altLang="en-US" sz="1600" b="1" dirty="0">
                <a:solidFill>
                  <a:schemeClr val="accent2"/>
                </a:solidFill>
                <a:latin typeface="微软雅黑" panose="020B0503020204020204" pitchFamily="34" charset="-122"/>
                <a:ea typeface="微软雅黑" panose="020B0503020204020204" pitchFamily="34" charset="-122"/>
              </a:rPr>
              <a:t>刺激出口，拉动经济增长</a:t>
            </a:r>
            <a:endParaRPr lang="zh-CN" altLang="en-US" sz="1400" b="1" dirty="0">
              <a:solidFill>
                <a:schemeClr val="accent2"/>
              </a:solidFill>
            </a:endParaRPr>
          </a:p>
        </p:txBody>
      </p:sp>
      <p:sp>
        <p:nvSpPr>
          <p:cNvPr id="52" name="矩形 51"/>
          <p:cNvSpPr/>
          <p:nvPr/>
        </p:nvSpPr>
        <p:spPr>
          <a:xfrm>
            <a:off x="6291300" y="3076847"/>
            <a:ext cx="2236510" cy="338554"/>
          </a:xfrm>
          <a:prstGeom prst="rect">
            <a:avLst/>
          </a:prstGeom>
        </p:spPr>
        <p:txBody>
          <a:bodyPr wrap="none">
            <a:spAutoFit/>
          </a:bodyPr>
          <a:lstStyle/>
          <a:p>
            <a:r>
              <a:rPr lang="zh-CN" altLang="en-US" sz="1600" b="1" dirty="0">
                <a:solidFill>
                  <a:schemeClr val="accent2"/>
                </a:solidFill>
                <a:latin typeface="微软雅黑" panose="020B0503020204020204" pitchFamily="34" charset="-122"/>
                <a:ea typeface="微软雅黑" panose="020B0503020204020204" pitchFamily="34" charset="-122"/>
              </a:rPr>
              <a:t>企业保持国际竞争优势</a:t>
            </a:r>
          </a:p>
        </p:txBody>
      </p:sp>
      <p:sp>
        <p:nvSpPr>
          <p:cNvPr id="53" name="TextBox 71"/>
          <p:cNvSpPr txBox="1"/>
          <p:nvPr/>
        </p:nvSpPr>
        <p:spPr>
          <a:xfrm>
            <a:off x="5303480" y="3430097"/>
            <a:ext cx="3224330" cy="1104533"/>
          </a:xfrm>
          <a:prstGeom prst="rect">
            <a:avLst/>
          </a:prstGeom>
          <a:noFill/>
        </p:spPr>
        <p:txBody>
          <a:bodyPr wrap="square" rtlCol="0">
            <a:spAutoFit/>
          </a:bodyPr>
          <a:lstStyle>
            <a:defPPr>
              <a:defRPr lang="zh-CN"/>
            </a:defPPr>
            <a:lvl1pPr algn="just">
              <a:lnSpc>
                <a:spcPct val="12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zh-CN" dirty="0"/>
              <a:t>国内项目几近饱和，通过向“一带一路”沿线国家输出技术和资金，不仅保持了企业的竞争优势，而且大大提升了开辟新市场的能力。</a:t>
            </a:r>
            <a:endParaRPr lang="en-US" altLang="zh-CN" dirty="0"/>
          </a:p>
        </p:txBody>
      </p:sp>
      <p:sp>
        <p:nvSpPr>
          <p:cNvPr id="54" name="矩形 53"/>
          <p:cNvSpPr/>
          <p:nvPr/>
        </p:nvSpPr>
        <p:spPr>
          <a:xfrm>
            <a:off x="429515" y="2357245"/>
            <a:ext cx="2031325" cy="338554"/>
          </a:xfrm>
          <a:prstGeom prst="rect">
            <a:avLst/>
          </a:prstGeom>
        </p:spPr>
        <p:txBody>
          <a:bodyPr wrap="none">
            <a:spAutoFit/>
          </a:bodyPr>
          <a:lstStyle/>
          <a:p>
            <a:pPr algn="r"/>
            <a:r>
              <a:rPr lang="zh-CN" altLang="en-US" sz="1600" b="1" dirty="0">
                <a:solidFill>
                  <a:schemeClr val="accent2"/>
                </a:solidFill>
                <a:latin typeface="微软雅黑" panose="020B0503020204020204" pitchFamily="34" charset="-122"/>
                <a:ea typeface="微软雅黑" panose="020B0503020204020204" pitchFamily="34" charset="-122"/>
              </a:rPr>
              <a:t>锻炼、提升个人能力</a:t>
            </a:r>
          </a:p>
        </p:txBody>
      </p:sp>
      <p:sp>
        <p:nvSpPr>
          <p:cNvPr id="55" name="TextBox 71"/>
          <p:cNvSpPr txBox="1"/>
          <p:nvPr/>
        </p:nvSpPr>
        <p:spPr>
          <a:xfrm>
            <a:off x="429515" y="2695799"/>
            <a:ext cx="2907739" cy="2160591"/>
          </a:xfrm>
          <a:prstGeom prst="rect">
            <a:avLst/>
          </a:prstGeom>
          <a:noFill/>
        </p:spPr>
        <p:txBody>
          <a:bodyPr wrap="square" rtlCol="0">
            <a:spAutoFit/>
          </a:bodyPr>
          <a:lstStyle>
            <a:defPPr>
              <a:defRPr lang="zh-CN"/>
            </a:defPPr>
            <a:lvl1pPr algn="just">
              <a:lnSpc>
                <a:spcPct val="12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marL="285750" indent="-285750">
              <a:buFont typeface="Wingdings" panose="05000000000000000000" pitchFamily="2" charset="2"/>
              <a:buChar char="u"/>
            </a:pPr>
            <a:r>
              <a:rPr lang="zh-CN" altLang="zh-CN" dirty="0"/>
              <a:t>参与</a:t>
            </a:r>
            <a:r>
              <a:rPr lang="en-US" altLang="zh-CN" dirty="0"/>
              <a:t>“</a:t>
            </a:r>
            <a:r>
              <a:rPr lang="zh-CN" altLang="zh-CN" dirty="0"/>
              <a:t>一带一路</a:t>
            </a:r>
            <a:r>
              <a:rPr lang="en-US" altLang="zh-CN" dirty="0"/>
              <a:t>”</a:t>
            </a:r>
            <a:r>
              <a:rPr lang="zh-CN" altLang="zh-CN" dirty="0"/>
              <a:t>项目建设，使</a:t>
            </a:r>
            <a:r>
              <a:rPr lang="zh-CN" altLang="en-US" dirty="0"/>
              <a:t>中国的</a:t>
            </a:r>
            <a:r>
              <a:rPr lang="zh-CN" altLang="zh-CN" dirty="0"/>
              <a:t>年轻人锻炼了自己，开拓了眼界，丰富了阅历。</a:t>
            </a:r>
            <a:endParaRPr lang="en-US" altLang="zh-CN" dirty="0"/>
          </a:p>
          <a:p>
            <a:pPr marL="285750" indent="-285750">
              <a:buFont typeface="Wingdings" panose="05000000000000000000" pitchFamily="2" charset="2"/>
              <a:buChar char="u"/>
            </a:pPr>
            <a:r>
              <a:rPr lang="zh-CN" altLang="zh-CN" dirty="0"/>
              <a:t>对建筑设计师来说，能参与</a:t>
            </a:r>
            <a:r>
              <a:rPr lang="en-US" altLang="zh-CN" dirty="0"/>
              <a:t>“</a:t>
            </a:r>
            <a:r>
              <a:rPr lang="zh-CN" altLang="zh-CN" dirty="0"/>
              <a:t>一带一路</a:t>
            </a:r>
            <a:r>
              <a:rPr lang="en-US" altLang="zh-CN" dirty="0"/>
              <a:t>”</a:t>
            </a:r>
            <a:r>
              <a:rPr lang="zh-CN" altLang="zh-CN" dirty="0"/>
              <a:t>沿线国家标志性建筑项目的设计，能在历史上留下浓墨重彩的一笔，是实现个人梦想的最佳途径。</a:t>
            </a:r>
          </a:p>
        </p:txBody>
      </p:sp>
      <p:sp>
        <p:nvSpPr>
          <p:cNvPr id="15" name="矩形 14"/>
          <p:cNvSpPr/>
          <p:nvPr/>
        </p:nvSpPr>
        <p:spPr>
          <a:xfrm>
            <a:off x="770199" y="986977"/>
            <a:ext cx="3058495" cy="1077218"/>
          </a:xfrm>
          <a:prstGeom prst="rect">
            <a:avLst/>
          </a:prstGeom>
        </p:spPr>
        <p:txBody>
          <a:bodyPr wrap="square">
            <a:spAutoFit/>
          </a:bodyPr>
          <a:lstStyle/>
          <a:p>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一带一路</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建设对个人、企业乃至中国来说都是非常重要的。三年多来，</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一带一路</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建设已经取得了非常重要的成果。</a:t>
            </a:r>
          </a:p>
        </p:txBody>
      </p:sp>
      <p:grpSp>
        <p:nvGrpSpPr>
          <p:cNvPr id="2" name="组合 57"/>
          <p:cNvGrpSpPr/>
          <p:nvPr/>
        </p:nvGrpSpPr>
        <p:grpSpPr>
          <a:xfrm>
            <a:off x="4145958" y="612336"/>
            <a:ext cx="602900" cy="70338"/>
            <a:chOff x="4272852" y="653143"/>
            <a:chExt cx="602900" cy="70338"/>
          </a:xfrm>
        </p:grpSpPr>
        <p:sp>
          <p:nvSpPr>
            <p:cNvPr id="59" name="矩形 58"/>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 xmlns:p14="http://schemas.microsoft.com/office/powerpoint/2010/main" val="1580832694"/>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anim calcmode="lin" valueType="num">
                                      <p:cBhvr>
                                        <p:cTn id="8" dur="1000" fill="hold"/>
                                        <p:tgtEl>
                                          <p:spTgt spid="32"/>
                                        </p:tgtEl>
                                        <p:attrNameLst>
                                          <p:attrName>ppt_x</p:attrName>
                                        </p:attrNameLst>
                                      </p:cBhvr>
                                      <p:tavLst>
                                        <p:tav tm="0">
                                          <p:val>
                                            <p:strVal val="#ppt_x"/>
                                          </p:val>
                                        </p:tav>
                                        <p:tav tm="100000">
                                          <p:val>
                                            <p:strVal val="#ppt_x"/>
                                          </p:val>
                                        </p:tav>
                                      </p:tavLst>
                                    </p:anim>
                                    <p:anim calcmode="lin" valueType="num">
                                      <p:cBhvr>
                                        <p:cTn id="9" dur="1000" fill="hold"/>
                                        <p:tgtEl>
                                          <p:spTgt spid="3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1000"/>
                                        <p:tgtEl>
                                          <p:spTgt spid="33"/>
                                        </p:tgtEl>
                                      </p:cBhvr>
                                    </p:animEffect>
                                    <p:anim calcmode="lin" valueType="num">
                                      <p:cBhvr>
                                        <p:cTn id="13" dur="1000" fill="hold"/>
                                        <p:tgtEl>
                                          <p:spTgt spid="33"/>
                                        </p:tgtEl>
                                        <p:attrNameLst>
                                          <p:attrName>ppt_x</p:attrName>
                                        </p:attrNameLst>
                                      </p:cBhvr>
                                      <p:tavLst>
                                        <p:tav tm="0">
                                          <p:val>
                                            <p:strVal val="#ppt_x"/>
                                          </p:val>
                                        </p:tav>
                                        <p:tav tm="100000">
                                          <p:val>
                                            <p:strVal val="#ppt_x"/>
                                          </p:val>
                                        </p:tav>
                                      </p:tavLst>
                                    </p:anim>
                                    <p:anim calcmode="lin" valueType="num">
                                      <p:cBhvr>
                                        <p:cTn id="14" dur="1000" fill="hold"/>
                                        <p:tgtEl>
                                          <p:spTgt spid="3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1000"/>
                                        <p:tgtEl>
                                          <p:spTgt spid="34"/>
                                        </p:tgtEl>
                                      </p:cBhvr>
                                    </p:animEffect>
                                    <p:anim calcmode="lin" valueType="num">
                                      <p:cBhvr>
                                        <p:cTn id="18" dur="1000" fill="hold"/>
                                        <p:tgtEl>
                                          <p:spTgt spid="34"/>
                                        </p:tgtEl>
                                        <p:attrNameLst>
                                          <p:attrName>ppt_x</p:attrName>
                                        </p:attrNameLst>
                                      </p:cBhvr>
                                      <p:tavLst>
                                        <p:tav tm="0">
                                          <p:val>
                                            <p:strVal val="#ppt_x"/>
                                          </p:val>
                                        </p:tav>
                                        <p:tav tm="100000">
                                          <p:val>
                                            <p:strVal val="#ppt_x"/>
                                          </p:val>
                                        </p:tav>
                                      </p:tavLst>
                                    </p:anim>
                                    <p:anim calcmode="lin" valueType="num">
                                      <p:cBhvr>
                                        <p:cTn id="19" dur="1000" fill="hold"/>
                                        <p:tgtEl>
                                          <p:spTgt spid="3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fade">
                                      <p:cBhvr>
                                        <p:cTn id="22" dur="1000"/>
                                        <p:tgtEl>
                                          <p:spTgt spid="40"/>
                                        </p:tgtEl>
                                      </p:cBhvr>
                                    </p:animEffect>
                                    <p:anim calcmode="lin" valueType="num">
                                      <p:cBhvr>
                                        <p:cTn id="23" dur="1000" fill="hold"/>
                                        <p:tgtEl>
                                          <p:spTgt spid="40"/>
                                        </p:tgtEl>
                                        <p:attrNameLst>
                                          <p:attrName>ppt_x</p:attrName>
                                        </p:attrNameLst>
                                      </p:cBhvr>
                                      <p:tavLst>
                                        <p:tav tm="0">
                                          <p:val>
                                            <p:strVal val="#ppt_x"/>
                                          </p:val>
                                        </p:tav>
                                        <p:tav tm="100000">
                                          <p:val>
                                            <p:strVal val="#ppt_x"/>
                                          </p:val>
                                        </p:tav>
                                      </p:tavLst>
                                    </p:anim>
                                    <p:anim calcmode="lin" valueType="num">
                                      <p:cBhvr>
                                        <p:cTn id="24" dur="1000" fill="hold"/>
                                        <p:tgtEl>
                                          <p:spTgt spid="4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1000"/>
                                        <p:tgtEl>
                                          <p:spTgt spid="47"/>
                                        </p:tgtEl>
                                      </p:cBhvr>
                                    </p:animEffect>
                                    <p:anim calcmode="lin" valueType="num">
                                      <p:cBhvr>
                                        <p:cTn id="28" dur="1000" fill="hold"/>
                                        <p:tgtEl>
                                          <p:spTgt spid="47"/>
                                        </p:tgtEl>
                                        <p:attrNameLst>
                                          <p:attrName>ppt_x</p:attrName>
                                        </p:attrNameLst>
                                      </p:cBhvr>
                                      <p:tavLst>
                                        <p:tav tm="0">
                                          <p:val>
                                            <p:strVal val="#ppt_x"/>
                                          </p:val>
                                        </p:tav>
                                        <p:tav tm="100000">
                                          <p:val>
                                            <p:strVal val="#ppt_x"/>
                                          </p:val>
                                        </p:tav>
                                      </p:tavLst>
                                    </p:anim>
                                    <p:anim calcmode="lin" valueType="num">
                                      <p:cBhvr>
                                        <p:cTn id="29" dur="1000" fill="hold"/>
                                        <p:tgtEl>
                                          <p:spTgt spid="4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8"/>
                                        </p:tgtEl>
                                        <p:attrNameLst>
                                          <p:attrName>style.visibility</p:attrName>
                                        </p:attrNameLst>
                                      </p:cBhvr>
                                      <p:to>
                                        <p:strVal val="visible"/>
                                      </p:to>
                                    </p:set>
                                    <p:animEffect transition="in" filter="fade">
                                      <p:cBhvr>
                                        <p:cTn id="32" dur="1000"/>
                                        <p:tgtEl>
                                          <p:spTgt spid="48"/>
                                        </p:tgtEl>
                                      </p:cBhvr>
                                    </p:animEffect>
                                    <p:anim calcmode="lin" valueType="num">
                                      <p:cBhvr>
                                        <p:cTn id="33" dur="1000" fill="hold"/>
                                        <p:tgtEl>
                                          <p:spTgt spid="48"/>
                                        </p:tgtEl>
                                        <p:attrNameLst>
                                          <p:attrName>ppt_x</p:attrName>
                                        </p:attrNameLst>
                                      </p:cBhvr>
                                      <p:tavLst>
                                        <p:tav tm="0">
                                          <p:val>
                                            <p:strVal val="#ppt_x"/>
                                          </p:val>
                                        </p:tav>
                                        <p:tav tm="100000">
                                          <p:val>
                                            <p:strVal val="#ppt_x"/>
                                          </p:val>
                                        </p:tav>
                                      </p:tavLst>
                                    </p:anim>
                                    <p:anim calcmode="lin" valueType="num">
                                      <p:cBhvr>
                                        <p:cTn id="34" dur="1000" fill="hold"/>
                                        <p:tgtEl>
                                          <p:spTgt spid="48"/>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fade">
                                      <p:cBhvr>
                                        <p:cTn id="37" dur="1000"/>
                                        <p:tgtEl>
                                          <p:spTgt spid="50"/>
                                        </p:tgtEl>
                                      </p:cBhvr>
                                    </p:animEffect>
                                    <p:anim calcmode="lin" valueType="num">
                                      <p:cBhvr>
                                        <p:cTn id="38" dur="1000" fill="hold"/>
                                        <p:tgtEl>
                                          <p:spTgt spid="50"/>
                                        </p:tgtEl>
                                        <p:attrNameLst>
                                          <p:attrName>ppt_x</p:attrName>
                                        </p:attrNameLst>
                                      </p:cBhvr>
                                      <p:tavLst>
                                        <p:tav tm="0">
                                          <p:val>
                                            <p:strVal val="#ppt_x"/>
                                          </p:val>
                                        </p:tav>
                                        <p:tav tm="100000">
                                          <p:val>
                                            <p:strVal val="#ppt_x"/>
                                          </p:val>
                                        </p:tav>
                                      </p:tavLst>
                                    </p:anim>
                                    <p:anim calcmode="lin" valueType="num">
                                      <p:cBhvr>
                                        <p:cTn id="39" dur="1000" fill="hold"/>
                                        <p:tgtEl>
                                          <p:spTgt spid="5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52"/>
                                        </p:tgtEl>
                                        <p:attrNameLst>
                                          <p:attrName>style.visibility</p:attrName>
                                        </p:attrNameLst>
                                      </p:cBhvr>
                                      <p:to>
                                        <p:strVal val="visible"/>
                                      </p:to>
                                    </p:set>
                                    <p:animEffect transition="in" filter="fade">
                                      <p:cBhvr>
                                        <p:cTn id="47" dur="1000"/>
                                        <p:tgtEl>
                                          <p:spTgt spid="52"/>
                                        </p:tgtEl>
                                      </p:cBhvr>
                                    </p:animEffect>
                                    <p:anim calcmode="lin" valueType="num">
                                      <p:cBhvr>
                                        <p:cTn id="48" dur="1000" fill="hold"/>
                                        <p:tgtEl>
                                          <p:spTgt spid="52"/>
                                        </p:tgtEl>
                                        <p:attrNameLst>
                                          <p:attrName>ppt_x</p:attrName>
                                        </p:attrNameLst>
                                      </p:cBhvr>
                                      <p:tavLst>
                                        <p:tav tm="0">
                                          <p:val>
                                            <p:strVal val="#ppt_x"/>
                                          </p:val>
                                        </p:tav>
                                        <p:tav tm="100000">
                                          <p:val>
                                            <p:strVal val="#ppt_x"/>
                                          </p:val>
                                        </p:tav>
                                      </p:tavLst>
                                    </p:anim>
                                    <p:anim calcmode="lin" valueType="num">
                                      <p:cBhvr>
                                        <p:cTn id="49" dur="1000" fill="hold"/>
                                        <p:tgtEl>
                                          <p:spTgt spid="52"/>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53"/>
                                        </p:tgtEl>
                                        <p:attrNameLst>
                                          <p:attrName>style.visibility</p:attrName>
                                        </p:attrNameLst>
                                      </p:cBhvr>
                                      <p:to>
                                        <p:strVal val="visible"/>
                                      </p:to>
                                    </p:set>
                                    <p:animEffect transition="in" filter="fade">
                                      <p:cBhvr>
                                        <p:cTn id="52" dur="1000"/>
                                        <p:tgtEl>
                                          <p:spTgt spid="53"/>
                                        </p:tgtEl>
                                      </p:cBhvr>
                                    </p:animEffect>
                                    <p:anim calcmode="lin" valueType="num">
                                      <p:cBhvr>
                                        <p:cTn id="53" dur="1000" fill="hold"/>
                                        <p:tgtEl>
                                          <p:spTgt spid="53"/>
                                        </p:tgtEl>
                                        <p:attrNameLst>
                                          <p:attrName>ppt_x</p:attrName>
                                        </p:attrNameLst>
                                      </p:cBhvr>
                                      <p:tavLst>
                                        <p:tav tm="0">
                                          <p:val>
                                            <p:strVal val="#ppt_x"/>
                                          </p:val>
                                        </p:tav>
                                        <p:tav tm="100000">
                                          <p:val>
                                            <p:strVal val="#ppt_x"/>
                                          </p:val>
                                        </p:tav>
                                      </p:tavLst>
                                    </p:anim>
                                    <p:anim calcmode="lin" valueType="num">
                                      <p:cBhvr>
                                        <p:cTn id="54" dur="1000" fill="hold"/>
                                        <p:tgtEl>
                                          <p:spTgt spid="53"/>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54"/>
                                        </p:tgtEl>
                                        <p:attrNameLst>
                                          <p:attrName>style.visibility</p:attrName>
                                        </p:attrNameLst>
                                      </p:cBhvr>
                                      <p:to>
                                        <p:strVal val="visible"/>
                                      </p:to>
                                    </p:set>
                                    <p:animEffect transition="in" filter="fade">
                                      <p:cBhvr>
                                        <p:cTn id="57" dur="1000"/>
                                        <p:tgtEl>
                                          <p:spTgt spid="54"/>
                                        </p:tgtEl>
                                      </p:cBhvr>
                                    </p:animEffect>
                                    <p:anim calcmode="lin" valueType="num">
                                      <p:cBhvr>
                                        <p:cTn id="58" dur="1000" fill="hold"/>
                                        <p:tgtEl>
                                          <p:spTgt spid="54"/>
                                        </p:tgtEl>
                                        <p:attrNameLst>
                                          <p:attrName>ppt_x</p:attrName>
                                        </p:attrNameLst>
                                      </p:cBhvr>
                                      <p:tavLst>
                                        <p:tav tm="0">
                                          <p:val>
                                            <p:strVal val="#ppt_x"/>
                                          </p:val>
                                        </p:tav>
                                        <p:tav tm="100000">
                                          <p:val>
                                            <p:strVal val="#ppt_x"/>
                                          </p:val>
                                        </p:tav>
                                      </p:tavLst>
                                    </p:anim>
                                    <p:anim calcmode="lin" valueType="num">
                                      <p:cBhvr>
                                        <p:cTn id="59" dur="1000" fill="hold"/>
                                        <p:tgtEl>
                                          <p:spTgt spid="54"/>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55"/>
                                        </p:tgtEl>
                                        <p:attrNameLst>
                                          <p:attrName>style.visibility</p:attrName>
                                        </p:attrNameLst>
                                      </p:cBhvr>
                                      <p:to>
                                        <p:strVal val="visible"/>
                                      </p:to>
                                    </p:set>
                                    <p:animEffect transition="in" filter="fade">
                                      <p:cBhvr>
                                        <p:cTn id="62" dur="1000"/>
                                        <p:tgtEl>
                                          <p:spTgt spid="55"/>
                                        </p:tgtEl>
                                      </p:cBhvr>
                                    </p:animEffect>
                                    <p:anim calcmode="lin" valueType="num">
                                      <p:cBhvr>
                                        <p:cTn id="63" dur="1000" fill="hold"/>
                                        <p:tgtEl>
                                          <p:spTgt spid="55"/>
                                        </p:tgtEl>
                                        <p:attrNameLst>
                                          <p:attrName>ppt_x</p:attrName>
                                        </p:attrNameLst>
                                      </p:cBhvr>
                                      <p:tavLst>
                                        <p:tav tm="0">
                                          <p:val>
                                            <p:strVal val="#ppt_x"/>
                                          </p:val>
                                        </p:tav>
                                        <p:tav tm="100000">
                                          <p:val>
                                            <p:strVal val="#ppt_x"/>
                                          </p:val>
                                        </p:tav>
                                      </p:tavLst>
                                    </p:anim>
                                    <p:anim calcmode="lin" valueType="num">
                                      <p:cBhvr>
                                        <p:cTn id="64" dur="1000" fill="hold"/>
                                        <p:tgtEl>
                                          <p:spTgt spid="55"/>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1000"/>
                                        <p:tgtEl>
                                          <p:spTgt spid="15"/>
                                        </p:tgtEl>
                                      </p:cBhvr>
                                    </p:animEffect>
                                    <p:anim calcmode="lin" valueType="num">
                                      <p:cBhvr>
                                        <p:cTn id="68" dur="1000" fill="hold"/>
                                        <p:tgtEl>
                                          <p:spTgt spid="15"/>
                                        </p:tgtEl>
                                        <p:attrNameLst>
                                          <p:attrName>ppt_x</p:attrName>
                                        </p:attrNameLst>
                                      </p:cBhvr>
                                      <p:tavLst>
                                        <p:tav tm="0">
                                          <p:val>
                                            <p:strVal val="#ppt_x"/>
                                          </p:val>
                                        </p:tav>
                                        <p:tav tm="100000">
                                          <p:val>
                                            <p:strVal val="#ppt_x"/>
                                          </p:val>
                                        </p:tav>
                                      </p:tavLst>
                                    </p:anim>
                                    <p:anim calcmode="lin" valueType="num">
                                      <p:cBhvr>
                                        <p:cTn id="6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40" grpId="0"/>
      <p:bldP spid="47" grpId="0" animBg="1"/>
      <p:bldP spid="48" grpId="0" animBg="1"/>
      <p:bldP spid="50" grpId="0" animBg="1"/>
      <p:bldP spid="12" grpId="0"/>
      <p:bldP spid="52" grpId="0"/>
      <p:bldP spid="53" grpId="0"/>
      <p:bldP spid="54" grpId="0"/>
      <p:bldP spid="55" grpId="0"/>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0"/>
            <a:ext cx="9144000" cy="3239564"/>
          </a:xfrm>
          <a:prstGeom prst="rect">
            <a:avLst/>
          </a:prstGeom>
        </p:spPr>
      </p:pic>
      <p:grpSp>
        <p:nvGrpSpPr>
          <p:cNvPr id="2" name="组合 4"/>
          <p:cNvGrpSpPr/>
          <p:nvPr/>
        </p:nvGrpSpPr>
        <p:grpSpPr>
          <a:xfrm>
            <a:off x="3725640" y="2222121"/>
            <a:ext cx="1364671" cy="1364671"/>
            <a:chOff x="3764973" y="2644047"/>
            <a:chExt cx="1364671" cy="1364671"/>
          </a:xfrm>
        </p:grpSpPr>
        <p:sp>
          <p:nvSpPr>
            <p:cNvPr id="6" name="椭圆 5"/>
            <p:cNvSpPr/>
            <p:nvPr/>
          </p:nvSpPr>
          <p:spPr>
            <a:xfrm>
              <a:off x="3764973" y="2644047"/>
              <a:ext cx="1364671" cy="1364671"/>
            </a:xfrm>
            <a:prstGeom prst="ellipse">
              <a:avLst/>
            </a:pr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900055" y="2761993"/>
              <a:ext cx="1094509" cy="1107996"/>
            </a:xfrm>
            <a:prstGeom prst="rect">
              <a:avLst/>
            </a:prstGeom>
            <a:noFill/>
          </p:spPr>
          <p:txBody>
            <a:bodyPr wrap="square" rtlCol="0">
              <a:spAutoFit/>
            </a:bodyPr>
            <a:lstStyle/>
            <a:p>
              <a:pPr algn="ctr"/>
              <a:r>
                <a:rPr lang="en-US" altLang="zh-CN" sz="6600" dirty="0">
                  <a:solidFill>
                    <a:schemeClr val="bg1"/>
                  </a:solidFill>
                  <a:latin typeface="Impact" panose="020B0806030902050204" pitchFamily="34" charset="0"/>
                </a:rPr>
                <a:t>02</a:t>
              </a:r>
              <a:endParaRPr lang="zh-CN" altLang="en-US" sz="6600" dirty="0">
                <a:solidFill>
                  <a:schemeClr val="bg1"/>
                </a:solidFill>
                <a:latin typeface="Impact" panose="020B0806030902050204" pitchFamily="34" charset="0"/>
              </a:endParaRPr>
            </a:p>
          </p:txBody>
        </p:sp>
      </p:grpSp>
      <p:sp>
        <p:nvSpPr>
          <p:cNvPr id="8" name="文本框 7"/>
          <p:cNvSpPr txBox="1"/>
          <p:nvPr/>
        </p:nvSpPr>
        <p:spPr>
          <a:xfrm>
            <a:off x="1860586" y="3704738"/>
            <a:ext cx="5094777" cy="1077218"/>
          </a:xfrm>
          <a:prstGeom prst="rect">
            <a:avLst/>
          </a:prstGeom>
          <a:noFill/>
        </p:spPr>
        <p:txBody>
          <a:bodyPr wrap="square" rtlCol="0">
            <a:spAutoFit/>
          </a:bodyPr>
          <a:lstStyle/>
          <a:p>
            <a:pPr algn="ctr"/>
            <a:r>
              <a:rPr lang="zh-CN" altLang="en-US" sz="3200" b="1" dirty="0">
                <a:solidFill>
                  <a:schemeClr val="accent2"/>
                </a:solidFill>
                <a:latin typeface="微软雅黑" panose="020B0503020204020204" pitchFamily="34" charset="-122"/>
                <a:ea typeface="微软雅黑" panose="020B0503020204020204" pitchFamily="34" charset="-122"/>
              </a:rPr>
              <a:t>丝绸之路经济带建设有助于</a:t>
            </a:r>
            <a:endParaRPr lang="en-US" altLang="zh-CN" sz="3200" b="1" dirty="0">
              <a:solidFill>
                <a:schemeClr val="accent2"/>
              </a:solidFill>
              <a:latin typeface="微软雅黑" panose="020B0503020204020204" pitchFamily="34" charset="-122"/>
              <a:ea typeface="微软雅黑" panose="020B0503020204020204" pitchFamily="34" charset="-122"/>
            </a:endParaRPr>
          </a:p>
          <a:p>
            <a:pPr algn="ctr"/>
            <a:r>
              <a:rPr lang="zh-CN" altLang="en-US" sz="3200" b="1" dirty="0">
                <a:solidFill>
                  <a:schemeClr val="accent2"/>
                </a:solidFill>
                <a:latin typeface="微软雅黑" panose="020B0503020204020204" pitchFamily="34" charset="-122"/>
                <a:ea typeface="微软雅黑" panose="020B0503020204020204" pitchFamily="34" charset="-122"/>
              </a:rPr>
              <a:t>中国经济发展趋于平衡</a:t>
            </a:r>
          </a:p>
        </p:txBody>
      </p:sp>
      <p:pic>
        <p:nvPicPr>
          <p:cNvPr id="16" name="图片 15"/>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6897705" y="1490591"/>
            <a:ext cx="2246295" cy="1748973"/>
          </a:xfrm>
          <a:prstGeom prst="rect">
            <a:avLst/>
          </a:prstGeom>
        </p:spPr>
      </p:pic>
    </p:spTree>
    <p:extLst>
      <p:ext uri="{BB962C8B-B14F-4D97-AF65-F5344CB8AC3E}">
        <p14:creationId xmlns="" xmlns:p14="http://schemas.microsoft.com/office/powerpoint/2010/main" val="1456684686"/>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4"/>
          <p:cNvGrpSpPr/>
          <p:nvPr/>
        </p:nvGrpSpPr>
        <p:grpSpPr>
          <a:xfrm>
            <a:off x="889883" y="1066845"/>
            <a:ext cx="7330300" cy="3572642"/>
            <a:chOff x="821538" y="968874"/>
            <a:chExt cx="7330300" cy="3572642"/>
          </a:xfrm>
        </p:grpSpPr>
        <p:grpSp>
          <p:nvGrpSpPr>
            <p:cNvPr id="4" name="组合 11"/>
            <p:cNvGrpSpPr/>
            <p:nvPr/>
          </p:nvGrpSpPr>
          <p:grpSpPr>
            <a:xfrm>
              <a:off x="954901" y="968874"/>
              <a:ext cx="7063573" cy="251783"/>
              <a:chOff x="1195504" y="1043941"/>
              <a:chExt cx="6752991" cy="245553"/>
            </a:xfrm>
          </p:grpSpPr>
          <p:sp>
            <p:nvSpPr>
              <p:cNvPr id="14" name="Freeform 7"/>
              <p:cNvSpPr/>
              <p:nvPr/>
            </p:nvSpPr>
            <p:spPr bwMode="auto">
              <a:xfrm>
                <a:off x="1195504" y="1043941"/>
                <a:ext cx="6752991" cy="245553"/>
              </a:xfrm>
              <a:custGeom>
                <a:avLst/>
                <a:gdLst>
                  <a:gd name="T0" fmla="*/ 5903 w 5951"/>
                  <a:gd name="T1" fmla="*/ 0 h 216"/>
                  <a:gd name="T2" fmla="*/ 48 w 5951"/>
                  <a:gd name="T3" fmla="*/ 0 h 216"/>
                  <a:gd name="T4" fmla="*/ 0 w 5951"/>
                  <a:gd name="T5" fmla="*/ 48 h 216"/>
                  <a:gd name="T6" fmla="*/ 0 w 5951"/>
                  <a:gd name="T7" fmla="*/ 216 h 216"/>
                  <a:gd name="T8" fmla="*/ 5951 w 5951"/>
                  <a:gd name="T9" fmla="*/ 216 h 216"/>
                  <a:gd name="T10" fmla="*/ 5951 w 5951"/>
                  <a:gd name="T11" fmla="*/ 48 h 216"/>
                  <a:gd name="T12" fmla="*/ 5903 w 5951"/>
                  <a:gd name="T13" fmla="*/ 0 h 216"/>
                </a:gdLst>
                <a:ahLst/>
                <a:cxnLst>
                  <a:cxn ang="0">
                    <a:pos x="T0" y="T1"/>
                  </a:cxn>
                  <a:cxn ang="0">
                    <a:pos x="T2" y="T3"/>
                  </a:cxn>
                  <a:cxn ang="0">
                    <a:pos x="T4" y="T5"/>
                  </a:cxn>
                  <a:cxn ang="0">
                    <a:pos x="T6" y="T7"/>
                  </a:cxn>
                  <a:cxn ang="0">
                    <a:pos x="T8" y="T9"/>
                  </a:cxn>
                  <a:cxn ang="0">
                    <a:pos x="T10" y="T11"/>
                  </a:cxn>
                  <a:cxn ang="0">
                    <a:pos x="T12" y="T13"/>
                  </a:cxn>
                </a:cxnLst>
                <a:rect l="0" t="0" r="r" b="b"/>
                <a:pathLst>
                  <a:path w="5951" h="216">
                    <a:moveTo>
                      <a:pt x="5903" y="0"/>
                    </a:moveTo>
                    <a:cubicBezTo>
                      <a:pt x="48" y="0"/>
                      <a:pt x="48" y="0"/>
                      <a:pt x="48" y="0"/>
                    </a:cubicBezTo>
                    <a:cubicBezTo>
                      <a:pt x="21" y="0"/>
                      <a:pt x="0" y="22"/>
                      <a:pt x="0" y="48"/>
                    </a:cubicBezTo>
                    <a:cubicBezTo>
                      <a:pt x="0" y="216"/>
                      <a:pt x="0" y="216"/>
                      <a:pt x="0" y="216"/>
                    </a:cubicBezTo>
                    <a:cubicBezTo>
                      <a:pt x="5951" y="216"/>
                      <a:pt x="5951" y="216"/>
                      <a:pt x="5951" y="216"/>
                    </a:cubicBezTo>
                    <a:cubicBezTo>
                      <a:pt x="5951" y="48"/>
                      <a:pt x="5951" y="48"/>
                      <a:pt x="5951" y="48"/>
                    </a:cubicBezTo>
                    <a:cubicBezTo>
                      <a:pt x="5951" y="22"/>
                      <a:pt x="5930" y="0"/>
                      <a:pt x="5903" y="0"/>
                    </a:cubicBezTo>
                    <a:close/>
                  </a:path>
                </a:pathLst>
              </a:custGeom>
              <a:gradFill>
                <a:gsLst>
                  <a:gs pos="100000">
                    <a:srgbClr val="E4E4E4"/>
                  </a:gs>
                  <a:gs pos="0">
                    <a:schemeClr val="bg1">
                      <a:lumMod val="95000"/>
                    </a:schemeClr>
                  </a:gs>
                </a:gsLst>
                <a:lin ang="5400000" scaled="0"/>
              </a:gradFill>
              <a:ln>
                <a:noFill/>
              </a:ln>
              <a:effectLst>
                <a:outerShdw blurRad="38100" dist="12700" dir="2700000" algn="tl" rotWithShape="0">
                  <a:prstClr val="black">
                    <a:alpha val="20000"/>
                  </a:prstClr>
                </a:outerShdw>
              </a:effectLst>
            </p:spPr>
            <p:txBody>
              <a:bodyPr vert="horz" wrap="square" lIns="91440" tIns="45720" rIns="91440" bIns="45720" numCol="1" anchor="t" anchorCtr="0" compatLnSpc="1"/>
              <a:lstStyle/>
              <a:p>
                <a:endParaRPr lang="zh-CN" altLang="en-US"/>
              </a:p>
            </p:txBody>
          </p:sp>
          <p:sp>
            <p:nvSpPr>
              <p:cNvPr id="15" name="Oval 9"/>
              <p:cNvSpPr>
                <a:spLocks noChangeArrowheads="1"/>
              </p:cNvSpPr>
              <p:nvPr/>
            </p:nvSpPr>
            <p:spPr bwMode="auto">
              <a:xfrm>
                <a:off x="1305521" y="1138079"/>
                <a:ext cx="72588" cy="73156"/>
              </a:xfrm>
              <a:prstGeom prst="ellipse">
                <a:avLst/>
              </a:prstGeom>
              <a:solidFill>
                <a:schemeClr val="bg1">
                  <a:lumMod val="50000"/>
                </a:schemeClr>
              </a:solidFill>
              <a:ln>
                <a:noFill/>
              </a:ln>
            </p:spPr>
            <p:txBody>
              <a:bodyPr vert="horz" wrap="square" lIns="91440" tIns="45720" rIns="91440" bIns="45720" numCol="1" anchor="t" anchorCtr="0" compatLnSpc="1"/>
              <a:lstStyle/>
              <a:p>
                <a:endParaRPr lang="zh-CN" altLang="en-US"/>
              </a:p>
            </p:txBody>
          </p:sp>
          <p:sp>
            <p:nvSpPr>
              <p:cNvPr id="16" name="Oval 10"/>
              <p:cNvSpPr>
                <a:spLocks noChangeArrowheads="1"/>
              </p:cNvSpPr>
              <p:nvPr/>
            </p:nvSpPr>
            <p:spPr bwMode="auto">
              <a:xfrm>
                <a:off x="1417806" y="1138079"/>
                <a:ext cx="72588" cy="73156"/>
              </a:xfrm>
              <a:prstGeom prst="ellipse">
                <a:avLst/>
              </a:pr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17" name="Oval 11"/>
              <p:cNvSpPr>
                <a:spLocks noChangeArrowheads="1"/>
              </p:cNvSpPr>
              <p:nvPr/>
            </p:nvSpPr>
            <p:spPr bwMode="auto">
              <a:xfrm>
                <a:off x="1531226" y="1138079"/>
                <a:ext cx="73156" cy="73156"/>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p>
            </p:txBody>
          </p:sp>
          <p:sp>
            <p:nvSpPr>
              <p:cNvPr id="18" name="Freeform 12"/>
              <p:cNvSpPr/>
              <p:nvPr/>
            </p:nvSpPr>
            <p:spPr bwMode="auto">
              <a:xfrm>
                <a:off x="7710315" y="1132408"/>
                <a:ext cx="79394" cy="84498"/>
              </a:xfrm>
              <a:custGeom>
                <a:avLst/>
                <a:gdLst>
                  <a:gd name="T0" fmla="*/ 67 w 70"/>
                  <a:gd name="T1" fmla="*/ 25 h 74"/>
                  <a:gd name="T2" fmla="*/ 65 w 70"/>
                  <a:gd name="T3" fmla="*/ 24 h 74"/>
                  <a:gd name="T4" fmla="*/ 64 w 70"/>
                  <a:gd name="T5" fmla="*/ 26 h 74"/>
                  <a:gd name="T6" fmla="*/ 67 w 70"/>
                  <a:gd name="T7" fmla="*/ 39 h 74"/>
                  <a:gd name="T8" fmla="*/ 35 w 70"/>
                  <a:gd name="T9" fmla="*/ 71 h 74"/>
                  <a:gd name="T10" fmla="*/ 3 w 70"/>
                  <a:gd name="T11" fmla="*/ 39 h 74"/>
                  <a:gd name="T12" fmla="*/ 16 w 70"/>
                  <a:gd name="T13" fmla="*/ 13 h 74"/>
                  <a:gd name="T14" fmla="*/ 19 w 70"/>
                  <a:gd name="T15" fmla="*/ 23 h 74"/>
                  <a:gd name="T16" fmla="*/ 35 w 70"/>
                  <a:gd name="T17" fmla="*/ 5 h 74"/>
                  <a:gd name="T18" fmla="*/ 12 w 70"/>
                  <a:gd name="T19" fmla="*/ 0 h 74"/>
                  <a:gd name="T20" fmla="*/ 15 w 70"/>
                  <a:gd name="T21" fmla="*/ 10 h 74"/>
                  <a:gd name="T22" fmla="*/ 0 w 70"/>
                  <a:gd name="T23" fmla="*/ 39 h 74"/>
                  <a:gd name="T24" fmla="*/ 35 w 70"/>
                  <a:gd name="T25" fmla="*/ 74 h 74"/>
                  <a:gd name="T26" fmla="*/ 70 w 70"/>
                  <a:gd name="T27" fmla="*/ 39 h 74"/>
                  <a:gd name="T28" fmla="*/ 67 w 70"/>
                  <a:gd name="T29" fmla="*/ 2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74">
                    <a:moveTo>
                      <a:pt x="67" y="25"/>
                    </a:moveTo>
                    <a:cubicBezTo>
                      <a:pt x="67" y="24"/>
                      <a:pt x="66" y="24"/>
                      <a:pt x="65" y="24"/>
                    </a:cubicBezTo>
                    <a:cubicBezTo>
                      <a:pt x="64" y="24"/>
                      <a:pt x="64" y="25"/>
                      <a:pt x="64" y="26"/>
                    </a:cubicBezTo>
                    <a:cubicBezTo>
                      <a:pt x="66" y="30"/>
                      <a:pt x="67" y="34"/>
                      <a:pt x="67" y="39"/>
                    </a:cubicBezTo>
                    <a:cubicBezTo>
                      <a:pt x="67" y="57"/>
                      <a:pt x="53" y="71"/>
                      <a:pt x="35" y="71"/>
                    </a:cubicBezTo>
                    <a:cubicBezTo>
                      <a:pt x="18" y="71"/>
                      <a:pt x="3" y="57"/>
                      <a:pt x="3" y="39"/>
                    </a:cubicBezTo>
                    <a:cubicBezTo>
                      <a:pt x="3" y="29"/>
                      <a:pt x="8" y="19"/>
                      <a:pt x="16" y="13"/>
                    </a:cubicBezTo>
                    <a:cubicBezTo>
                      <a:pt x="19" y="23"/>
                      <a:pt x="19" y="23"/>
                      <a:pt x="19" y="23"/>
                    </a:cubicBezTo>
                    <a:cubicBezTo>
                      <a:pt x="35" y="5"/>
                      <a:pt x="35" y="5"/>
                      <a:pt x="35" y="5"/>
                    </a:cubicBezTo>
                    <a:cubicBezTo>
                      <a:pt x="12" y="0"/>
                      <a:pt x="12" y="0"/>
                      <a:pt x="12" y="0"/>
                    </a:cubicBezTo>
                    <a:cubicBezTo>
                      <a:pt x="15" y="10"/>
                      <a:pt x="15" y="10"/>
                      <a:pt x="15" y="10"/>
                    </a:cubicBezTo>
                    <a:cubicBezTo>
                      <a:pt x="6" y="17"/>
                      <a:pt x="0" y="28"/>
                      <a:pt x="0" y="39"/>
                    </a:cubicBezTo>
                    <a:cubicBezTo>
                      <a:pt x="0" y="58"/>
                      <a:pt x="16" y="74"/>
                      <a:pt x="35" y="74"/>
                    </a:cubicBezTo>
                    <a:cubicBezTo>
                      <a:pt x="54" y="74"/>
                      <a:pt x="70" y="58"/>
                      <a:pt x="70" y="39"/>
                    </a:cubicBezTo>
                    <a:cubicBezTo>
                      <a:pt x="70" y="34"/>
                      <a:pt x="69" y="29"/>
                      <a:pt x="67" y="25"/>
                    </a:cubicBezTo>
                    <a:close/>
                  </a:path>
                </a:pathLst>
              </a:custGeom>
              <a:solidFill>
                <a:schemeClr val="bg1">
                  <a:lumMod val="50000"/>
                </a:schemeClr>
              </a:solidFill>
              <a:ln>
                <a:noFill/>
              </a:ln>
            </p:spPr>
            <p:txBody>
              <a:bodyPr vert="horz" wrap="square" lIns="91440" tIns="45720" rIns="91440" bIns="45720" numCol="1" anchor="t" anchorCtr="0" compatLnSpc="1"/>
              <a:lstStyle/>
              <a:p>
                <a:endParaRPr lang="zh-CN" altLang="en-US"/>
              </a:p>
            </p:txBody>
          </p:sp>
        </p:grpSp>
        <p:sp>
          <p:nvSpPr>
            <p:cNvPr id="13" name="Freeform 8"/>
            <p:cNvSpPr/>
            <p:nvPr/>
          </p:nvSpPr>
          <p:spPr bwMode="auto">
            <a:xfrm>
              <a:off x="1004035" y="1220657"/>
              <a:ext cx="6965305" cy="3320859"/>
            </a:xfrm>
            <a:custGeom>
              <a:avLst/>
              <a:gdLst>
                <a:gd name="T0" fmla="*/ 0 w 11908"/>
                <a:gd name="T1" fmla="*/ 0 h 5711"/>
                <a:gd name="T2" fmla="*/ 0 w 11908"/>
                <a:gd name="T3" fmla="*/ 144 h 5711"/>
                <a:gd name="T4" fmla="*/ 0 w 11908"/>
                <a:gd name="T5" fmla="*/ 5711 h 5711"/>
                <a:gd name="T6" fmla="*/ 11908 w 11908"/>
                <a:gd name="T7" fmla="*/ 5711 h 5711"/>
                <a:gd name="T8" fmla="*/ 11908 w 11908"/>
                <a:gd name="T9" fmla="*/ 144 h 5711"/>
                <a:gd name="T10" fmla="*/ 11908 w 11908"/>
                <a:gd name="T11" fmla="*/ 0 h 5711"/>
                <a:gd name="T12" fmla="*/ 0 w 11908"/>
                <a:gd name="T13" fmla="*/ 0 h 5711"/>
              </a:gdLst>
              <a:ahLst/>
              <a:cxnLst>
                <a:cxn ang="0">
                  <a:pos x="T0" y="T1"/>
                </a:cxn>
                <a:cxn ang="0">
                  <a:pos x="T2" y="T3"/>
                </a:cxn>
                <a:cxn ang="0">
                  <a:pos x="T4" y="T5"/>
                </a:cxn>
                <a:cxn ang="0">
                  <a:pos x="T6" y="T7"/>
                </a:cxn>
                <a:cxn ang="0">
                  <a:pos x="T8" y="T9"/>
                </a:cxn>
                <a:cxn ang="0">
                  <a:pos x="T10" y="T11"/>
                </a:cxn>
                <a:cxn ang="0">
                  <a:pos x="T12" y="T13"/>
                </a:cxn>
              </a:cxnLst>
              <a:rect l="0" t="0" r="r" b="b"/>
              <a:pathLst>
                <a:path w="11908" h="5711">
                  <a:moveTo>
                    <a:pt x="0" y="0"/>
                  </a:moveTo>
                  <a:lnTo>
                    <a:pt x="0" y="144"/>
                  </a:lnTo>
                  <a:lnTo>
                    <a:pt x="0" y="5711"/>
                  </a:lnTo>
                  <a:lnTo>
                    <a:pt x="11908" y="5711"/>
                  </a:lnTo>
                  <a:lnTo>
                    <a:pt x="11908" y="144"/>
                  </a:lnTo>
                  <a:lnTo>
                    <a:pt x="11908" y="0"/>
                  </a:lnTo>
                  <a:lnTo>
                    <a:pt x="0" y="0"/>
                  </a:lnTo>
                  <a:close/>
                </a:path>
              </a:pathLst>
            </a:custGeom>
            <a:solidFill>
              <a:srgbClr val="FFFFFF"/>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5" name="原创设计师QQ598969553             _6"/>
            <p:cNvGrpSpPr/>
            <p:nvPr/>
          </p:nvGrpSpPr>
          <p:grpSpPr>
            <a:xfrm>
              <a:off x="821538" y="2602845"/>
              <a:ext cx="363824" cy="363428"/>
              <a:chOff x="1018570" y="2637483"/>
              <a:chExt cx="352734" cy="354436"/>
            </a:xfrm>
          </p:grpSpPr>
          <p:sp>
            <p:nvSpPr>
              <p:cNvPr id="20" name="Oval 13"/>
              <p:cNvSpPr>
                <a:spLocks noChangeArrowheads="1"/>
              </p:cNvSpPr>
              <p:nvPr/>
            </p:nvSpPr>
            <p:spPr bwMode="auto">
              <a:xfrm>
                <a:off x="1018570" y="2637483"/>
                <a:ext cx="352734" cy="354436"/>
              </a:xfrm>
              <a:prstGeom prst="ellipse">
                <a:avLst/>
              </a:prstGeom>
              <a:solidFill>
                <a:schemeClr val="accent2"/>
              </a:solidFill>
              <a:ln>
                <a:noFill/>
              </a:ln>
            </p:spPr>
            <p:txBody>
              <a:bodyPr vert="horz" wrap="square" lIns="91440" tIns="45720" rIns="91440" bIns="45720" numCol="1" anchor="t" anchorCtr="0" compatLnSpc="1"/>
              <a:lstStyle/>
              <a:p>
                <a:endParaRPr lang="zh-CN" altLang="en-US"/>
              </a:p>
            </p:txBody>
          </p:sp>
          <p:sp>
            <p:nvSpPr>
              <p:cNvPr id="21" name="Freeform 14"/>
              <p:cNvSpPr/>
              <p:nvPr/>
            </p:nvSpPr>
            <p:spPr bwMode="auto">
              <a:xfrm>
                <a:off x="1147868" y="2749769"/>
                <a:ext cx="95272" cy="132701"/>
              </a:xfrm>
              <a:custGeom>
                <a:avLst/>
                <a:gdLst>
                  <a:gd name="T0" fmla="*/ 75 w 84"/>
                  <a:gd name="T1" fmla="*/ 117 h 117"/>
                  <a:gd name="T2" fmla="*/ 70 w 84"/>
                  <a:gd name="T3" fmla="*/ 115 h 117"/>
                  <a:gd name="T4" fmla="*/ 3 w 84"/>
                  <a:gd name="T5" fmla="*/ 65 h 117"/>
                  <a:gd name="T6" fmla="*/ 0 w 84"/>
                  <a:gd name="T7" fmla="*/ 59 h 117"/>
                  <a:gd name="T8" fmla="*/ 3 w 84"/>
                  <a:gd name="T9" fmla="*/ 52 h 117"/>
                  <a:gd name="T10" fmla="*/ 70 w 84"/>
                  <a:gd name="T11" fmla="*/ 3 h 117"/>
                  <a:gd name="T12" fmla="*/ 82 w 84"/>
                  <a:gd name="T13" fmla="*/ 5 h 117"/>
                  <a:gd name="T14" fmla="*/ 80 w 84"/>
                  <a:gd name="T15" fmla="*/ 16 h 117"/>
                  <a:gd name="T16" fmla="*/ 21 w 84"/>
                  <a:gd name="T17" fmla="*/ 59 h 117"/>
                  <a:gd name="T18" fmla="*/ 80 w 84"/>
                  <a:gd name="T19" fmla="*/ 102 h 117"/>
                  <a:gd name="T20" fmla="*/ 82 w 84"/>
                  <a:gd name="T21" fmla="*/ 113 h 117"/>
                  <a:gd name="T22" fmla="*/ 75 w 84"/>
                  <a:gd name="T23"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7">
                    <a:moveTo>
                      <a:pt x="75" y="117"/>
                    </a:moveTo>
                    <a:cubicBezTo>
                      <a:pt x="73" y="117"/>
                      <a:pt x="72" y="116"/>
                      <a:pt x="70" y="115"/>
                    </a:cubicBezTo>
                    <a:cubicBezTo>
                      <a:pt x="3" y="65"/>
                      <a:pt x="3" y="65"/>
                      <a:pt x="3" y="65"/>
                    </a:cubicBezTo>
                    <a:cubicBezTo>
                      <a:pt x="1" y="64"/>
                      <a:pt x="0" y="61"/>
                      <a:pt x="0" y="59"/>
                    </a:cubicBezTo>
                    <a:cubicBezTo>
                      <a:pt x="0" y="56"/>
                      <a:pt x="1" y="54"/>
                      <a:pt x="3" y="52"/>
                    </a:cubicBezTo>
                    <a:cubicBezTo>
                      <a:pt x="70" y="3"/>
                      <a:pt x="70" y="3"/>
                      <a:pt x="70" y="3"/>
                    </a:cubicBezTo>
                    <a:cubicBezTo>
                      <a:pt x="74" y="0"/>
                      <a:pt x="79" y="1"/>
                      <a:pt x="82" y="5"/>
                    </a:cubicBezTo>
                    <a:cubicBezTo>
                      <a:pt x="84" y="8"/>
                      <a:pt x="83" y="13"/>
                      <a:pt x="80" y="16"/>
                    </a:cubicBezTo>
                    <a:cubicBezTo>
                      <a:pt x="21" y="59"/>
                      <a:pt x="21" y="59"/>
                      <a:pt x="21" y="59"/>
                    </a:cubicBezTo>
                    <a:cubicBezTo>
                      <a:pt x="80" y="102"/>
                      <a:pt x="80" y="102"/>
                      <a:pt x="80" y="102"/>
                    </a:cubicBezTo>
                    <a:cubicBezTo>
                      <a:pt x="83" y="105"/>
                      <a:pt x="84" y="110"/>
                      <a:pt x="82" y="113"/>
                    </a:cubicBezTo>
                    <a:cubicBezTo>
                      <a:pt x="80" y="116"/>
                      <a:pt x="78" y="117"/>
                      <a:pt x="75" y="11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 name="原创设计师QQ598969553             _7"/>
            <p:cNvGrpSpPr/>
            <p:nvPr/>
          </p:nvGrpSpPr>
          <p:grpSpPr>
            <a:xfrm>
              <a:off x="7786843" y="2602845"/>
              <a:ext cx="364995" cy="363428"/>
              <a:chOff x="7771561" y="2637483"/>
              <a:chExt cx="353869" cy="354436"/>
            </a:xfrm>
          </p:grpSpPr>
          <p:sp>
            <p:nvSpPr>
              <p:cNvPr id="23" name="Oval 15"/>
              <p:cNvSpPr>
                <a:spLocks noChangeArrowheads="1"/>
              </p:cNvSpPr>
              <p:nvPr/>
            </p:nvSpPr>
            <p:spPr bwMode="auto">
              <a:xfrm>
                <a:off x="7771561" y="2637483"/>
                <a:ext cx="353869" cy="354436"/>
              </a:xfrm>
              <a:prstGeom prst="ellipse">
                <a:avLst/>
              </a:prstGeom>
              <a:solidFill>
                <a:schemeClr val="accent2"/>
              </a:solidFill>
              <a:ln>
                <a:noFill/>
              </a:ln>
            </p:spPr>
            <p:txBody>
              <a:bodyPr vert="horz" wrap="square" lIns="91440" tIns="45720" rIns="91440" bIns="45720" numCol="1" anchor="t" anchorCtr="0" compatLnSpc="1"/>
              <a:lstStyle/>
              <a:p>
                <a:endParaRPr lang="zh-CN" altLang="en-US"/>
              </a:p>
            </p:txBody>
          </p:sp>
          <p:sp>
            <p:nvSpPr>
              <p:cNvPr id="24" name="Freeform 16"/>
              <p:cNvSpPr/>
              <p:nvPr/>
            </p:nvSpPr>
            <p:spPr bwMode="auto">
              <a:xfrm>
                <a:off x="7900860" y="2746366"/>
                <a:ext cx="95272" cy="132701"/>
              </a:xfrm>
              <a:custGeom>
                <a:avLst/>
                <a:gdLst>
                  <a:gd name="T0" fmla="*/ 9 w 84"/>
                  <a:gd name="T1" fmla="*/ 0 h 117"/>
                  <a:gd name="T2" fmla="*/ 13 w 84"/>
                  <a:gd name="T3" fmla="*/ 2 h 117"/>
                  <a:gd name="T4" fmla="*/ 81 w 84"/>
                  <a:gd name="T5" fmla="*/ 52 h 117"/>
                  <a:gd name="T6" fmla="*/ 84 w 84"/>
                  <a:gd name="T7" fmla="*/ 58 h 117"/>
                  <a:gd name="T8" fmla="*/ 81 w 84"/>
                  <a:gd name="T9" fmla="*/ 65 h 117"/>
                  <a:gd name="T10" fmla="*/ 13 w 84"/>
                  <a:gd name="T11" fmla="*/ 114 h 117"/>
                  <a:gd name="T12" fmla="*/ 2 w 84"/>
                  <a:gd name="T13" fmla="*/ 112 h 117"/>
                  <a:gd name="T14" fmla="*/ 4 w 84"/>
                  <a:gd name="T15" fmla="*/ 101 h 117"/>
                  <a:gd name="T16" fmla="*/ 62 w 84"/>
                  <a:gd name="T17" fmla="*/ 58 h 117"/>
                  <a:gd name="T18" fmla="*/ 4 w 84"/>
                  <a:gd name="T19" fmla="*/ 15 h 117"/>
                  <a:gd name="T20" fmla="*/ 2 w 84"/>
                  <a:gd name="T21" fmla="*/ 4 h 117"/>
                  <a:gd name="T22" fmla="*/ 9 w 84"/>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7">
                    <a:moveTo>
                      <a:pt x="9" y="0"/>
                    </a:moveTo>
                    <a:cubicBezTo>
                      <a:pt x="10" y="0"/>
                      <a:pt x="12" y="1"/>
                      <a:pt x="13" y="2"/>
                    </a:cubicBezTo>
                    <a:cubicBezTo>
                      <a:pt x="81" y="52"/>
                      <a:pt x="81" y="52"/>
                      <a:pt x="81" y="52"/>
                    </a:cubicBezTo>
                    <a:cubicBezTo>
                      <a:pt x="83" y="53"/>
                      <a:pt x="84" y="56"/>
                      <a:pt x="84" y="58"/>
                    </a:cubicBezTo>
                    <a:cubicBezTo>
                      <a:pt x="84" y="61"/>
                      <a:pt x="83" y="63"/>
                      <a:pt x="81" y="65"/>
                    </a:cubicBezTo>
                    <a:cubicBezTo>
                      <a:pt x="13" y="114"/>
                      <a:pt x="13" y="114"/>
                      <a:pt x="13" y="114"/>
                    </a:cubicBezTo>
                    <a:cubicBezTo>
                      <a:pt x="10" y="117"/>
                      <a:pt x="5" y="116"/>
                      <a:pt x="2" y="112"/>
                    </a:cubicBezTo>
                    <a:cubicBezTo>
                      <a:pt x="0" y="109"/>
                      <a:pt x="0" y="104"/>
                      <a:pt x="4" y="101"/>
                    </a:cubicBezTo>
                    <a:cubicBezTo>
                      <a:pt x="62" y="58"/>
                      <a:pt x="62" y="58"/>
                      <a:pt x="62" y="58"/>
                    </a:cubicBezTo>
                    <a:cubicBezTo>
                      <a:pt x="4" y="15"/>
                      <a:pt x="4" y="15"/>
                      <a:pt x="4" y="15"/>
                    </a:cubicBezTo>
                    <a:cubicBezTo>
                      <a:pt x="0" y="12"/>
                      <a:pt x="0" y="7"/>
                      <a:pt x="2" y="4"/>
                    </a:cubicBezTo>
                    <a:cubicBezTo>
                      <a:pt x="4" y="1"/>
                      <a:pt x="6" y="0"/>
                      <a:pt x="9"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 name="组合 2"/>
            <p:cNvGrpSpPr/>
            <p:nvPr/>
          </p:nvGrpSpPr>
          <p:grpSpPr>
            <a:xfrm>
              <a:off x="1978335" y="1377503"/>
              <a:ext cx="5016705" cy="1905104"/>
              <a:chOff x="2215469" y="1518898"/>
              <a:chExt cx="4863787" cy="1857966"/>
            </a:xfrm>
          </p:grpSpPr>
          <p:pic>
            <p:nvPicPr>
              <p:cNvPr id="2" name="图片 1"/>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215469" y="1518898"/>
                <a:ext cx="4863787" cy="1857966"/>
              </a:xfrm>
              <a:prstGeom prst="rect">
                <a:avLst/>
              </a:prstGeom>
            </p:spPr>
          </p:pic>
          <p:sp>
            <p:nvSpPr>
              <p:cNvPr id="29" name="原创设计师QQ598969553             _12"/>
              <p:cNvSpPr/>
              <p:nvPr/>
            </p:nvSpPr>
            <p:spPr>
              <a:xfrm rot="5400000">
                <a:off x="2232701" y="1504358"/>
                <a:ext cx="474975" cy="504056"/>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ndParaRPr>
              </a:p>
            </p:txBody>
          </p:sp>
        </p:grpSp>
        <p:sp>
          <p:nvSpPr>
            <p:cNvPr id="43" name="矩形 42"/>
            <p:cNvSpPr/>
            <p:nvPr/>
          </p:nvSpPr>
          <p:spPr>
            <a:xfrm>
              <a:off x="1753426" y="3409199"/>
              <a:ext cx="5466522" cy="1015663"/>
            </a:xfrm>
            <a:prstGeom prst="rect">
              <a:avLst/>
            </a:prstGeom>
          </p:spPr>
          <p:txBody>
            <a:bodyPr wrap="square">
              <a:spAutoFit/>
            </a:bodyPr>
            <a:lstStyle/>
            <a:p>
              <a:pPr algn="just">
                <a:lnSpc>
                  <a:spcPts val="18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从</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加工贸易</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角度讲</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，在沿海地区进行产品加工，随即通过海路运到世界各大消费市场，相对陆运来说，成本较低。所以，中国改革开放参与经济全球化的过程中，沿海城市更容易吸引</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外来</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投资，拉动本地区经济发展。长期以往，我国沿海与内陆的差距逐渐拉大。</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27" name="文本框 26"/>
          <p:cNvSpPr txBox="1"/>
          <p:nvPr/>
        </p:nvSpPr>
        <p:spPr>
          <a:xfrm>
            <a:off x="1647278" y="191478"/>
            <a:ext cx="5678821" cy="400110"/>
          </a:xfrm>
          <a:prstGeom prst="rect">
            <a:avLst/>
          </a:prstGeom>
          <a:noFill/>
        </p:spPr>
        <p:txBody>
          <a:bodyPr wrap="square" rtlCol="0">
            <a:spAutoFit/>
          </a:bodyPr>
          <a:lstStyle/>
          <a:p>
            <a:pPr algn="ctr"/>
            <a:r>
              <a:rPr lang="zh-CN" altLang="en-US" sz="2000" b="1" dirty="0">
                <a:solidFill>
                  <a:schemeClr val="accent2"/>
                </a:solidFill>
                <a:latin typeface="微软雅黑" panose="020B0503020204020204" pitchFamily="34" charset="-122"/>
                <a:ea typeface="微软雅黑" panose="020B0503020204020204" pitchFamily="34" charset="-122"/>
              </a:rPr>
              <a:t>由于</a:t>
            </a:r>
            <a:r>
              <a:rPr lang="zh-CN" altLang="zh-CN" sz="2000" b="1" dirty="0">
                <a:solidFill>
                  <a:schemeClr val="accent2"/>
                </a:solidFill>
                <a:latin typeface="微软雅黑" panose="020B0503020204020204" pitchFamily="34" charset="-122"/>
                <a:ea typeface="微软雅黑" panose="020B0503020204020204" pitchFamily="34" charset="-122"/>
              </a:rPr>
              <a:t>地域优势，中国</a:t>
            </a:r>
            <a:r>
              <a:rPr lang="zh-CN" altLang="en-US" sz="2000" b="1" dirty="0">
                <a:solidFill>
                  <a:schemeClr val="accent2"/>
                </a:solidFill>
                <a:latin typeface="微软雅黑" panose="020B0503020204020204" pitchFamily="34" charset="-122"/>
                <a:ea typeface="微软雅黑" panose="020B0503020204020204" pitchFamily="34" charset="-122"/>
              </a:rPr>
              <a:t>的</a:t>
            </a:r>
            <a:r>
              <a:rPr lang="zh-CN" altLang="zh-CN" sz="2000" b="1" dirty="0">
                <a:solidFill>
                  <a:schemeClr val="accent2"/>
                </a:solidFill>
                <a:latin typeface="微软雅黑" panose="020B0503020204020204" pitchFamily="34" charset="-122"/>
                <a:ea typeface="微软雅黑" panose="020B0503020204020204" pitchFamily="34" charset="-122"/>
              </a:rPr>
              <a:t>经济腾飞从沿海地区开始</a:t>
            </a:r>
            <a:endParaRPr lang="zh-CN" altLang="en-US" sz="2000" b="1" dirty="0">
              <a:solidFill>
                <a:schemeClr val="accent2"/>
              </a:solidFill>
              <a:latin typeface="微软雅黑" panose="020B0503020204020204" pitchFamily="34" charset="-122"/>
              <a:ea typeface="微软雅黑" panose="020B0503020204020204" pitchFamily="34" charset="-122"/>
            </a:endParaRPr>
          </a:p>
        </p:txBody>
      </p:sp>
      <p:grpSp>
        <p:nvGrpSpPr>
          <p:cNvPr id="8" name="组合 27"/>
          <p:cNvGrpSpPr/>
          <p:nvPr/>
        </p:nvGrpSpPr>
        <p:grpSpPr>
          <a:xfrm>
            <a:off x="4178221" y="600889"/>
            <a:ext cx="602900" cy="70338"/>
            <a:chOff x="4272852" y="653143"/>
            <a:chExt cx="602900" cy="70338"/>
          </a:xfrm>
        </p:grpSpPr>
        <p:sp>
          <p:nvSpPr>
            <p:cNvPr id="30" name="矩形 29"/>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 xmlns:p14="http://schemas.microsoft.com/office/powerpoint/2010/main" val="2999099982"/>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MH_PageTitle"/>
          <p:cNvSpPr>
            <a:spLocks noGrp="1"/>
          </p:cNvSpPr>
          <p:nvPr>
            <p:ph type="title"/>
            <p:custDataLst>
              <p:tags r:id="rId2"/>
            </p:custDataLst>
          </p:nvPr>
        </p:nvSpPr>
        <p:spPr>
          <a:xfrm>
            <a:off x="1308409" y="1056202"/>
            <a:ext cx="6298095" cy="693331"/>
          </a:xfrm>
        </p:spPr>
        <p:txBody>
          <a:bodyPr>
            <a:noAutofit/>
          </a:bodyPr>
          <a:lstStyle/>
          <a:p>
            <a:pPr algn="just">
              <a:lnSpc>
                <a:spcPct val="120000"/>
              </a:lnSpc>
            </a:pPr>
            <a:r>
              <a:rPr lang="en-US"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一带一路</a:t>
            </a:r>
            <a:r>
              <a:rPr lang="en-US"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倡议在一定程度上弥补了过去战略上的缺失，</a:t>
            </a:r>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能够</a:t>
            </a:r>
            <a:r>
              <a:rPr lang="zh-CN"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加快对西部地区的投资，使发展重心向西部倾斜。</a:t>
            </a:r>
            <a:endPar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MH_PageTitle"/>
          <p:cNvSpPr/>
          <p:nvPr>
            <p:custDataLst>
              <p:tags r:id="rId3"/>
            </p:custDataLst>
          </p:nvPr>
        </p:nvSpPr>
        <p:spPr>
          <a:xfrm>
            <a:off x="1412142" y="2767507"/>
            <a:ext cx="1935467" cy="1937402"/>
          </a:xfrm>
          <a:prstGeom prst="ellipse">
            <a:avLst/>
          </a:prstGeom>
          <a:noFill/>
          <a:ln w="15875">
            <a:solidFill>
              <a:srgbClr val="C0C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tIns="648000" anchor="ctr">
            <a:normAutofit/>
          </a:bodyPr>
          <a:lstStyle/>
          <a:p>
            <a:pPr algn="ctr">
              <a:defRPr/>
            </a:pPr>
            <a:r>
              <a:rPr lang="zh-CN" altLang="en-US" sz="3000" b="1" dirty="0">
                <a:solidFill>
                  <a:schemeClr val="tx1">
                    <a:lumMod val="75000"/>
                    <a:lumOff val="25000"/>
                  </a:schemeClr>
                </a:solidFill>
                <a:latin typeface="微软雅黑" panose="020B0503020204020204" pitchFamily="34" charset="-122"/>
                <a:ea typeface="微软雅黑" panose="020B0503020204020204" pitchFamily="34" charset="-122"/>
              </a:rPr>
              <a:t>第一</a:t>
            </a:r>
          </a:p>
        </p:txBody>
      </p:sp>
      <p:sp>
        <p:nvSpPr>
          <p:cNvPr id="9" name="MH_Picture_1"/>
          <p:cNvSpPr/>
          <p:nvPr>
            <p:custDataLst>
              <p:tags r:id="rId4"/>
            </p:custDataLst>
          </p:nvPr>
        </p:nvSpPr>
        <p:spPr>
          <a:xfrm>
            <a:off x="1164467" y="2034485"/>
            <a:ext cx="1586954" cy="1546496"/>
          </a:xfrm>
          <a:prstGeom prst="ellipse">
            <a:avLst/>
          </a:prstGeom>
          <a:blipFill dpi="0" rotWithShape="1">
            <a:blip r:embed="rId11" cstate="print"/>
            <a:srcRect/>
            <a:stretch>
              <a:fillRect l="-16466" t="-11086" r="-22131" b="-2990"/>
            </a:stretch>
          </a:blipFill>
          <a:ln w="1016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12" name="MH_Text_2"/>
          <p:cNvSpPr txBox="1"/>
          <p:nvPr>
            <p:custDataLst>
              <p:tags r:id="rId5"/>
            </p:custDataLst>
          </p:nvPr>
        </p:nvSpPr>
        <p:spPr>
          <a:xfrm>
            <a:off x="4532821" y="2510735"/>
            <a:ext cx="3337550" cy="2281941"/>
          </a:xfrm>
          <a:prstGeom prst="rect">
            <a:avLst/>
          </a:prstGeom>
          <a:noFill/>
        </p:spPr>
        <p:txBody>
          <a:bodyPr wrap="square" rtlCol="0">
            <a:noAutofit/>
          </a:bodyPr>
          <a:lstStyle/>
          <a:p>
            <a:pPr algn="just">
              <a:lnSpc>
                <a:spcPts val="2400"/>
              </a:lnSpc>
              <a:spcAft>
                <a:spcPts val="450"/>
              </a:spcAft>
            </a:pP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丝绸之路经济带建设中，约有</a:t>
            </a:r>
            <a:r>
              <a:rPr lang="en-US" altLang="zh-CN" sz="1400">
                <a:solidFill>
                  <a:schemeClr val="tx1">
                    <a:lumMod val="75000"/>
                    <a:lumOff val="25000"/>
                  </a:schemeClr>
                </a:solidFill>
                <a:latin typeface="微软雅黑" panose="020B0503020204020204" pitchFamily="34" charset="-122"/>
                <a:ea typeface="微软雅黑" panose="020B0503020204020204" pitchFamily="34" charset="-122"/>
              </a:rPr>
              <a:t>4600</a:t>
            </a:r>
            <a:r>
              <a:rPr lang="zh-CN" altLang="zh-CN" sz="1400">
                <a:solidFill>
                  <a:schemeClr val="tx1">
                    <a:lumMod val="75000"/>
                    <a:lumOff val="25000"/>
                  </a:schemeClr>
                </a:solidFill>
                <a:latin typeface="微软雅黑" panose="020B0503020204020204" pitchFamily="34" charset="-122"/>
                <a:ea typeface="微软雅黑" panose="020B0503020204020204" pitchFamily="34" charset="-122"/>
              </a:rPr>
              <a:t>公里</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在中国区域内，主要集中在中国中西部地区</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重振丝绸之路经济带意味着要扩大对中西部地区</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的</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基础设施投资，改善当地投资环境，使这些地区的经济振兴起来。</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例如，</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通过铁路、高速公路使西部城市成为对外出口的前沿阵地</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4210998" y="2116044"/>
            <a:ext cx="246459" cy="267890"/>
            <a:chOff x="4286359" y="1928703"/>
            <a:chExt cx="246459" cy="267890"/>
          </a:xfrm>
        </p:grpSpPr>
        <p:sp>
          <p:nvSpPr>
            <p:cNvPr id="13" name="MH_Other_1"/>
            <p:cNvSpPr/>
            <p:nvPr>
              <p:custDataLst>
                <p:tags r:id="rId7"/>
              </p:custDataLst>
            </p:nvPr>
          </p:nvSpPr>
          <p:spPr>
            <a:xfrm>
              <a:off x="4310171" y="1973946"/>
              <a:ext cx="222647" cy="222647"/>
            </a:xfrm>
            <a:prstGeom prst="ellipse">
              <a:avLst/>
            </a:prstGeom>
            <a:solidFill>
              <a:schemeClr val="accent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14" name="MH_Other_2"/>
            <p:cNvSpPr/>
            <p:nvPr>
              <p:custDataLst>
                <p:tags r:id="rId8"/>
              </p:custDataLst>
            </p:nvPr>
          </p:nvSpPr>
          <p:spPr>
            <a:xfrm>
              <a:off x="4286359" y="1928703"/>
              <a:ext cx="134540" cy="134540"/>
            </a:xfrm>
            <a:prstGeom prst="ellipse">
              <a:avLst/>
            </a:prstGeom>
            <a:solidFill>
              <a:schemeClr val="accent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grpSp>
      <p:sp>
        <p:nvSpPr>
          <p:cNvPr id="15" name="MH_SubTitle_1"/>
          <p:cNvSpPr txBox="1"/>
          <p:nvPr>
            <p:custDataLst>
              <p:tags r:id="rId6"/>
            </p:custDataLst>
          </p:nvPr>
        </p:nvSpPr>
        <p:spPr>
          <a:xfrm>
            <a:off x="4532821" y="2034485"/>
            <a:ext cx="3337550" cy="476250"/>
          </a:xfrm>
          <a:prstGeom prst="rect">
            <a:avLst/>
          </a:prstGeom>
          <a:noFill/>
        </p:spPr>
        <p:txBody>
          <a:bodyPr anchor="ctr">
            <a:noAutofit/>
          </a:bodyPr>
          <a:lstStyle/>
          <a:p>
            <a:pPr>
              <a:lnSpc>
                <a:spcPct val="120000"/>
              </a:lnSpc>
              <a:spcBef>
                <a:spcPts val="900"/>
              </a:spcBef>
              <a:spcAft>
                <a:spcPts val="450"/>
              </a:spcAft>
              <a:defRPr/>
            </a:pPr>
            <a:r>
              <a:rPr lang="zh-CN" altLang="en-US" sz="1600" b="1" dirty="0">
                <a:solidFill>
                  <a:schemeClr val="accent2"/>
                </a:solidFill>
                <a:latin typeface="微软雅黑" panose="020B0503020204020204" pitchFamily="34" charset="-122"/>
                <a:ea typeface="微软雅黑" panose="020B0503020204020204" pitchFamily="34" charset="-122"/>
              </a:rPr>
              <a:t>扩大基础设施建设，改善投资环境</a:t>
            </a:r>
          </a:p>
        </p:txBody>
      </p:sp>
      <p:sp>
        <p:nvSpPr>
          <p:cNvPr id="10" name="文本框 9"/>
          <p:cNvSpPr txBox="1"/>
          <p:nvPr/>
        </p:nvSpPr>
        <p:spPr>
          <a:xfrm>
            <a:off x="1755321" y="201270"/>
            <a:ext cx="5274125"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丝绸之路经济带建设使中国经济发展趋于平衡</a:t>
            </a:r>
          </a:p>
        </p:txBody>
      </p:sp>
      <p:grpSp>
        <p:nvGrpSpPr>
          <p:cNvPr id="3" name="组合 10"/>
          <p:cNvGrpSpPr/>
          <p:nvPr/>
        </p:nvGrpSpPr>
        <p:grpSpPr>
          <a:xfrm>
            <a:off x="4080646" y="612336"/>
            <a:ext cx="602900" cy="70338"/>
            <a:chOff x="4272852" y="653143"/>
            <a:chExt cx="602900" cy="70338"/>
          </a:xfrm>
        </p:grpSpPr>
        <p:sp>
          <p:nvSpPr>
            <p:cNvPr id="16" name="矩形 15"/>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ustDataLst>
      <p:tags r:id="rId1"/>
    </p:custDataLst>
    <p:extLst>
      <p:ext uri="{BB962C8B-B14F-4D97-AF65-F5344CB8AC3E}">
        <p14:creationId xmlns="" xmlns:p14="http://schemas.microsoft.com/office/powerpoint/2010/main" val="3965566756"/>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9"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p:cTn id="14" dur="1000" fill="hold"/>
                                        <p:tgtEl>
                                          <p:spTgt spid="8"/>
                                        </p:tgtEl>
                                        <p:attrNameLst>
                                          <p:attrName>ppt_x</p:attrName>
                                        </p:attrNameLst>
                                      </p:cBhvr>
                                      <p:tavLst>
                                        <p:tav tm="0">
                                          <p:val>
                                            <p:strVal val="#ppt_x-.2"/>
                                          </p:val>
                                        </p:tav>
                                        <p:tav tm="100000">
                                          <p:val>
                                            <p:strVal val="#ppt_x"/>
                                          </p:val>
                                        </p:tav>
                                      </p:tavLst>
                                    </p:anim>
                                    <p:anim calcmode="lin" valueType="num">
                                      <p:cBhvr>
                                        <p:cTn id="15" dur="1000" fill="hold"/>
                                        <p:tgtEl>
                                          <p:spTgt spid="8"/>
                                        </p:tgtEl>
                                        <p:attrNameLst>
                                          <p:attrName>ppt_y</p:attrName>
                                        </p:attrNameLst>
                                      </p:cBhvr>
                                      <p:tavLst>
                                        <p:tav tm="0">
                                          <p:val>
                                            <p:strVal val="#ppt_y"/>
                                          </p:val>
                                        </p:tav>
                                        <p:tav tm="100000">
                                          <p:val>
                                            <p:strVal val="#ppt_y"/>
                                          </p:val>
                                        </p:tav>
                                      </p:tavLst>
                                    </p:anim>
                                    <p:animEffect transition="in" filter="wipe(right)" prLst="gradientSize: 0.1">
                                      <p:cBhvr>
                                        <p:cTn id="16" dur="1000"/>
                                        <p:tgtEl>
                                          <p:spTgt spid="8"/>
                                        </p:tgtEl>
                                      </p:cBhvr>
                                    </p:animEffect>
                                  </p:childTnLst>
                                </p:cTn>
                              </p:par>
                              <p:par>
                                <p:cTn id="17" presetID="29"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ppt_x</p:attrName>
                                        </p:attrNameLst>
                                      </p:cBhvr>
                                      <p:tavLst>
                                        <p:tav tm="0">
                                          <p:val>
                                            <p:strVal val="#ppt_x-.2"/>
                                          </p:val>
                                        </p:tav>
                                        <p:tav tm="100000">
                                          <p:val>
                                            <p:strVal val="#ppt_x"/>
                                          </p:val>
                                        </p:tav>
                                      </p:tavLst>
                                    </p:anim>
                                    <p:anim calcmode="lin" valueType="num">
                                      <p:cBhvr>
                                        <p:cTn id="20" dur="1000" fill="hold"/>
                                        <p:tgtEl>
                                          <p:spTgt spid="9"/>
                                        </p:tgtEl>
                                        <p:attrNameLst>
                                          <p:attrName>ppt_y</p:attrName>
                                        </p:attrNameLst>
                                      </p:cBhvr>
                                      <p:tavLst>
                                        <p:tav tm="0">
                                          <p:val>
                                            <p:strVal val="#ppt_y"/>
                                          </p:val>
                                        </p:tav>
                                        <p:tav tm="100000">
                                          <p:val>
                                            <p:strVal val="#ppt_y"/>
                                          </p:val>
                                        </p:tav>
                                      </p:tavLst>
                                    </p:anim>
                                    <p:animEffect transition="in" filter="wipe(right)" prLst="gradientSize: 0.1">
                                      <p:cBhvr>
                                        <p:cTn id="21" dur="10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1000"/>
                                        <p:tgtEl>
                                          <p:spTgt spid="12"/>
                                        </p:tgtEl>
                                      </p:cBhvr>
                                    </p:animEffect>
                                    <p:anim calcmode="lin" valueType="num">
                                      <p:cBhvr>
                                        <p:cTn id="27" dur="1000" fill="hold"/>
                                        <p:tgtEl>
                                          <p:spTgt spid="12"/>
                                        </p:tgtEl>
                                        <p:attrNameLst>
                                          <p:attrName>ppt_x</p:attrName>
                                        </p:attrNameLst>
                                      </p:cBhvr>
                                      <p:tavLst>
                                        <p:tav tm="0">
                                          <p:val>
                                            <p:strVal val="#ppt_x"/>
                                          </p:val>
                                        </p:tav>
                                        <p:tav tm="100000">
                                          <p:val>
                                            <p:strVal val="#ppt_x"/>
                                          </p:val>
                                        </p:tav>
                                      </p:tavLst>
                                    </p:anim>
                                    <p:anim calcmode="lin" valueType="num">
                                      <p:cBhvr>
                                        <p:cTn id="28" dur="1000" fill="hold"/>
                                        <p:tgtEl>
                                          <p:spTgt spid="12"/>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1000"/>
                                        <p:tgtEl>
                                          <p:spTgt spid="2"/>
                                        </p:tgtEl>
                                      </p:cBhvr>
                                    </p:animEffect>
                                    <p:anim calcmode="lin" valueType="num">
                                      <p:cBhvr>
                                        <p:cTn id="32" dur="1000" fill="hold"/>
                                        <p:tgtEl>
                                          <p:spTgt spid="2"/>
                                        </p:tgtEl>
                                        <p:attrNameLst>
                                          <p:attrName>ppt_x</p:attrName>
                                        </p:attrNameLst>
                                      </p:cBhvr>
                                      <p:tavLst>
                                        <p:tav tm="0">
                                          <p:val>
                                            <p:strVal val="#ppt_x"/>
                                          </p:val>
                                        </p:tav>
                                        <p:tav tm="100000">
                                          <p:val>
                                            <p:strVal val="#ppt_x"/>
                                          </p:val>
                                        </p:tav>
                                      </p:tavLst>
                                    </p:anim>
                                    <p:anim calcmode="lin" valueType="num">
                                      <p:cBhvr>
                                        <p:cTn id="33" dur="1000" fill="hold"/>
                                        <p:tgtEl>
                                          <p:spTgt spid="2"/>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1000"/>
                                        <p:tgtEl>
                                          <p:spTgt spid="15"/>
                                        </p:tgtEl>
                                      </p:cBhvr>
                                    </p:animEffect>
                                    <p:anim calcmode="lin" valueType="num">
                                      <p:cBhvr>
                                        <p:cTn id="37" dur="1000" fill="hold"/>
                                        <p:tgtEl>
                                          <p:spTgt spid="15"/>
                                        </p:tgtEl>
                                        <p:attrNameLst>
                                          <p:attrName>ppt_x</p:attrName>
                                        </p:attrNameLst>
                                      </p:cBhvr>
                                      <p:tavLst>
                                        <p:tav tm="0">
                                          <p:val>
                                            <p:strVal val="#ppt_x"/>
                                          </p:val>
                                        </p:tav>
                                        <p:tav tm="100000">
                                          <p:val>
                                            <p:strVal val="#ppt_x"/>
                                          </p:val>
                                        </p:tav>
                                      </p:tavLst>
                                    </p:anim>
                                    <p:anim calcmode="lin" valueType="num">
                                      <p:cBhvr>
                                        <p:cTn id="38"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0" grpId="0"/>
      <p:bldP spid="8" grpId="0" animBg="1"/>
      <p:bldP spid="9" grpId="0" animBg="1"/>
      <p:bldP spid="12" grpId="0"/>
      <p:bldP spid="1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MH_PageTitle"/>
          <p:cNvSpPr>
            <a:spLocks noGrp="1"/>
          </p:cNvSpPr>
          <p:nvPr>
            <p:ph type="title"/>
            <p:custDataLst>
              <p:tags r:id="rId2"/>
            </p:custDataLst>
          </p:nvPr>
        </p:nvSpPr>
        <p:spPr>
          <a:xfrm>
            <a:off x="1308409" y="1056202"/>
            <a:ext cx="6298095" cy="693331"/>
          </a:xfrm>
        </p:spPr>
        <p:txBody>
          <a:bodyPr>
            <a:noAutofit/>
          </a:bodyPr>
          <a:lstStyle/>
          <a:p>
            <a:pPr algn="just">
              <a:lnSpc>
                <a:spcPct val="120000"/>
              </a:lnSpc>
            </a:pPr>
            <a:r>
              <a:rPr lang="en-US"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一带一路</a:t>
            </a:r>
            <a:r>
              <a:rPr lang="en-US"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倡议在一定程度上弥补了过去战略上的缺失，</a:t>
            </a:r>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能够</a:t>
            </a:r>
            <a:r>
              <a:rPr lang="zh-CN"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加快对西部地区的投资，使发展重心向西部倾斜。</a:t>
            </a:r>
            <a:endPar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1755321" y="201270"/>
            <a:ext cx="5274125"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丝绸之路经济带建设使中国经济发展趋于平衡</a:t>
            </a:r>
          </a:p>
        </p:txBody>
      </p:sp>
      <p:grpSp>
        <p:nvGrpSpPr>
          <p:cNvPr id="2" name="组合 10"/>
          <p:cNvGrpSpPr/>
          <p:nvPr/>
        </p:nvGrpSpPr>
        <p:grpSpPr>
          <a:xfrm>
            <a:off x="4080646" y="612336"/>
            <a:ext cx="602900" cy="70338"/>
            <a:chOff x="4272852" y="653143"/>
            <a:chExt cx="602900" cy="70338"/>
          </a:xfrm>
        </p:grpSpPr>
        <p:sp>
          <p:nvSpPr>
            <p:cNvPr id="16" name="矩形 15"/>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MH_Text_2"/>
          <p:cNvSpPr txBox="1"/>
          <p:nvPr>
            <p:custDataLst>
              <p:tags r:id="rId3"/>
            </p:custDataLst>
          </p:nvPr>
        </p:nvSpPr>
        <p:spPr>
          <a:xfrm>
            <a:off x="4532821" y="2498706"/>
            <a:ext cx="3223250" cy="2301894"/>
          </a:xfrm>
          <a:prstGeom prst="rect">
            <a:avLst/>
          </a:prstGeom>
          <a:noFill/>
        </p:spPr>
        <p:txBody>
          <a:bodyPr wrap="square" rtlCol="0">
            <a:noAutofit/>
          </a:bodyPr>
          <a:lstStyle/>
          <a:p>
            <a:pPr algn="just">
              <a:lnSpc>
                <a:spcPts val="2400"/>
              </a:lnSpc>
              <a:spcAft>
                <a:spcPts val="450"/>
              </a:spcAft>
            </a:pP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过去我国经济发展对制造业和出口依赖过重，造成经济结构的不平衡，丝绸之路经济带建设可以引领新的行业发展，</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重整</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中国运输、物流企业</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一些新的产业可以在丝绸之路经济带重建过程中找到定位。对许多基础设施建设企业来说，这也是一个大的机遇</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MH_PageTitle"/>
          <p:cNvSpPr/>
          <p:nvPr>
            <p:custDataLst>
              <p:tags r:id="rId4"/>
            </p:custDataLst>
          </p:nvPr>
        </p:nvSpPr>
        <p:spPr>
          <a:xfrm>
            <a:off x="1412142" y="2767507"/>
            <a:ext cx="1935467" cy="1937402"/>
          </a:xfrm>
          <a:prstGeom prst="ellipse">
            <a:avLst/>
          </a:prstGeom>
          <a:noFill/>
          <a:ln w="15875">
            <a:solidFill>
              <a:srgbClr val="C0C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tIns="648000" anchor="ctr">
            <a:normAutofit/>
          </a:bodyPr>
          <a:lstStyle/>
          <a:p>
            <a:pPr algn="ctr">
              <a:defRPr/>
            </a:pPr>
            <a:r>
              <a:rPr lang="zh-CN" altLang="en-US" sz="3000" b="1" dirty="0">
                <a:solidFill>
                  <a:schemeClr val="tx1">
                    <a:lumMod val="75000"/>
                    <a:lumOff val="25000"/>
                  </a:schemeClr>
                </a:solidFill>
                <a:latin typeface="微软雅黑" panose="020B0503020204020204" pitchFamily="34" charset="-122"/>
                <a:ea typeface="微软雅黑" panose="020B0503020204020204" pitchFamily="34" charset="-122"/>
              </a:rPr>
              <a:t>第二</a:t>
            </a:r>
          </a:p>
        </p:txBody>
      </p:sp>
      <p:sp>
        <p:nvSpPr>
          <p:cNvPr id="27" name="MH_Picture_1"/>
          <p:cNvSpPr/>
          <p:nvPr>
            <p:custDataLst>
              <p:tags r:id="rId5"/>
            </p:custDataLst>
          </p:nvPr>
        </p:nvSpPr>
        <p:spPr>
          <a:xfrm>
            <a:off x="1164467" y="2034485"/>
            <a:ext cx="1586954" cy="1546496"/>
          </a:xfrm>
          <a:prstGeom prst="ellipse">
            <a:avLst/>
          </a:prstGeom>
          <a:blipFill dpi="0" rotWithShape="1">
            <a:blip r:embed="rId11" cstate="print"/>
            <a:srcRect/>
            <a:stretch>
              <a:fillRect l="-24504" t="-13726" r="-26750" b="-16040"/>
            </a:stretch>
          </a:blipFill>
          <a:ln w="1016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grpSp>
        <p:nvGrpSpPr>
          <p:cNvPr id="3" name="组合 32"/>
          <p:cNvGrpSpPr/>
          <p:nvPr/>
        </p:nvGrpSpPr>
        <p:grpSpPr>
          <a:xfrm>
            <a:off x="4210998" y="2116044"/>
            <a:ext cx="246459" cy="267890"/>
            <a:chOff x="4286359" y="1928703"/>
            <a:chExt cx="246459" cy="267890"/>
          </a:xfrm>
        </p:grpSpPr>
        <p:sp>
          <p:nvSpPr>
            <p:cNvPr id="34" name="MH_Other_1"/>
            <p:cNvSpPr/>
            <p:nvPr>
              <p:custDataLst>
                <p:tags r:id="rId7"/>
              </p:custDataLst>
            </p:nvPr>
          </p:nvSpPr>
          <p:spPr>
            <a:xfrm>
              <a:off x="4310171" y="1973946"/>
              <a:ext cx="222647" cy="222647"/>
            </a:xfrm>
            <a:prstGeom prst="ellipse">
              <a:avLst/>
            </a:prstGeom>
            <a:solidFill>
              <a:schemeClr val="accent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35" name="MH_Other_2"/>
            <p:cNvSpPr/>
            <p:nvPr>
              <p:custDataLst>
                <p:tags r:id="rId8"/>
              </p:custDataLst>
            </p:nvPr>
          </p:nvSpPr>
          <p:spPr>
            <a:xfrm>
              <a:off x="4286359" y="1928703"/>
              <a:ext cx="134540" cy="134540"/>
            </a:xfrm>
            <a:prstGeom prst="ellipse">
              <a:avLst/>
            </a:prstGeom>
            <a:solidFill>
              <a:schemeClr val="accent2">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grpSp>
      <p:sp>
        <p:nvSpPr>
          <p:cNvPr id="36" name="MH_SubTitle_1"/>
          <p:cNvSpPr txBox="1"/>
          <p:nvPr>
            <p:custDataLst>
              <p:tags r:id="rId6"/>
            </p:custDataLst>
          </p:nvPr>
        </p:nvSpPr>
        <p:spPr>
          <a:xfrm>
            <a:off x="4532821" y="2034485"/>
            <a:ext cx="3073683" cy="476250"/>
          </a:xfrm>
          <a:prstGeom prst="rect">
            <a:avLst/>
          </a:prstGeom>
          <a:noFill/>
        </p:spPr>
        <p:txBody>
          <a:bodyPr anchor="ctr">
            <a:noAutofit/>
          </a:bodyPr>
          <a:lstStyle>
            <a:defPPr>
              <a:defRPr lang="zh-CN"/>
            </a:defPPr>
            <a:lvl1pPr>
              <a:lnSpc>
                <a:spcPct val="120000"/>
              </a:lnSpc>
              <a:spcBef>
                <a:spcPts val="900"/>
              </a:spcBef>
              <a:spcAft>
                <a:spcPts val="450"/>
              </a:spcAft>
              <a:defRPr sz="1600" b="1">
                <a:solidFill>
                  <a:schemeClr val="accent2"/>
                </a:solidFill>
                <a:latin typeface="微软雅黑" panose="020B0503020204020204" pitchFamily="34" charset="-122"/>
                <a:ea typeface="微软雅黑" panose="020B0503020204020204" pitchFamily="34" charset="-122"/>
              </a:defRPr>
            </a:lvl1pPr>
          </a:lstStyle>
          <a:p>
            <a:r>
              <a:rPr lang="zh-CN" altLang="en-US" dirty="0"/>
              <a:t>调整经济结构</a:t>
            </a:r>
          </a:p>
        </p:txBody>
      </p:sp>
    </p:spTree>
    <p:custDataLst>
      <p:tags r:id="rId1"/>
    </p:custDataLst>
    <p:extLst>
      <p:ext uri="{BB962C8B-B14F-4D97-AF65-F5344CB8AC3E}">
        <p14:creationId xmlns="" xmlns:p14="http://schemas.microsoft.com/office/powerpoint/2010/main" val="1387320077"/>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9" presetClass="entr" presetSubtype="0" fill="hold" grpId="0" nodeType="clickEffect">
                                  <p:stCondLst>
                                    <p:cond delay="0"/>
                                  </p:stCondLst>
                                  <p:childTnLst>
                                    <p:set>
                                      <p:cBhvr>
                                        <p:cTn id="13" dur="1" fill="hold">
                                          <p:stCondLst>
                                            <p:cond delay="0"/>
                                          </p:stCondLst>
                                        </p:cTn>
                                        <p:tgtEl>
                                          <p:spTgt spid="26"/>
                                        </p:tgtEl>
                                        <p:attrNameLst>
                                          <p:attrName>style.visibility</p:attrName>
                                        </p:attrNameLst>
                                      </p:cBhvr>
                                      <p:to>
                                        <p:strVal val="visible"/>
                                      </p:to>
                                    </p:set>
                                    <p:anim calcmode="lin" valueType="num">
                                      <p:cBhvr>
                                        <p:cTn id="14" dur="1000" fill="hold"/>
                                        <p:tgtEl>
                                          <p:spTgt spid="26"/>
                                        </p:tgtEl>
                                        <p:attrNameLst>
                                          <p:attrName>ppt_x</p:attrName>
                                        </p:attrNameLst>
                                      </p:cBhvr>
                                      <p:tavLst>
                                        <p:tav tm="0">
                                          <p:val>
                                            <p:strVal val="#ppt_x-.2"/>
                                          </p:val>
                                        </p:tav>
                                        <p:tav tm="100000">
                                          <p:val>
                                            <p:strVal val="#ppt_x"/>
                                          </p:val>
                                        </p:tav>
                                      </p:tavLst>
                                    </p:anim>
                                    <p:anim calcmode="lin" valueType="num">
                                      <p:cBhvr>
                                        <p:cTn id="15" dur="1000" fill="hold"/>
                                        <p:tgtEl>
                                          <p:spTgt spid="26"/>
                                        </p:tgtEl>
                                        <p:attrNameLst>
                                          <p:attrName>ppt_y</p:attrName>
                                        </p:attrNameLst>
                                      </p:cBhvr>
                                      <p:tavLst>
                                        <p:tav tm="0">
                                          <p:val>
                                            <p:strVal val="#ppt_y"/>
                                          </p:val>
                                        </p:tav>
                                        <p:tav tm="100000">
                                          <p:val>
                                            <p:strVal val="#ppt_y"/>
                                          </p:val>
                                        </p:tav>
                                      </p:tavLst>
                                    </p:anim>
                                    <p:animEffect transition="in" filter="wipe(right)" prLst="gradientSize: 0.1">
                                      <p:cBhvr>
                                        <p:cTn id="16" dur="1000"/>
                                        <p:tgtEl>
                                          <p:spTgt spid="26"/>
                                        </p:tgtEl>
                                      </p:cBhvr>
                                    </p:animEffect>
                                  </p:childTnLst>
                                </p:cTn>
                              </p:par>
                              <p:par>
                                <p:cTn id="17" presetID="29"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p:cTn id="19" dur="1000" fill="hold"/>
                                        <p:tgtEl>
                                          <p:spTgt spid="27"/>
                                        </p:tgtEl>
                                        <p:attrNameLst>
                                          <p:attrName>ppt_x</p:attrName>
                                        </p:attrNameLst>
                                      </p:cBhvr>
                                      <p:tavLst>
                                        <p:tav tm="0">
                                          <p:val>
                                            <p:strVal val="#ppt_x-.2"/>
                                          </p:val>
                                        </p:tav>
                                        <p:tav tm="100000">
                                          <p:val>
                                            <p:strVal val="#ppt_x"/>
                                          </p:val>
                                        </p:tav>
                                      </p:tavLst>
                                    </p:anim>
                                    <p:anim calcmode="lin" valueType="num">
                                      <p:cBhvr>
                                        <p:cTn id="20" dur="1000" fill="hold"/>
                                        <p:tgtEl>
                                          <p:spTgt spid="27"/>
                                        </p:tgtEl>
                                        <p:attrNameLst>
                                          <p:attrName>ppt_y</p:attrName>
                                        </p:attrNameLst>
                                      </p:cBhvr>
                                      <p:tavLst>
                                        <p:tav tm="0">
                                          <p:val>
                                            <p:strVal val="#ppt_y"/>
                                          </p:val>
                                        </p:tav>
                                        <p:tav tm="100000">
                                          <p:val>
                                            <p:strVal val="#ppt_y"/>
                                          </p:val>
                                        </p:tav>
                                      </p:tavLst>
                                    </p:anim>
                                    <p:animEffect transition="in" filter="wipe(right)" prLst="gradientSize: 0.1">
                                      <p:cBhvr>
                                        <p:cTn id="21" dur="1000"/>
                                        <p:tgtEl>
                                          <p:spTgt spid="27"/>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1000"/>
                                        <p:tgtEl>
                                          <p:spTgt spid="22"/>
                                        </p:tgtEl>
                                      </p:cBhvr>
                                    </p:animEffect>
                                    <p:anim calcmode="lin" valueType="num">
                                      <p:cBhvr>
                                        <p:cTn id="27" dur="1000" fill="hold"/>
                                        <p:tgtEl>
                                          <p:spTgt spid="22"/>
                                        </p:tgtEl>
                                        <p:attrNameLst>
                                          <p:attrName>ppt_x</p:attrName>
                                        </p:attrNameLst>
                                      </p:cBhvr>
                                      <p:tavLst>
                                        <p:tav tm="0">
                                          <p:val>
                                            <p:strVal val="#ppt_x"/>
                                          </p:val>
                                        </p:tav>
                                        <p:tav tm="100000">
                                          <p:val>
                                            <p:strVal val="#ppt_x"/>
                                          </p:val>
                                        </p:tav>
                                      </p:tavLst>
                                    </p:anim>
                                    <p:anim calcmode="lin" valueType="num">
                                      <p:cBhvr>
                                        <p:cTn id="28" dur="1000" fill="hold"/>
                                        <p:tgtEl>
                                          <p:spTgt spid="22"/>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1000"/>
                                        <p:tgtEl>
                                          <p:spTgt spid="3"/>
                                        </p:tgtEl>
                                      </p:cBhvr>
                                    </p:animEffect>
                                    <p:anim calcmode="lin" valueType="num">
                                      <p:cBhvr>
                                        <p:cTn id="32" dur="1000" fill="hold"/>
                                        <p:tgtEl>
                                          <p:spTgt spid="3"/>
                                        </p:tgtEl>
                                        <p:attrNameLst>
                                          <p:attrName>ppt_x</p:attrName>
                                        </p:attrNameLst>
                                      </p:cBhvr>
                                      <p:tavLst>
                                        <p:tav tm="0">
                                          <p:val>
                                            <p:strVal val="#ppt_x"/>
                                          </p:val>
                                        </p:tav>
                                        <p:tav tm="100000">
                                          <p:val>
                                            <p:strVal val="#ppt_x"/>
                                          </p:val>
                                        </p:tav>
                                      </p:tavLst>
                                    </p:anim>
                                    <p:anim calcmode="lin" valueType="num">
                                      <p:cBhvr>
                                        <p:cTn id="33" dur="1000" fill="hold"/>
                                        <p:tgtEl>
                                          <p:spTgt spid="3"/>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36"/>
                                        </p:tgtEl>
                                        <p:attrNameLst>
                                          <p:attrName>style.visibility</p:attrName>
                                        </p:attrNameLst>
                                      </p:cBhvr>
                                      <p:to>
                                        <p:strVal val="visible"/>
                                      </p:to>
                                    </p:set>
                                    <p:animEffect transition="in" filter="fade">
                                      <p:cBhvr>
                                        <p:cTn id="36" dur="1000"/>
                                        <p:tgtEl>
                                          <p:spTgt spid="36"/>
                                        </p:tgtEl>
                                      </p:cBhvr>
                                    </p:animEffect>
                                    <p:anim calcmode="lin" valueType="num">
                                      <p:cBhvr>
                                        <p:cTn id="37" dur="1000" fill="hold"/>
                                        <p:tgtEl>
                                          <p:spTgt spid="36"/>
                                        </p:tgtEl>
                                        <p:attrNameLst>
                                          <p:attrName>ppt_x</p:attrName>
                                        </p:attrNameLst>
                                      </p:cBhvr>
                                      <p:tavLst>
                                        <p:tav tm="0">
                                          <p:val>
                                            <p:strVal val="#ppt_x"/>
                                          </p:val>
                                        </p:tav>
                                        <p:tav tm="100000">
                                          <p:val>
                                            <p:strVal val="#ppt_x"/>
                                          </p:val>
                                        </p:tav>
                                      </p:tavLst>
                                    </p:anim>
                                    <p:anim calcmode="lin" valueType="num">
                                      <p:cBhvr>
                                        <p:cTn id="38"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0" grpId="0"/>
      <p:bldP spid="22" grpId="0"/>
      <p:bldP spid="26" grpId="0" animBg="1"/>
      <p:bldP spid="27" grpId="0" animBg="1"/>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0"/>
            <a:ext cx="9144000" cy="3239564"/>
          </a:xfrm>
          <a:prstGeom prst="rect">
            <a:avLst/>
          </a:prstGeom>
        </p:spPr>
      </p:pic>
      <p:grpSp>
        <p:nvGrpSpPr>
          <p:cNvPr id="2" name="组合 4"/>
          <p:cNvGrpSpPr/>
          <p:nvPr/>
        </p:nvGrpSpPr>
        <p:grpSpPr>
          <a:xfrm>
            <a:off x="3725640" y="2222121"/>
            <a:ext cx="1364671" cy="1364671"/>
            <a:chOff x="3764973" y="2644047"/>
            <a:chExt cx="1364671" cy="1364671"/>
          </a:xfrm>
        </p:grpSpPr>
        <p:sp>
          <p:nvSpPr>
            <p:cNvPr id="6" name="椭圆 5"/>
            <p:cNvSpPr/>
            <p:nvPr/>
          </p:nvSpPr>
          <p:spPr>
            <a:xfrm>
              <a:off x="3764973" y="2644047"/>
              <a:ext cx="1364671" cy="1364671"/>
            </a:xfrm>
            <a:prstGeom prst="ellipse">
              <a:avLst/>
            </a:pr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900055" y="2761993"/>
              <a:ext cx="1094509" cy="1107996"/>
            </a:xfrm>
            <a:prstGeom prst="rect">
              <a:avLst/>
            </a:prstGeom>
            <a:noFill/>
          </p:spPr>
          <p:txBody>
            <a:bodyPr wrap="square" rtlCol="0">
              <a:spAutoFit/>
            </a:bodyPr>
            <a:lstStyle/>
            <a:p>
              <a:pPr algn="ctr"/>
              <a:r>
                <a:rPr lang="en-US" altLang="zh-CN" sz="6600" dirty="0">
                  <a:solidFill>
                    <a:schemeClr val="bg1"/>
                  </a:solidFill>
                  <a:latin typeface="Impact" panose="020B0806030902050204" pitchFamily="34" charset="0"/>
                </a:rPr>
                <a:t>03</a:t>
              </a:r>
              <a:endParaRPr lang="zh-CN" altLang="en-US" sz="6600" dirty="0">
                <a:solidFill>
                  <a:schemeClr val="bg1"/>
                </a:solidFill>
                <a:latin typeface="Impact" panose="020B0806030902050204" pitchFamily="34" charset="0"/>
              </a:endParaRPr>
            </a:p>
          </p:txBody>
        </p:sp>
      </p:grpSp>
      <p:sp>
        <p:nvSpPr>
          <p:cNvPr id="8" name="文本框 7"/>
          <p:cNvSpPr txBox="1"/>
          <p:nvPr/>
        </p:nvSpPr>
        <p:spPr>
          <a:xfrm>
            <a:off x="365790" y="3647588"/>
            <a:ext cx="8412420" cy="584775"/>
          </a:xfrm>
          <a:prstGeom prst="rect">
            <a:avLst/>
          </a:prstGeom>
          <a:noFill/>
        </p:spPr>
        <p:txBody>
          <a:bodyPr wrap="square" rtlCol="0">
            <a:spAutoFit/>
          </a:bodyPr>
          <a:lstStyle/>
          <a:p>
            <a:pPr algn="ctr"/>
            <a:r>
              <a:rPr lang="zh-CN" altLang="en-US" sz="3200" b="1" dirty="0">
                <a:solidFill>
                  <a:schemeClr val="accent2"/>
                </a:solidFill>
                <a:latin typeface="微软雅黑" panose="020B0503020204020204" pitchFamily="34" charset="-122"/>
                <a:ea typeface="微软雅黑" panose="020B0503020204020204" pitchFamily="34" charset="-122"/>
              </a:rPr>
              <a:t>重振丝绸之路为处理乱世难题提供了解决之道</a:t>
            </a:r>
          </a:p>
        </p:txBody>
      </p:sp>
      <p:pic>
        <p:nvPicPr>
          <p:cNvPr id="16" name="图片 15"/>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6897705" y="1490591"/>
            <a:ext cx="2246295" cy="1748973"/>
          </a:xfrm>
          <a:prstGeom prst="rect">
            <a:avLst/>
          </a:prstGeom>
        </p:spPr>
      </p:pic>
    </p:spTree>
    <p:extLst>
      <p:ext uri="{BB962C8B-B14F-4D97-AF65-F5344CB8AC3E}">
        <p14:creationId xmlns="" xmlns:p14="http://schemas.microsoft.com/office/powerpoint/2010/main" val="3262034518"/>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5600700" y="2013852"/>
            <a:ext cx="3543300" cy="2223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1285538" y="201270"/>
            <a:ext cx="5937382"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一些北纬</a:t>
            </a:r>
            <a:r>
              <a:rPr lang="en-US" altLang="zh-CN" sz="2000" b="1" dirty="0">
                <a:solidFill>
                  <a:schemeClr val="accent2"/>
                </a:solidFill>
                <a:latin typeface="微软雅黑" panose="020B0503020204020204" pitchFamily="34" charset="-122"/>
                <a:ea typeface="微软雅黑" panose="020B0503020204020204" pitchFamily="34" charset="-122"/>
              </a:rPr>
              <a:t>30°</a:t>
            </a:r>
            <a:r>
              <a:rPr lang="zh-CN" altLang="en-US" sz="2000" b="1" dirty="0">
                <a:solidFill>
                  <a:schemeClr val="accent2"/>
                </a:solidFill>
                <a:latin typeface="微软雅黑" panose="020B0503020204020204" pitchFamily="34" charset="-122"/>
                <a:ea typeface="微软雅黑" panose="020B0503020204020204" pitchFamily="34" charset="-122"/>
              </a:rPr>
              <a:t>沿线国家长期陷入战乱泥沼，百废待兴</a:t>
            </a:r>
          </a:p>
        </p:txBody>
      </p:sp>
      <p:grpSp>
        <p:nvGrpSpPr>
          <p:cNvPr id="2" name="组合 12"/>
          <p:cNvGrpSpPr/>
          <p:nvPr/>
        </p:nvGrpSpPr>
        <p:grpSpPr>
          <a:xfrm>
            <a:off x="3963200" y="612336"/>
            <a:ext cx="602900" cy="70338"/>
            <a:chOff x="4272852" y="653143"/>
            <a:chExt cx="602900" cy="70338"/>
          </a:xfrm>
        </p:grpSpPr>
        <p:sp>
          <p:nvSpPr>
            <p:cNvPr id="14" name="矩形 13"/>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p:nvSpPr>
        <p:spPr>
          <a:xfrm>
            <a:off x="1755321" y="906212"/>
            <a:ext cx="5063500" cy="728982"/>
          </a:xfrm>
          <a:prstGeom prst="rect">
            <a:avLst/>
          </a:prstGeom>
        </p:spPr>
        <p:txBody>
          <a:bodyPr wrap="square">
            <a:spAutoFit/>
          </a:bodyPr>
          <a:lstStyle/>
          <a:p>
            <a:pPr algn="just">
              <a:lnSpc>
                <a:spcPct val="120000"/>
              </a:lnSpc>
            </a:pPr>
            <a:r>
              <a:rPr lang="zh-CN"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重振丝绸之路，为中国走向世界提供了新的窗口，为处理乱世难题提供了解决之道。</a:t>
            </a:r>
            <a:endParaRPr lang="en-US" altLang="zh-CN" sz="18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5" name="图片 4"/>
          <p:cNvPicPr>
            <a:picLocks noChangeAspect="1"/>
          </p:cNvPicPr>
          <p:nvPr/>
        </p:nvPicPr>
        <p:blipFill rotWithShape="1">
          <a:blip r:embed="rId3" cstate="print">
            <a:extLst>
              <a:ext uri="{28A0092B-C50C-407E-A947-70E740481C1C}">
                <a14:useLocalDpi xmlns="" xmlns:a14="http://schemas.microsoft.com/office/drawing/2010/main" val="0"/>
              </a:ext>
            </a:extLst>
          </a:blip>
          <a:srcRect t="26830" r="1025" b="1534"/>
          <a:stretch/>
        </p:blipFill>
        <p:spPr>
          <a:xfrm>
            <a:off x="0" y="2013853"/>
            <a:ext cx="5519057" cy="2223411"/>
          </a:xfrm>
          <a:prstGeom prst="rect">
            <a:avLst/>
          </a:prstGeom>
        </p:spPr>
      </p:pic>
      <p:sp>
        <p:nvSpPr>
          <p:cNvPr id="31" name="矩形 30"/>
          <p:cNvSpPr/>
          <p:nvPr/>
        </p:nvSpPr>
        <p:spPr>
          <a:xfrm>
            <a:off x="5676201" y="2177797"/>
            <a:ext cx="3392298" cy="1895519"/>
          </a:xfrm>
          <a:prstGeom prst="rect">
            <a:avLst/>
          </a:prstGeom>
        </p:spPr>
        <p:txBody>
          <a:bodyPr wrap="square">
            <a:spAutoFit/>
          </a:bodyPr>
          <a:lstStyle/>
          <a:p>
            <a:pPr algn="just">
              <a:lnSpc>
                <a:spcPct val="150000"/>
              </a:lnSpc>
            </a:pPr>
            <a:r>
              <a:rPr lang="zh-CN" altLang="zh-CN" sz="16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长期以来，北纬</a:t>
            </a:r>
            <a:r>
              <a:rPr lang="en-US" altLang="zh-CN" sz="16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30°</a:t>
            </a:r>
            <a:r>
              <a:rPr lang="zh-CN" altLang="zh-CN" sz="16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地区的很多国家都陷入了战乱和民主革命的泥沼，百废待兴。但无论是民主革命还是战乱，在这些国家中，人的生存需求总是第一位的。</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666584823"/>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9"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ppt_x</p:attrName>
                                        </p:attrNameLst>
                                      </p:cBhvr>
                                      <p:tavLst>
                                        <p:tav tm="0">
                                          <p:val>
                                            <p:strVal val="#ppt_x-.2"/>
                                          </p:val>
                                        </p:tav>
                                        <p:tav tm="100000">
                                          <p:val>
                                            <p:strVal val="#ppt_x"/>
                                          </p:val>
                                        </p:tav>
                                      </p:tavLst>
                                    </p:anim>
                                    <p:anim calcmode="lin" valueType="num">
                                      <p:cBhvr>
                                        <p:cTn id="15" dur="1000" fill="hold"/>
                                        <p:tgtEl>
                                          <p:spTgt spid="5"/>
                                        </p:tgtEl>
                                        <p:attrNameLst>
                                          <p:attrName>ppt_y</p:attrName>
                                        </p:attrNameLst>
                                      </p:cBhvr>
                                      <p:tavLst>
                                        <p:tav tm="0">
                                          <p:val>
                                            <p:strVal val="#ppt_y"/>
                                          </p:val>
                                        </p:tav>
                                        <p:tav tm="100000">
                                          <p:val>
                                            <p:strVal val="#ppt_y"/>
                                          </p:val>
                                        </p:tav>
                                      </p:tavLst>
                                    </p:anim>
                                    <p:animEffect transition="in" filter="wipe(right)" prLst="gradientSize: 0.1">
                                      <p:cBhvr>
                                        <p:cTn id="16" dur="10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1000"/>
                                        <p:tgtEl>
                                          <p:spTgt spid="32"/>
                                        </p:tgtEl>
                                      </p:cBhvr>
                                    </p:animEffect>
                                    <p:anim calcmode="lin" valueType="num">
                                      <p:cBhvr>
                                        <p:cTn id="22" dur="1000" fill="hold"/>
                                        <p:tgtEl>
                                          <p:spTgt spid="32"/>
                                        </p:tgtEl>
                                        <p:attrNameLst>
                                          <p:attrName>ppt_x</p:attrName>
                                        </p:attrNameLst>
                                      </p:cBhvr>
                                      <p:tavLst>
                                        <p:tav tm="0">
                                          <p:val>
                                            <p:strVal val="#ppt_x"/>
                                          </p:val>
                                        </p:tav>
                                        <p:tav tm="100000">
                                          <p:val>
                                            <p:strVal val="#ppt_x"/>
                                          </p:val>
                                        </p:tav>
                                      </p:tavLst>
                                    </p:anim>
                                    <p:anim calcmode="lin" valueType="num">
                                      <p:cBhvr>
                                        <p:cTn id="23" dur="1000" fill="hold"/>
                                        <p:tgtEl>
                                          <p:spTgt spid="32"/>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1000"/>
                                        <p:tgtEl>
                                          <p:spTgt spid="31"/>
                                        </p:tgtEl>
                                      </p:cBhvr>
                                    </p:animEffect>
                                    <p:anim calcmode="lin" valueType="num">
                                      <p:cBhvr>
                                        <p:cTn id="27" dur="1000" fill="hold"/>
                                        <p:tgtEl>
                                          <p:spTgt spid="31"/>
                                        </p:tgtEl>
                                        <p:attrNameLst>
                                          <p:attrName>ppt_x</p:attrName>
                                        </p:attrNameLst>
                                      </p:cBhvr>
                                      <p:tavLst>
                                        <p:tav tm="0">
                                          <p:val>
                                            <p:strVal val="#ppt_x"/>
                                          </p:val>
                                        </p:tav>
                                        <p:tav tm="100000">
                                          <p:val>
                                            <p:strVal val="#ppt_x"/>
                                          </p:val>
                                        </p:tav>
                                      </p:tavLst>
                                    </p:anim>
                                    <p:anim calcmode="lin" valueType="num">
                                      <p:cBhvr>
                                        <p:cTn id="28"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 grpId="0"/>
      <p:bldP spid="3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一带一路.jpg"/>
          <p:cNvPicPr>
            <a:picLocks noChangeAspect="1"/>
          </p:cNvPicPr>
          <p:nvPr/>
        </p:nvPicPr>
        <p:blipFill>
          <a:blip r:embed="rId2"/>
          <a:stretch>
            <a:fillRect/>
          </a:stretch>
        </p:blipFill>
        <p:spPr>
          <a:xfrm>
            <a:off x="0" y="0"/>
            <a:ext cx="9296399" cy="5579580"/>
          </a:xfrm>
          <a:prstGeom prst="rect">
            <a:avLst/>
          </a:prstGeom>
        </p:spPr>
      </p:pic>
    </p:spTree>
  </p:cSld>
  <p:clrMapOvr>
    <a:masterClrMapping/>
  </p:clrMapOvr>
  <p:transition advTm="3000">
    <p:random/>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圆角矩形 1"/>
          <p:cNvSpPr/>
          <p:nvPr/>
        </p:nvSpPr>
        <p:spPr>
          <a:xfrm flipV="1">
            <a:off x="6611771" y="1922720"/>
            <a:ext cx="2150121" cy="900597"/>
          </a:xfrm>
          <a:custGeom>
            <a:avLst/>
            <a:gdLst/>
            <a:ahLst/>
            <a:cxnLst/>
            <a:rect l="l" t="t" r="r" b="b"/>
            <a:pathLst>
              <a:path w="2808312" h="2020010">
                <a:moveTo>
                  <a:pt x="0" y="0"/>
                </a:moveTo>
                <a:lnTo>
                  <a:pt x="422312" y="0"/>
                </a:lnTo>
                <a:lnTo>
                  <a:pt x="422312" y="1152430"/>
                </a:lnTo>
                <a:cubicBezTo>
                  <a:pt x="422312" y="1404581"/>
                  <a:pt x="626721" y="1608990"/>
                  <a:pt x="878872" y="1608990"/>
                </a:cubicBezTo>
                <a:lnTo>
                  <a:pt x="1909968" y="1608990"/>
                </a:lnTo>
                <a:cubicBezTo>
                  <a:pt x="2162119" y="1608990"/>
                  <a:pt x="2366528" y="1404581"/>
                  <a:pt x="2366528" y="1152430"/>
                </a:cubicBezTo>
                <a:lnTo>
                  <a:pt x="2366528" y="0"/>
                </a:lnTo>
                <a:lnTo>
                  <a:pt x="2808312" y="0"/>
                </a:lnTo>
                <a:lnTo>
                  <a:pt x="2808312" y="1313411"/>
                </a:lnTo>
                <a:cubicBezTo>
                  <a:pt x="2808312" y="1703655"/>
                  <a:pt x="2491957" y="2020010"/>
                  <a:pt x="2101713" y="2020010"/>
                </a:cubicBezTo>
                <a:lnTo>
                  <a:pt x="706599" y="2020010"/>
                </a:lnTo>
                <a:cubicBezTo>
                  <a:pt x="316355" y="2020010"/>
                  <a:pt x="0" y="1703655"/>
                  <a:pt x="0" y="1313411"/>
                </a:cubicBezTo>
                <a:close/>
              </a:path>
            </a:pathLst>
          </a:custGeom>
          <a:solidFill>
            <a:schemeClr val="accent2"/>
          </a:solidFill>
          <a:ln w="25400" cap="flat" cmpd="sng" algn="ctr">
            <a:noFill/>
            <a:prstDash val="solid"/>
          </a:ln>
          <a:effectLst/>
        </p:spPr>
        <p:txBody>
          <a:bodyPr rtlCol="0" anchor="ctr"/>
          <a:lstStyle/>
          <a:p>
            <a:pPr algn="ctr" fontAlgn="auto">
              <a:lnSpc>
                <a:spcPct val="130000"/>
              </a:lnSpc>
              <a:spcBef>
                <a:spcPts val="0"/>
              </a:spcBef>
              <a:spcAft>
                <a:spcPts val="0"/>
              </a:spcAft>
              <a:defRPr/>
            </a:pPr>
            <a:endParaRPr lang="zh-CN" altLang="en-US" kern="0" dirty="0">
              <a:latin typeface="Arial" panose="020B0604020202020204" pitchFamily="34" charset="0"/>
              <a:ea typeface="微软雅黑" panose="020B0503020204020204" pitchFamily="34" charset="-122"/>
              <a:sym typeface="Arial" panose="020B0604020202020204" pitchFamily="34" charset="0"/>
            </a:endParaRPr>
          </a:p>
        </p:txBody>
      </p:sp>
      <p:sp>
        <p:nvSpPr>
          <p:cNvPr id="35" name="圆角矩形 1"/>
          <p:cNvSpPr/>
          <p:nvPr/>
        </p:nvSpPr>
        <p:spPr>
          <a:xfrm>
            <a:off x="4794417" y="2894820"/>
            <a:ext cx="2150121" cy="900597"/>
          </a:xfrm>
          <a:custGeom>
            <a:avLst/>
            <a:gdLst/>
            <a:ahLst/>
            <a:cxnLst/>
            <a:rect l="l" t="t" r="r" b="b"/>
            <a:pathLst>
              <a:path w="2808312" h="2020010">
                <a:moveTo>
                  <a:pt x="0" y="0"/>
                </a:moveTo>
                <a:lnTo>
                  <a:pt x="422312" y="0"/>
                </a:lnTo>
                <a:lnTo>
                  <a:pt x="422312" y="1152430"/>
                </a:lnTo>
                <a:cubicBezTo>
                  <a:pt x="422312" y="1404581"/>
                  <a:pt x="626721" y="1608990"/>
                  <a:pt x="878872" y="1608990"/>
                </a:cubicBezTo>
                <a:lnTo>
                  <a:pt x="1909968" y="1608990"/>
                </a:lnTo>
                <a:cubicBezTo>
                  <a:pt x="2162119" y="1608990"/>
                  <a:pt x="2366528" y="1404581"/>
                  <a:pt x="2366528" y="1152430"/>
                </a:cubicBezTo>
                <a:lnTo>
                  <a:pt x="2366528" y="0"/>
                </a:lnTo>
                <a:lnTo>
                  <a:pt x="2808312" y="0"/>
                </a:lnTo>
                <a:lnTo>
                  <a:pt x="2808312" y="1313411"/>
                </a:lnTo>
                <a:cubicBezTo>
                  <a:pt x="2808312" y="1703655"/>
                  <a:pt x="2491957" y="2020010"/>
                  <a:pt x="2101713" y="2020010"/>
                </a:cubicBezTo>
                <a:lnTo>
                  <a:pt x="706599" y="2020010"/>
                </a:lnTo>
                <a:cubicBezTo>
                  <a:pt x="316355" y="2020010"/>
                  <a:pt x="0" y="1703655"/>
                  <a:pt x="0" y="1313411"/>
                </a:cubicBezTo>
                <a:close/>
              </a:path>
            </a:pathLst>
          </a:custGeom>
          <a:solidFill>
            <a:schemeClr val="accent2"/>
          </a:solidFill>
          <a:ln w="25400" cap="flat" cmpd="sng" algn="ctr">
            <a:noFill/>
            <a:prstDash val="solid"/>
          </a:ln>
          <a:effectLst/>
        </p:spPr>
        <p:txBody>
          <a:bodyPr rot="0" spcFirstLastPara="0" vertOverflow="overflow" horzOverflow="overflow" vert="horz" wrap="square" lIns="68563" tIns="34281" rIns="68563" bIns="34281" numCol="1" spcCol="0" rtlCol="0" fromWordArt="0" anchor="ctr" anchorCtr="0" forceAA="0" compatLnSpc="1">
            <a:prstTxWarp prst="textNoShape">
              <a:avLst/>
            </a:prstTxWarp>
            <a:noAutofit/>
          </a:bodyPr>
          <a:lstStyle/>
          <a:p>
            <a:pPr algn="ctr">
              <a:lnSpc>
                <a:spcPct val="130000"/>
              </a:lnSpc>
            </a:pPr>
            <a:endParaRPr lang="zh-CN" altLang="en-US" sz="1423"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圆角矩形 1"/>
          <p:cNvSpPr/>
          <p:nvPr/>
        </p:nvSpPr>
        <p:spPr>
          <a:xfrm flipV="1">
            <a:off x="2973786" y="1922720"/>
            <a:ext cx="2150121" cy="900597"/>
          </a:xfrm>
          <a:custGeom>
            <a:avLst/>
            <a:gdLst/>
            <a:ahLst/>
            <a:cxnLst/>
            <a:rect l="l" t="t" r="r" b="b"/>
            <a:pathLst>
              <a:path w="2808312" h="2020010">
                <a:moveTo>
                  <a:pt x="0" y="0"/>
                </a:moveTo>
                <a:lnTo>
                  <a:pt x="422312" y="0"/>
                </a:lnTo>
                <a:lnTo>
                  <a:pt x="422312" y="1152430"/>
                </a:lnTo>
                <a:cubicBezTo>
                  <a:pt x="422312" y="1404581"/>
                  <a:pt x="626721" y="1608990"/>
                  <a:pt x="878872" y="1608990"/>
                </a:cubicBezTo>
                <a:lnTo>
                  <a:pt x="1909968" y="1608990"/>
                </a:lnTo>
                <a:cubicBezTo>
                  <a:pt x="2162119" y="1608990"/>
                  <a:pt x="2366528" y="1404581"/>
                  <a:pt x="2366528" y="1152430"/>
                </a:cubicBezTo>
                <a:lnTo>
                  <a:pt x="2366528" y="0"/>
                </a:lnTo>
                <a:lnTo>
                  <a:pt x="2808312" y="0"/>
                </a:lnTo>
                <a:lnTo>
                  <a:pt x="2808312" y="1313411"/>
                </a:lnTo>
                <a:cubicBezTo>
                  <a:pt x="2808312" y="1703655"/>
                  <a:pt x="2491957" y="2020010"/>
                  <a:pt x="2101713" y="2020010"/>
                </a:cubicBezTo>
                <a:lnTo>
                  <a:pt x="706599" y="2020010"/>
                </a:lnTo>
                <a:cubicBezTo>
                  <a:pt x="316355" y="2020010"/>
                  <a:pt x="0" y="1703655"/>
                  <a:pt x="0" y="1313411"/>
                </a:cubicBezTo>
                <a:close/>
              </a:path>
            </a:pathLst>
          </a:custGeom>
          <a:solidFill>
            <a:schemeClr val="accent2"/>
          </a:solidFill>
          <a:ln w="25400" cap="flat" cmpd="sng" algn="ctr">
            <a:noFill/>
            <a:prstDash val="solid"/>
          </a:ln>
          <a:effectLst/>
        </p:spPr>
        <p:txBody>
          <a:bodyPr rtlCol="0" anchor="ctr"/>
          <a:lstStyle/>
          <a:p>
            <a:pPr algn="ctr" fontAlgn="auto">
              <a:lnSpc>
                <a:spcPct val="130000"/>
              </a:lnSpc>
              <a:spcBef>
                <a:spcPts val="0"/>
              </a:spcBef>
              <a:spcAft>
                <a:spcPts val="0"/>
              </a:spcAft>
              <a:defRPr/>
            </a:pPr>
            <a:endParaRPr lang="zh-CN" altLang="en-US" kern="0" dirty="0">
              <a:latin typeface="Arial" panose="020B0604020202020204" pitchFamily="34" charset="0"/>
              <a:ea typeface="微软雅黑" panose="020B0503020204020204" pitchFamily="34" charset="-122"/>
              <a:sym typeface="Arial" panose="020B0604020202020204" pitchFamily="34" charset="0"/>
            </a:endParaRPr>
          </a:p>
        </p:txBody>
      </p:sp>
      <p:sp>
        <p:nvSpPr>
          <p:cNvPr id="43" name="矩形 42"/>
          <p:cNvSpPr/>
          <p:nvPr/>
        </p:nvSpPr>
        <p:spPr>
          <a:xfrm>
            <a:off x="2625321" y="2789174"/>
            <a:ext cx="6136572" cy="105646"/>
          </a:xfrm>
          <a:prstGeom prst="rect">
            <a:avLst/>
          </a:prstGeom>
          <a:solidFill>
            <a:schemeClr val="accent2"/>
          </a:solidFill>
          <a:ln w="25400" cap="flat" cmpd="sng" algn="ctr">
            <a:noFill/>
            <a:prstDash val="solid"/>
          </a:ln>
          <a:effectLst/>
        </p:spPr>
        <p:txBody>
          <a:bodyPr rot="0" spcFirstLastPara="0" vertOverflow="overflow" horzOverflow="overflow" vert="horz" wrap="square" lIns="68567" tIns="34284" rIns="68567" bIns="34284" numCol="1" spcCol="0" rtlCol="0" fromWordArt="0" anchor="ctr" anchorCtr="0" forceAA="0" compatLnSpc="1">
            <a:prstTxWarp prst="textNoShape">
              <a:avLst/>
            </a:prstTxWarp>
            <a:noAutofit/>
          </a:bodyPr>
          <a:lstStyle/>
          <a:p>
            <a:pPr algn="ctr" fontAlgn="auto">
              <a:lnSpc>
                <a:spcPct val="130000"/>
              </a:lnSpc>
              <a:spcBef>
                <a:spcPts val="0"/>
              </a:spcBef>
              <a:spcAft>
                <a:spcPts val="0"/>
              </a:spcAft>
              <a:defRPr/>
            </a:pPr>
            <a:endParaRPr lang="en-US" kern="0" dirty="0">
              <a:latin typeface="Arial" panose="020B0604020202020204" pitchFamily="34" charset="0"/>
              <a:ea typeface="微软雅黑" panose="020B0503020204020204" pitchFamily="34" charset="-122"/>
              <a:sym typeface="Arial" panose="020B0604020202020204" pitchFamily="34" charset="0"/>
            </a:endParaRPr>
          </a:p>
        </p:txBody>
      </p:sp>
      <p:grpSp>
        <p:nvGrpSpPr>
          <p:cNvPr id="2" name="组合 4"/>
          <p:cNvGrpSpPr/>
          <p:nvPr/>
        </p:nvGrpSpPr>
        <p:grpSpPr>
          <a:xfrm>
            <a:off x="3521087" y="1497093"/>
            <a:ext cx="1009368" cy="949305"/>
            <a:chOff x="3488738" y="1374244"/>
            <a:chExt cx="1009368" cy="949305"/>
          </a:xfrm>
          <a:effectLst>
            <a:outerShdw blurRad="50800" dist="38100" dir="5400000" algn="t" rotWithShape="0">
              <a:prstClr val="black">
                <a:alpha val="40000"/>
              </a:prstClr>
            </a:outerShdw>
          </a:effectLst>
        </p:grpSpPr>
        <p:sp>
          <p:nvSpPr>
            <p:cNvPr id="36" name="椭圆 35"/>
            <p:cNvSpPr/>
            <p:nvPr/>
          </p:nvSpPr>
          <p:spPr>
            <a:xfrm>
              <a:off x="3504381" y="1374244"/>
              <a:ext cx="967407" cy="949305"/>
            </a:xfrm>
            <a:prstGeom prst="ellipse">
              <a:avLst/>
            </a:prstGeom>
            <a:solidFill>
              <a:schemeClr val="accent2"/>
            </a:solidFill>
            <a:ln w="25400" cap="flat" cmpd="sng" algn="ctr">
              <a:noFill/>
              <a:prstDash val="solid"/>
            </a:ln>
            <a:effectLst/>
          </p:spPr>
          <p:txBody>
            <a:bodyPr rot="0" spcFirstLastPara="0" vertOverflow="overflow" horzOverflow="overflow" vert="horz" wrap="square" lIns="68563" tIns="34281" rIns="68563" bIns="34281" numCol="1" spcCol="0" rtlCol="0" fromWordArt="0" anchor="ctr" anchorCtr="0" forceAA="0" compatLnSpc="1">
              <a:prstTxWarp prst="textNoShape">
                <a:avLst/>
              </a:prstTxWarp>
              <a:noAutofit/>
            </a:bodyPr>
            <a:lstStyle/>
            <a:p>
              <a:pPr algn="ctr">
                <a:lnSpc>
                  <a:spcPct val="130000"/>
                </a:lnSpc>
              </a:pPr>
              <a:endParaRPr lang="zh-CN" altLang="en-US" sz="1423"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TextBox 28"/>
            <p:cNvSpPr txBox="1"/>
            <p:nvPr/>
          </p:nvSpPr>
          <p:spPr>
            <a:xfrm flipH="1">
              <a:off x="3488738" y="1531886"/>
              <a:ext cx="1009368" cy="63402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fontAlgn="auto">
                <a:lnSpc>
                  <a:spcPct val="110000"/>
                </a:lnSpc>
                <a:spcBef>
                  <a:spcPts val="0"/>
                </a:spcBef>
                <a:spcAft>
                  <a:spcPts val="0"/>
                </a:spcAft>
                <a:defRPr/>
              </a:pPr>
              <a:r>
                <a:rPr lang="zh-CN" altLang="en-US" sz="1600" dirty="0">
                  <a:solidFill>
                    <a:schemeClr val="bg1"/>
                  </a:solidFill>
                  <a:latin typeface="微软雅黑" panose="020B0503020204020204" pitchFamily="34" charset="-122"/>
                </a:rPr>
                <a:t>阿富汗</a:t>
              </a:r>
              <a:endParaRPr lang="en-US" altLang="zh-CN" sz="1600" dirty="0">
                <a:solidFill>
                  <a:schemeClr val="bg1"/>
                </a:solidFill>
                <a:latin typeface="微软雅黑" panose="020B0503020204020204" pitchFamily="34" charset="-122"/>
              </a:endParaRPr>
            </a:p>
            <a:p>
              <a:pPr algn="ctr" fontAlgn="auto">
                <a:lnSpc>
                  <a:spcPct val="110000"/>
                </a:lnSpc>
                <a:spcBef>
                  <a:spcPts val="0"/>
                </a:spcBef>
                <a:spcAft>
                  <a:spcPts val="0"/>
                </a:spcAft>
                <a:defRPr/>
              </a:pPr>
              <a:r>
                <a:rPr lang="zh-CN" altLang="en-US" sz="1600" dirty="0">
                  <a:solidFill>
                    <a:schemeClr val="bg1"/>
                  </a:solidFill>
                  <a:latin typeface="微软雅黑" panose="020B0503020204020204" pitchFamily="34" charset="-122"/>
                </a:rPr>
                <a:t>重振经济</a:t>
              </a:r>
            </a:p>
          </p:txBody>
        </p:sp>
      </p:grpSp>
      <p:sp>
        <p:nvSpPr>
          <p:cNvPr id="49" name="TextBox 24"/>
          <p:cNvSpPr txBox="1"/>
          <p:nvPr/>
        </p:nvSpPr>
        <p:spPr>
          <a:xfrm>
            <a:off x="2977062" y="2946817"/>
            <a:ext cx="1780173" cy="1643527"/>
          </a:xfrm>
          <a:prstGeom prst="rect">
            <a:avLst/>
          </a:prstGeom>
          <a:noFill/>
        </p:spPr>
        <p:txBody>
          <a:bodyPr wrap="square" rtlCol="0">
            <a:spAutoFit/>
          </a:bodyPr>
          <a:lstStyle/>
          <a:p>
            <a:pPr algn="just">
              <a:lnSpc>
                <a:spcPct val="12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三四十年的战乱，使阿富汗的经济发展几乎从零开始，但是，阿富汗无法依靠自身力量迅速重振经济。</a:t>
            </a:r>
          </a:p>
        </p:txBody>
      </p:sp>
      <p:sp>
        <p:nvSpPr>
          <p:cNvPr id="57" name="TextBox 24"/>
          <p:cNvSpPr txBox="1"/>
          <p:nvPr/>
        </p:nvSpPr>
        <p:spPr>
          <a:xfrm>
            <a:off x="5135070" y="1149981"/>
            <a:ext cx="1468814" cy="1643527"/>
          </a:xfrm>
          <a:prstGeom prst="rect">
            <a:avLst/>
          </a:prstGeom>
          <a:noFill/>
        </p:spPr>
        <p:txBody>
          <a:bodyPr wrap="square" rtlCol="0">
            <a:spAutoFit/>
          </a:bodyPr>
          <a:lstStyle>
            <a:defPPr>
              <a:defRPr lang="zh-CN"/>
            </a:defPPr>
            <a:lvl1pPr algn="just">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a:lnSpc>
                <a:spcPct val="120000"/>
              </a:lnSpc>
            </a:pPr>
            <a:r>
              <a:rPr lang="zh-CN" altLang="en-US" dirty="0"/>
              <a:t>美国在阿富汗的驻军保持了该地的安全，但美国也没有能力把这个国家重新组织建立起来。</a:t>
            </a:r>
          </a:p>
        </p:txBody>
      </p:sp>
      <p:sp>
        <p:nvSpPr>
          <p:cNvPr id="58" name="TextBox 24"/>
          <p:cNvSpPr txBox="1"/>
          <p:nvPr/>
        </p:nvSpPr>
        <p:spPr>
          <a:xfrm>
            <a:off x="6955949" y="2946817"/>
            <a:ext cx="1861483" cy="1569660"/>
          </a:xfrm>
          <a:prstGeom prst="rect">
            <a:avLst/>
          </a:prstGeom>
          <a:noFill/>
        </p:spPr>
        <p:txBody>
          <a:bodyPr wrap="square" rtlCol="0">
            <a:spAutoFit/>
          </a:bodyPr>
          <a:lstStyle>
            <a:defPPr>
              <a:defRPr lang="zh-CN"/>
            </a:defPPr>
            <a:lvl1pPr algn="just">
              <a:lnSpc>
                <a:spcPct val="12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r>
              <a:rPr lang="zh-CN" altLang="en-US" sz="1600" b="1" dirty="0"/>
              <a:t>中国在“一带一路”建设过程中，可以帮助这些国家重振经济，让当地居民安定下来。</a:t>
            </a:r>
          </a:p>
        </p:txBody>
      </p:sp>
      <p:sp>
        <p:nvSpPr>
          <p:cNvPr id="60" name="矩形 59"/>
          <p:cNvSpPr/>
          <p:nvPr/>
        </p:nvSpPr>
        <p:spPr>
          <a:xfrm>
            <a:off x="708111" y="3795417"/>
            <a:ext cx="1620957" cy="307777"/>
          </a:xfrm>
          <a:prstGeom prst="rect">
            <a:avLst/>
          </a:prstGeom>
        </p:spPr>
        <p:txBody>
          <a:bodyPr wrap="none">
            <a:spAutoFit/>
          </a:bodyPr>
          <a:lstStyle/>
          <a:p>
            <a:r>
              <a:rPr lang="zh-CN" altLang="en-US" sz="1400" b="1" dirty="0">
                <a:latin typeface="楷体" panose="02010609060101010101" pitchFamily="49" charset="-122"/>
                <a:ea typeface="楷体" panose="02010609060101010101" pitchFamily="49" charset="-122"/>
              </a:rPr>
              <a:t>阿富汗首都喀布尔</a:t>
            </a:r>
          </a:p>
        </p:txBody>
      </p:sp>
      <p:sp>
        <p:nvSpPr>
          <p:cNvPr id="23" name="文本框 22"/>
          <p:cNvSpPr txBox="1"/>
          <p:nvPr/>
        </p:nvSpPr>
        <p:spPr>
          <a:xfrm>
            <a:off x="2183161" y="201270"/>
            <a:ext cx="4368641"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“一带一路”可帮这些国家重振经济</a:t>
            </a:r>
          </a:p>
        </p:txBody>
      </p:sp>
      <p:grpSp>
        <p:nvGrpSpPr>
          <p:cNvPr id="4" name="组合 23"/>
          <p:cNvGrpSpPr/>
          <p:nvPr/>
        </p:nvGrpSpPr>
        <p:grpSpPr>
          <a:xfrm>
            <a:off x="4080646" y="612336"/>
            <a:ext cx="602900" cy="70338"/>
            <a:chOff x="4272852" y="653143"/>
            <a:chExt cx="602900" cy="70338"/>
          </a:xfrm>
        </p:grpSpPr>
        <p:sp>
          <p:nvSpPr>
            <p:cNvPr id="25" name="矩形 24"/>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411861" y="2158989"/>
            <a:ext cx="2213459" cy="1474478"/>
          </a:xfrm>
          <a:prstGeom prst="round2DiagRect">
            <a:avLst>
              <a:gd name="adj1" fmla="val 16667"/>
              <a:gd name="adj2" fmla="val 0"/>
            </a:avLst>
          </a:prstGeom>
          <a:ln w="88900" cap="sq">
            <a:solidFill>
              <a:schemeClr val="accent2"/>
            </a:solidFill>
            <a:miter lim="800000"/>
          </a:ln>
          <a:effectLst>
            <a:outerShdw blurRad="254000" algn="tl" rotWithShape="0">
              <a:srgbClr val="000000">
                <a:alpha val="43000"/>
              </a:srgbClr>
            </a:outerShdw>
          </a:effectLst>
        </p:spPr>
      </p:pic>
      <p:grpSp>
        <p:nvGrpSpPr>
          <p:cNvPr id="5" name="组合 10"/>
          <p:cNvGrpSpPr/>
          <p:nvPr/>
        </p:nvGrpSpPr>
        <p:grpSpPr>
          <a:xfrm>
            <a:off x="7188153" y="1497093"/>
            <a:ext cx="1029959" cy="949305"/>
            <a:chOff x="6809575" y="1374244"/>
            <a:chExt cx="1029959" cy="949305"/>
          </a:xfrm>
          <a:effectLst>
            <a:outerShdw blurRad="50800" dist="38100" dir="5400000" algn="t" rotWithShape="0">
              <a:prstClr val="black">
                <a:alpha val="40000"/>
              </a:prstClr>
            </a:outerShdw>
          </a:effectLst>
        </p:grpSpPr>
        <p:sp>
          <p:nvSpPr>
            <p:cNvPr id="42" name="椭圆 41"/>
            <p:cNvSpPr/>
            <p:nvPr/>
          </p:nvSpPr>
          <p:spPr>
            <a:xfrm>
              <a:off x="6840852" y="1374244"/>
              <a:ext cx="967407" cy="949305"/>
            </a:xfrm>
            <a:prstGeom prst="ellipse">
              <a:avLst/>
            </a:prstGeom>
            <a:solidFill>
              <a:schemeClr val="accent2"/>
            </a:solidFill>
            <a:ln w="25400" cap="flat" cmpd="sng" algn="ctr">
              <a:noFill/>
              <a:prstDash val="solid"/>
            </a:ln>
            <a:effectLst/>
          </p:spPr>
          <p:txBody>
            <a:bodyPr rot="0" spcFirstLastPara="0" vertOverflow="overflow" horzOverflow="overflow" vert="horz" wrap="square" lIns="68563" tIns="34281" rIns="68563" bIns="34281" numCol="1" spcCol="0" rtlCol="0" fromWordArt="0" anchor="ctr" anchorCtr="0" forceAA="0" compatLnSpc="1">
              <a:prstTxWarp prst="textNoShape">
                <a:avLst/>
              </a:prstTxWarp>
              <a:noAutofit/>
            </a:bodyPr>
            <a:lstStyle/>
            <a:p>
              <a:pPr algn="ctr">
                <a:lnSpc>
                  <a:spcPct val="130000"/>
                </a:lnSpc>
              </a:pPr>
              <a:endParaRPr lang="zh-CN" altLang="en-US" sz="1423"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TextBox 28"/>
            <p:cNvSpPr txBox="1"/>
            <p:nvPr/>
          </p:nvSpPr>
          <p:spPr>
            <a:xfrm flipH="1">
              <a:off x="6809575" y="1688334"/>
              <a:ext cx="1029959" cy="363176"/>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10000"/>
                </a:lnSpc>
                <a:defRPr/>
              </a:pPr>
              <a:r>
                <a:rPr lang="zh-CN" altLang="en-US" sz="1600" dirty="0">
                  <a:solidFill>
                    <a:schemeClr val="bg1"/>
                  </a:solidFill>
                  <a:latin typeface="微软雅黑" panose="020B0503020204020204" pitchFamily="34" charset="-122"/>
                </a:rPr>
                <a:t>一带一路</a:t>
              </a:r>
              <a:endParaRPr lang="en-US" altLang="zh-CN" sz="1600" dirty="0">
                <a:solidFill>
                  <a:schemeClr val="bg1"/>
                </a:solidFill>
                <a:latin typeface="微软雅黑" panose="020B0503020204020204" pitchFamily="34" charset="-122"/>
              </a:endParaRPr>
            </a:p>
          </p:txBody>
        </p:sp>
      </p:grpSp>
      <p:grpSp>
        <p:nvGrpSpPr>
          <p:cNvPr id="6" name="组合 47"/>
          <p:cNvGrpSpPr/>
          <p:nvPr/>
        </p:nvGrpSpPr>
        <p:grpSpPr>
          <a:xfrm>
            <a:off x="5418832" y="3215238"/>
            <a:ext cx="1011584" cy="949305"/>
            <a:chOff x="3504381" y="1374244"/>
            <a:chExt cx="1011584" cy="949305"/>
          </a:xfrm>
          <a:effectLst>
            <a:outerShdw blurRad="50800" dist="38100" dir="16200000" rotWithShape="0">
              <a:prstClr val="black">
                <a:alpha val="40000"/>
              </a:prstClr>
            </a:outerShdw>
          </a:effectLst>
        </p:grpSpPr>
        <p:sp>
          <p:nvSpPr>
            <p:cNvPr id="50" name="椭圆 49"/>
            <p:cNvSpPr/>
            <p:nvPr/>
          </p:nvSpPr>
          <p:spPr>
            <a:xfrm>
              <a:off x="3504381" y="1374244"/>
              <a:ext cx="967407" cy="949305"/>
            </a:xfrm>
            <a:prstGeom prst="ellipse">
              <a:avLst/>
            </a:prstGeom>
            <a:solidFill>
              <a:schemeClr val="accent2"/>
            </a:solidFill>
            <a:ln w="25400" cap="flat" cmpd="sng" algn="ctr">
              <a:noFill/>
              <a:prstDash val="solid"/>
            </a:ln>
            <a:effectLst/>
          </p:spPr>
          <p:txBody>
            <a:bodyPr rot="0" spcFirstLastPara="0" vertOverflow="overflow" horzOverflow="overflow" vert="horz" wrap="square" lIns="68563" tIns="34281" rIns="68563" bIns="34281" numCol="1" spcCol="0" rtlCol="0" fromWordArt="0" anchor="ctr" anchorCtr="0" forceAA="0" compatLnSpc="1">
              <a:prstTxWarp prst="textNoShape">
                <a:avLst/>
              </a:prstTxWarp>
              <a:noAutofit/>
            </a:bodyPr>
            <a:lstStyle/>
            <a:p>
              <a:pPr algn="ctr">
                <a:lnSpc>
                  <a:spcPct val="130000"/>
                </a:lnSpc>
              </a:pPr>
              <a:endParaRPr lang="zh-CN" altLang="en-US" sz="1423"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1" name="TextBox 28"/>
            <p:cNvSpPr txBox="1"/>
            <p:nvPr/>
          </p:nvSpPr>
          <p:spPr>
            <a:xfrm flipH="1">
              <a:off x="3532915" y="1531886"/>
              <a:ext cx="983050" cy="63402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fontAlgn="auto">
                <a:lnSpc>
                  <a:spcPct val="110000"/>
                </a:lnSpc>
                <a:spcBef>
                  <a:spcPts val="0"/>
                </a:spcBef>
                <a:spcAft>
                  <a:spcPts val="0"/>
                </a:spcAft>
                <a:defRPr/>
              </a:pPr>
              <a:r>
                <a:rPr lang="zh-CN" altLang="en-US" sz="1600" dirty="0">
                  <a:solidFill>
                    <a:schemeClr val="bg1"/>
                  </a:solidFill>
                  <a:latin typeface="微软雅黑" panose="020B0503020204020204" pitchFamily="34" charset="-122"/>
                </a:rPr>
                <a:t>美国</a:t>
              </a:r>
              <a:endParaRPr lang="en-US" altLang="zh-CN" sz="1600" dirty="0">
                <a:solidFill>
                  <a:schemeClr val="bg1"/>
                </a:solidFill>
                <a:latin typeface="微软雅黑" panose="020B0503020204020204" pitchFamily="34" charset="-122"/>
              </a:endParaRPr>
            </a:p>
            <a:p>
              <a:pPr algn="ctr" fontAlgn="auto">
                <a:lnSpc>
                  <a:spcPct val="110000"/>
                </a:lnSpc>
                <a:spcBef>
                  <a:spcPts val="0"/>
                </a:spcBef>
                <a:spcAft>
                  <a:spcPts val="0"/>
                </a:spcAft>
                <a:defRPr/>
              </a:pPr>
              <a:r>
                <a:rPr lang="zh-CN" altLang="en-US" sz="1600" dirty="0">
                  <a:solidFill>
                    <a:schemeClr val="bg1"/>
                  </a:solidFill>
                  <a:latin typeface="微软雅黑" panose="020B0503020204020204" pitchFamily="34" charset="-122"/>
                </a:rPr>
                <a:t>能帮忙？</a:t>
              </a:r>
            </a:p>
          </p:txBody>
        </p:sp>
      </p:grpSp>
    </p:spTree>
    <p:extLst>
      <p:ext uri="{BB962C8B-B14F-4D97-AF65-F5344CB8AC3E}">
        <p14:creationId xmlns="" xmlns:p14="http://schemas.microsoft.com/office/powerpoint/2010/main" val="2545396819"/>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1000"/>
                                        <p:tgtEl>
                                          <p:spTgt spid="52"/>
                                        </p:tgtEl>
                                      </p:cBhvr>
                                    </p:animEffect>
                                    <p:anim calcmode="lin" valueType="num">
                                      <p:cBhvr>
                                        <p:cTn id="8" dur="1000" fill="hold"/>
                                        <p:tgtEl>
                                          <p:spTgt spid="52"/>
                                        </p:tgtEl>
                                        <p:attrNameLst>
                                          <p:attrName>ppt_x</p:attrName>
                                        </p:attrNameLst>
                                      </p:cBhvr>
                                      <p:tavLst>
                                        <p:tav tm="0">
                                          <p:val>
                                            <p:strVal val="#ppt_x"/>
                                          </p:val>
                                        </p:tav>
                                        <p:tav tm="100000">
                                          <p:val>
                                            <p:strVal val="#ppt_x"/>
                                          </p:val>
                                        </p:tav>
                                      </p:tavLst>
                                    </p:anim>
                                    <p:anim calcmode="lin" valueType="num">
                                      <p:cBhvr>
                                        <p:cTn id="9" dur="1000" fill="hold"/>
                                        <p:tgtEl>
                                          <p:spTgt spid="5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1000"/>
                                        <p:tgtEl>
                                          <p:spTgt spid="35"/>
                                        </p:tgtEl>
                                      </p:cBhvr>
                                    </p:animEffect>
                                    <p:anim calcmode="lin" valueType="num">
                                      <p:cBhvr>
                                        <p:cTn id="13" dur="1000" fill="hold"/>
                                        <p:tgtEl>
                                          <p:spTgt spid="35"/>
                                        </p:tgtEl>
                                        <p:attrNameLst>
                                          <p:attrName>ppt_x</p:attrName>
                                        </p:attrNameLst>
                                      </p:cBhvr>
                                      <p:tavLst>
                                        <p:tav tm="0">
                                          <p:val>
                                            <p:strVal val="#ppt_x"/>
                                          </p:val>
                                        </p:tav>
                                        <p:tav tm="100000">
                                          <p:val>
                                            <p:strVal val="#ppt_x"/>
                                          </p:val>
                                        </p:tav>
                                      </p:tavLst>
                                    </p:anim>
                                    <p:anim calcmode="lin" valueType="num">
                                      <p:cBhvr>
                                        <p:cTn id="14" dur="1000" fill="hold"/>
                                        <p:tgtEl>
                                          <p:spTgt spid="3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1000"/>
                                        <p:tgtEl>
                                          <p:spTgt spid="37"/>
                                        </p:tgtEl>
                                      </p:cBhvr>
                                    </p:animEffect>
                                    <p:anim calcmode="lin" valueType="num">
                                      <p:cBhvr>
                                        <p:cTn id="18" dur="1000" fill="hold"/>
                                        <p:tgtEl>
                                          <p:spTgt spid="37"/>
                                        </p:tgtEl>
                                        <p:attrNameLst>
                                          <p:attrName>ppt_x</p:attrName>
                                        </p:attrNameLst>
                                      </p:cBhvr>
                                      <p:tavLst>
                                        <p:tav tm="0">
                                          <p:val>
                                            <p:strVal val="#ppt_x"/>
                                          </p:val>
                                        </p:tav>
                                        <p:tav tm="100000">
                                          <p:val>
                                            <p:strVal val="#ppt_x"/>
                                          </p:val>
                                        </p:tav>
                                      </p:tavLst>
                                    </p:anim>
                                    <p:anim calcmode="lin" valueType="num">
                                      <p:cBhvr>
                                        <p:cTn id="19" dur="1000" fill="hold"/>
                                        <p:tgtEl>
                                          <p:spTgt spid="3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fade">
                                      <p:cBhvr>
                                        <p:cTn id="22" dur="1000"/>
                                        <p:tgtEl>
                                          <p:spTgt spid="43"/>
                                        </p:tgtEl>
                                      </p:cBhvr>
                                    </p:animEffect>
                                    <p:anim calcmode="lin" valueType="num">
                                      <p:cBhvr>
                                        <p:cTn id="23" dur="1000" fill="hold"/>
                                        <p:tgtEl>
                                          <p:spTgt spid="43"/>
                                        </p:tgtEl>
                                        <p:attrNameLst>
                                          <p:attrName>ppt_x</p:attrName>
                                        </p:attrNameLst>
                                      </p:cBhvr>
                                      <p:tavLst>
                                        <p:tav tm="0">
                                          <p:val>
                                            <p:strVal val="#ppt_x"/>
                                          </p:val>
                                        </p:tav>
                                        <p:tav tm="100000">
                                          <p:val>
                                            <p:strVal val="#ppt_x"/>
                                          </p:val>
                                        </p:tav>
                                      </p:tavLst>
                                    </p:anim>
                                    <p:anim calcmode="lin" valueType="num">
                                      <p:cBhvr>
                                        <p:cTn id="24" dur="1000" fill="hold"/>
                                        <p:tgtEl>
                                          <p:spTgt spid="43"/>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9"/>
                                        </p:tgtEl>
                                        <p:attrNameLst>
                                          <p:attrName>style.visibility</p:attrName>
                                        </p:attrNameLst>
                                      </p:cBhvr>
                                      <p:to>
                                        <p:strVal val="visible"/>
                                      </p:to>
                                    </p:set>
                                    <p:animEffect transition="in" filter="fade">
                                      <p:cBhvr>
                                        <p:cTn id="32" dur="1000"/>
                                        <p:tgtEl>
                                          <p:spTgt spid="49"/>
                                        </p:tgtEl>
                                      </p:cBhvr>
                                    </p:animEffect>
                                    <p:anim calcmode="lin" valueType="num">
                                      <p:cBhvr>
                                        <p:cTn id="33" dur="1000" fill="hold"/>
                                        <p:tgtEl>
                                          <p:spTgt spid="49"/>
                                        </p:tgtEl>
                                        <p:attrNameLst>
                                          <p:attrName>ppt_x</p:attrName>
                                        </p:attrNameLst>
                                      </p:cBhvr>
                                      <p:tavLst>
                                        <p:tav tm="0">
                                          <p:val>
                                            <p:strVal val="#ppt_x"/>
                                          </p:val>
                                        </p:tav>
                                        <p:tav tm="100000">
                                          <p:val>
                                            <p:strVal val="#ppt_x"/>
                                          </p:val>
                                        </p:tav>
                                      </p:tavLst>
                                    </p:anim>
                                    <p:anim calcmode="lin" valueType="num">
                                      <p:cBhvr>
                                        <p:cTn id="34" dur="1000" fill="hold"/>
                                        <p:tgtEl>
                                          <p:spTgt spid="4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animEffect transition="in" filter="fade">
                                      <p:cBhvr>
                                        <p:cTn id="37" dur="1000"/>
                                        <p:tgtEl>
                                          <p:spTgt spid="57"/>
                                        </p:tgtEl>
                                      </p:cBhvr>
                                    </p:animEffect>
                                    <p:anim calcmode="lin" valueType="num">
                                      <p:cBhvr>
                                        <p:cTn id="38" dur="1000" fill="hold"/>
                                        <p:tgtEl>
                                          <p:spTgt spid="57"/>
                                        </p:tgtEl>
                                        <p:attrNameLst>
                                          <p:attrName>ppt_x</p:attrName>
                                        </p:attrNameLst>
                                      </p:cBhvr>
                                      <p:tavLst>
                                        <p:tav tm="0">
                                          <p:val>
                                            <p:strVal val="#ppt_x"/>
                                          </p:val>
                                        </p:tav>
                                        <p:tav tm="100000">
                                          <p:val>
                                            <p:strVal val="#ppt_x"/>
                                          </p:val>
                                        </p:tav>
                                      </p:tavLst>
                                    </p:anim>
                                    <p:anim calcmode="lin" valueType="num">
                                      <p:cBhvr>
                                        <p:cTn id="39" dur="1000" fill="hold"/>
                                        <p:tgtEl>
                                          <p:spTgt spid="57"/>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58"/>
                                        </p:tgtEl>
                                        <p:attrNameLst>
                                          <p:attrName>style.visibility</p:attrName>
                                        </p:attrNameLst>
                                      </p:cBhvr>
                                      <p:to>
                                        <p:strVal val="visible"/>
                                      </p:to>
                                    </p:set>
                                    <p:animEffect transition="in" filter="fade">
                                      <p:cBhvr>
                                        <p:cTn id="42" dur="1000"/>
                                        <p:tgtEl>
                                          <p:spTgt spid="58"/>
                                        </p:tgtEl>
                                      </p:cBhvr>
                                    </p:animEffect>
                                    <p:anim calcmode="lin" valueType="num">
                                      <p:cBhvr>
                                        <p:cTn id="43" dur="1000" fill="hold"/>
                                        <p:tgtEl>
                                          <p:spTgt spid="58"/>
                                        </p:tgtEl>
                                        <p:attrNameLst>
                                          <p:attrName>ppt_x</p:attrName>
                                        </p:attrNameLst>
                                      </p:cBhvr>
                                      <p:tavLst>
                                        <p:tav tm="0">
                                          <p:val>
                                            <p:strVal val="#ppt_x"/>
                                          </p:val>
                                        </p:tav>
                                        <p:tav tm="100000">
                                          <p:val>
                                            <p:strVal val="#ppt_x"/>
                                          </p:val>
                                        </p:tav>
                                      </p:tavLst>
                                    </p:anim>
                                    <p:anim calcmode="lin" valueType="num">
                                      <p:cBhvr>
                                        <p:cTn id="44" dur="1000" fill="hold"/>
                                        <p:tgtEl>
                                          <p:spTgt spid="58"/>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60"/>
                                        </p:tgtEl>
                                        <p:attrNameLst>
                                          <p:attrName>style.visibility</p:attrName>
                                        </p:attrNameLst>
                                      </p:cBhvr>
                                      <p:to>
                                        <p:strVal val="visible"/>
                                      </p:to>
                                    </p:set>
                                    <p:animEffect transition="in" filter="fade">
                                      <p:cBhvr>
                                        <p:cTn id="47" dur="1000"/>
                                        <p:tgtEl>
                                          <p:spTgt spid="60"/>
                                        </p:tgtEl>
                                      </p:cBhvr>
                                    </p:animEffect>
                                    <p:anim calcmode="lin" valueType="num">
                                      <p:cBhvr>
                                        <p:cTn id="48" dur="1000" fill="hold"/>
                                        <p:tgtEl>
                                          <p:spTgt spid="60"/>
                                        </p:tgtEl>
                                        <p:attrNameLst>
                                          <p:attrName>ppt_x</p:attrName>
                                        </p:attrNameLst>
                                      </p:cBhvr>
                                      <p:tavLst>
                                        <p:tav tm="0">
                                          <p:val>
                                            <p:strVal val="#ppt_x"/>
                                          </p:val>
                                        </p:tav>
                                        <p:tav tm="100000">
                                          <p:val>
                                            <p:strVal val="#ppt_x"/>
                                          </p:val>
                                        </p:tav>
                                      </p:tavLst>
                                    </p:anim>
                                    <p:anim calcmode="lin" valueType="num">
                                      <p:cBhvr>
                                        <p:cTn id="49" dur="1000" fill="hold"/>
                                        <p:tgtEl>
                                          <p:spTgt spid="60"/>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1000"/>
                                        <p:tgtEl>
                                          <p:spTgt spid="3"/>
                                        </p:tgtEl>
                                      </p:cBhvr>
                                    </p:animEffect>
                                    <p:anim calcmode="lin" valueType="num">
                                      <p:cBhvr>
                                        <p:cTn id="53" dur="1000" fill="hold"/>
                                        <p:tgtEl>
                                          <p:spTgt spid="3"/>
                                        </p:tgtEl>
                                        <p:attrNameLst>
                                          <p:attrName>ppt_x</p:attrName>
                                        </p:attrNameLst>
                                      </p:cBhvr>
                                      <p:tavLst>
                                        <p:tav tm="0">
                                          <p:val>
                                            <p:strVal val="#ppt_x"/>
                                          </p:val>
                                        </p:tav>
                                        <p:tav tm="100000">
                                          <p:val>
                                            <p:strVal val="#ppt_x"/>
                                          </p:val>
                                        </p:tav>
                                      </p:tavLst>
                                    </p:anim>
                                    <p:anim calcmode="lin" valueType="num">
                                      <p:cBhvr>
                                        <p:cTn id="54" dur="1000" fill="hold"/>
                                        <p:tgtEl>
                                          <p:spTgt spid="3"/>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fade">
                                      <p:cBhvr>
                                        <p:cTn id="57" dur="1000"/>
                                        <p:tgtEl>
                                          <p:spTgt spid="5"/>
                                        </p:tgtEl>
                                      </p:cBhvr>
                                    </p:animEffect>
                                    <p:anim calcmode="lin" valueType="num">
                                      <p:cBhvr>
                                        <p:cTn id="58" dur="1000" fill="hold"/>
                                        <p:tgtEl>
                                          <p:spTgt spid="5"/>
                                        </p:tgtEl>
                                        <p:attrNameLst>
                                          <p:attrName>ppt_x</p:attrName>
                                        </p:attrNameLst>
                                      </p:cBhvr>
                                      <p:tavLst>
                                        <p:tav tm="0">
                                          <p:val>
                                            <p:strVal val="#ppt_x"/>
                                          </p:val>
                                        </p:tav>
                                        <p:tav tm="100000">
                                          <p:val>
                                            <p:strVal val="#ppt_x"/>
                                          </p:val>
                                        </p:tav>
                                      </p:tavLst>
                                    </p:anim>
                                    <p:anim calcmode="lin" valueType="num">
                                      <p:cBhvr>
                                        <p:cTn id="59" dur="1000" fill="hold"/>
                                        <p:tgtEl>
                                          <p:spTgt spid="5"/>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6"/>
                                        </p:tgtEl>
                                        <p:attrNameLst>
                                          <p:attrName>style.visibility</p:attrName>
                                        </p:attrNameLst>
                                      </p:cBhvr>
                                      <p:to>
                                        <p:strVal val="visible"/>
                                      </p:to>
                                    </p:set>
                                    <p:animEffect transition="in" filter="fade">
                                      <p:cBhvr>
                                        <p:cTn id="62" dur="1000"/>
                                        <p:tgtEl>
                                          <p:spTgt spid="6"/>
                                        </p:tgtEl>
                                      </p:cBhvr>
                                    </p:animEffect>
                                    <p:anim calcmode="lin" valueType="num">
                                      <p:cBhvr>
                                        <p:cTn id="63" dur="1000" fill="hold"/>
                                        <p:tgtEl>
                                          <p:spTgt spid="6"/>
                                        </p:tgtEl>
                                        <p:attrNameLst>
                                          <p:attrName>ppt_x</p:attrName>
                                        </p:attrNameLst>
                                      </p:cBhvr>
                                      <p:tavLst>
                                        <p:tav tm="0">
                                          <p:val>
                                            <p:strVal val="#ppt_x"/>
                                          </p:val>
                                        </p:tav>
                                        <p:tav tm="100000">
                                          <p:val>
                                            <p:strVal val="#ppt_x"/>
                                          </p:val>
                                        </p:tav>
                                      </p:tavLst>
                                    </p:anim>
                                    <p:anim calcmode="lin" valueType="num">
                                      <p:cBhvr>
                                        <p:cTn id="6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35" grpId="0" animBg="1"/>
      <p:bldP spid="37" grpId="0" animBg="1"/>
      <p:bldP spid="43" grpId="0" animBg="1"/>
      <p:bldP spid="49" grpId="0"/>
      <p:bldP spid="57" grpId="0"/>
      <p:bldP spid="58" grpId="0"/>
      <p:bldP spid="6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10"/>
          <p:cNvGrpSpPr/>
          <p:nvPr/>
        </p:nvGrpSpPr>
        <p:grpSpPr>
          <a:xfrm>
            <a:off x="624740" y="834634"/>
            <a:ext cx="7870297" cy="3939361"/>
            <a:chOff x="344608" y="875454"/>
            <a:chExt cx="7870297" cy="3939361"/>
          </a:xfrm>
        </p:grpSpPr>
        <p:sp>
          <p:nvSpPr>
            <p:cNvPr id="43" name="MH_Other_1"/>
            <p:cNvSpPr/>
            <p:nvPr>
              <p:custDataLst>
                <p:tags r:id="rId1"/>
              </p:custDataLst>
            </p:nvPr>
          </p:nvSpPr>
          <p:spPr>
            <a:xfrm flipH="1" flipV="1">
              <a:off x="2101289" y="3273710"/>
              <a:ext cx="1527572" cy="1135856"/>
            </a:xfrm>
            <a:custGeom>
              <a:avLst/>
              <a:gdLst>
                <a:gd name="connsiteX0" fmla="*/ 2036881 w 2036881"/>
                <a:gd name="connsiteY0" fmla="*/ 0 h 1514475"/>
                <a:gd name="connsiteX1" fmla="*/ 662583 w 2036881"/>
                <a:gd name="connsiteY1" fmla="*/ 0 h 1514475"/>
                <a:gd name="connsiteX2" fmla="*/ 0 w 2036881"/>
                <a:gd name="connsiteY2" fmla="*/ 662583 h 1514475"/>
                <a:gd name="connsiteX3" fmla="*/ 0 w 2036881"/>
                <a:gd name="connsiteY3" fmla="*/ 1514475 h 1514475"/>
                <a:gd name="connsiteX4" fmla="*/ 378619 w 2036881"/>
                <a:gd name="connsiteY4" fmla="*/ 1514475 h 1514475"/>
                <a:gd name="connsiteX5" fmla="*/ 378619 w 2036881"/>
                <a:gd name="connsiteY5" fmla="*/ 662583 h 1514475"/>
                <a:gd name="connsiteX6" fmla="*/ 662583 w 2036881"/>
                <a:gd name="connsiteY6" fmla="*/ 378619 h 1514475"/>
                <a:gd name="connsiteX7" fmla="*/ 2036881 w 2036881"/>
                <a:gd name="connsiteY7" fmla="*/ 378619 h 15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6881" h="1514475">
                  <a:moveTo>
                    <a:pt x="2036881" y="0"/>
                  </a:moveTo>
                  <a:lnTo>
                    <a:pt x="662583" y="0"/>
                  </a:lnTo>
                  <a:cubicBezTo>
                    <a:pt x="296649" y="0"/>
                    <a:pt x="0" y="296649"/>
                    <a:pt x="0" y="662583"/>
                  </a:cubicBezTo>
                  <a:lnTo>
                    <a:pt x="0" y="1514475"/>
                  </a:lnTo>
                  <a:lnTo>
                    <a:pt x="378619" y="1514475"/>
                  </a:lnTo>
                  <a:lnTo>
                    <a:pt x="378619" y="662583"/>
                  </a:lnTo>
                  <a:cubicBezTo>
                    <a:pt x="378619" y="505754"/>
                    <a:pt x="505754" y="378619"/>
                    <a:pt x="662583" y="378619"/>
                  </a:cubicBezTo>
                  <a:lnTo>
                    <a:pt x="2036881" y="37861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tx1"/>
                </a:solidFill>
              </a:endParaRPr>
            </a:p>
          </p:txBody>
        </p:sp>
        <p:sp>
          <p:nvSpPr>
            <p:cNvPr id="44" name="MH_Other_2"/>
            <p:cNvSpPr/>
            <p:nvPr>
              <p:custDataLst>
                <p:tags r:id="rId2"/>
              </p:custDataLst>
            </p:nvPr>
          </p:nvSpPr>
          <p:spPr>
            <a:xfrm flipH="1">
              <a:off x="3761729" y="3048454"/>
              <a:ext cx="1527572" cy="1135856"/>
            </a:xfrm>
            <a:custGeom>
              <a:avLst/>
              <a:gdLst>
                <a:gd name="connsiteX0" fmla="*/ 2036881 w 2036881"/>
                <a:gd name="connsiteY0" fmla="*/ 0 h 1514475"/>
                <a:gd name="connsiteX1" fmla="*/ 662583 w 2036881"/>
                <a:gd name="connsiteY1" fmla="*/ 0 h 1514475"/>
                <a:gd name="connsiteX2" fmla="*/ 0 w 2036881"/>
                <a:gd name="connsiteY2" fmla="*/ 662583 h 1514475"/>
                <a:gd name="connsiteX3" fmla="*/ 0 w 2036881"/>
                <a:gd name="connsiteY3" fmla="*/ 1514475 h 1514475"/>
                <a:gd name="connsiteX4" fmla="*/ 378619 w 2036881"/>
                <a:gd name="connsiteY4" fmla="*/ 1514475 h 1514475"/>
                <a:gd name="connsiteX5" fmla="*/ 378619 w 2036881"/>
                <a:gd name="connsiteY5" fmla="*/ 662583 h 1514475"/>
                <a:gd name="connsiteX6" fmla="*/ 662583 w 2036881"/>
                <a:gd name="connsiteY6" fmla="*/ 378619 h 1514475"/>
                <a:gd name="connsiteX7" fmla="*/ 2036881 w 2036881"/>
                <a:gd name="connsiteY7" fmla="*/ 378619 h 15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6881" h="1514475">
                  <a:moveTo>
                    <a:pt x="2036881" y="0"/>
                  </a:moveTo>
                  <a:lnTo>
                    <a:pt x="662583" y="0"/>
                  </a:lnTo>
                  <a:cubicBezTo>
                    <a:pt x="296649" y="0"/>
                    <a:pt x="0" y="296649"/>
                    <a:pt x="0" y="662583"/>
                  </a:cubicBezTo>
                  <a:lnTo>
                    <a:pt x="0" y="1514475"/>
                  </a:lnTo>
                  <a:lnTo>
                    <a:pt x="378619" y="1514475"/>
                  </a:lnTo>
                  <a:lnTo>
                    <a:pt x="378619" y="662583"/>
                  </a:lnTo>
                  <a:cubicBezTo>
                    <a:pt x="378619" y="505754"/>
                    <a:pt x="505754" y="378619"/>
                    <a:pt x="662583" y="378619"/>
                  </a:cubicBezTo>
                  <a:lnTo>
                    <a:pt x="2036881" y="37861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tx1"/>
                </a:solidFill>
              </a:endParaRPr>
            </a:p>
          </p:txBody>
        </p:sp>
        <p:sp>
          <p:nvSpPr>
            <p:cNvPr id="45" name="MH_Other_3"/>
            <p:cNvSpPr/>
            <p:nvPr>
              <p:custDataLst>
                <p:tags r:id="rId3"/>
              </p:custDataLst>
            </p:nvPr>
          </p:nvSpPr>
          <p:spPr>
            <a:xfrm flipH="1" flipV="1">
              <a:off x="5301687" y="2974526"/>
              <a:ext cx="2393156" cy="1135856"/>
            </a:xfrm>
            <a:custGeom>
              <a:avLst/>
              <a:gdLst>
                <a:gd name="connsiteX0" fmla="*/ 662583 w 3190875"/>
                <a:gd name="connsiteY0" fmla="*/ 0 h 1514475"/>
                <a:gd name="connsiteX1" fmla="*/ 3190875 w 3190875"/>
                <a:gd name="connsiteY1" fmla="*/ 0 h 1514475"/>
                <a:gd name="connsiteX2" fmla="*/ 3190875 w 3190875"/>
                <a:gd name="connsiteY2" fmla="*/ 378619 h 1514475"/>
                <a:gd name="connsiteX3" fmla="*/ 662583 w 3190875"/>
                <a:gd name="connsiteY3" fmla="*/ 378619 h 1514475"/>
                <a:gd name="connsiteX4" fmla="*/ 378619 w 3190875"/>
                <a:gd name="connsiteY4" fmla="*/ 662583 h 1514475"/>
                <a:gd name="connsiteX5" fmla="*/ 378619 w 3190875"/>
                <a:gd name="connsiteY5" fmla="*/ 1514475 h 1514475"/>
                <a:gd name="connsiteX6" fmla="*/ 0 w 3190875"/>
                <a:gd name="connsiteY6" fmla="*/ 1514475 h 1514475"/>
                <a:gd name="connsiteX7" fmla="*/ 0 w 3190875"/>
                <a:gd name="connsiteY7" fmla="*/ 662583 h 1514475"/>
                <a:gd name="connsiteX8" fmla="*/ 662583 w 3190875"/>
                <a:gd name="connsiteY8" fmla="*/ 0 h 15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0875" h="1514475">
                  <a:moveTo>
                    <a:pt x="662583" y="0"/>
                  </a:moveTo>
                  <a:lnTo>
                    <a:pt x="3190875" y="0"/>
                  </a:lnTo>
                  <a:lnTo>
                    <a:pt x="3190875" y="378619"/>
                  </a:lnTo>
                  <a:lnTo>
                    <a:pt x="662583" y="378619"/>
                  </a:lnTo>
                  <a:cubicBezTo>
                    <a:pt x="505754" y="378619"/>
                    <a:pt x="378619" y="505754"/>
                    <a:pt x="378619" y="662583"/>
                  </a:cubicBezTo>
                  <a:lnTo>
                    <a:pt x="378619" y="1514475"/>
                  </a:lnTo>
                  <a:lnTo>
                    <a:pt x="0" y="1514475"/>
                  </a:lnTo>
                  <a:lnTo>
                    <a:pt x="0" y="662583"/>
                  </a:lnTo>
                  <a:cubicBezTo>
                    <a:pt x="0" y="296649"/>
                    <a:pt x="296649" y="0"/>
                    <a:pt x="66258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tx1"/>
                </a:solidFill>
              </a:endParaRPr>
            </a:p>
          </p:txBody>
        </p:sp>
        <p:sp>
          <p:nvSpPr>
            <p:cNvPr id="47" name="MH_Other_4"/>
            <p:cNvSpPr/>
            <p:nvPr>
              <p:custDataLst>
                <p:tags r:id="rId4"/>
              </p:custDataLst>
            </p:nvPr>
          </p:nvSpPr>
          <p:spPr>
            <a:xfrm flipV="1">
              <a:off x="1772674" y="875454"/>
              <a:ext cx="2393156" cy="1135856"/>
            </a:xfrm>
            <a:custGeom>
              <a:avLst/>
              <a:gdLst>
                <a:gd name="connsiteX0" fmla="*/ 662583 w 3190875"/>
                <a:gd name="connsiteY0" fmla="*/ 0 h 1514475"/>
                <a:gd name="connsiteX1" fmla="*/ 3190875 w 3190875"/>
                <a:gd name="connsiteY1" fmla="*/ 0 h 1514475"/>
                <a:gd name="connsiteX2" fmla="*/ 3190875 w 3190875"/>
                <a:gd name="connsiteY2" fmla="*/ 378619 h 1514475"/>
                <a:gd name="connsiteX3" fmla="*/ 662583 w 3190875"/>
                <a:gd name="connsiteY3" fmla="*/ 378619 h 1514475"/>
                <a:gd name="connsiteX4" fmla="*/ 378619 w 3190875"/>
                <a:gd name="connsiteY4" fmla="*/ 662583 h 1514475"/>
                <a:gd name="connsiteX5" fmla="*/ 378619 w 3190875"/>
                <a:gd name="connsiteY5" fmla="*/ 1514475 h 1514475"/>
                <a:gd name="connsiteX6" fmla="*/ 0 w 3190875"/>
                <a:gd name="connsiteY6" fmla="*/ 1514475 h 1514475"/>
                <a:gd name="connsiteX7" fmla="*/ 0 w 3190875"/>
                <a:gd name="connsiteY7" fmla="*/ 662583 h 1514475"/>
                <a:gd name="connsiteX8" fmla="*/ 662583 w 3190875"/>
                <a:gd name="connsiteY8" fmla="*/ 0 h 15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0875" h="1514475">
                  <a:moveTo>
                    <a:pt x="662583" y="0"/>
                  </a:moveTo>
                  <a:lnTo>
                    <a:pt x="3190875" y="0"/>
                  </a:lnTo>
                  <a:lnTo>
                    <a:pt x="3190875" y="378619"/>
                  </a:lnTo>
                  <a:lnTo>
                    <a:pt x="662583" y="378619"/>
                  </a:lnTo>
                  <a:cubicBezTo>
                    <a:pt x="505754" y="378619"/>
                    <a:pt x="378619" y="505754"/>
                    <a:pt x="378619" y="662583"/>
                  </a:cubicBezTo>
                  <a:lnTo>
                    <a:pt x="378619" y="1514475"/>
                  </a:lnTo>
                  <a:lnTo>
                    <a:pt x="0" y="1514475"/>
                  </a:lnTo>
                  <a:lnTo>
                    <a:pt x="0" y="662583"/>
                  </a:lnTo>
                  <a:cubicBezTo>
                    <a:pt x="0" y="296649"/>
                    <a:pt x="296649" y="0"/>
                    <a:pt x="66258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tx1"/>
                </a:solidFill>
              </a:endParaRPr>
            </a:p>
          </p:txBody>
        </p:sp>
        <p:sp>
          <p:nvSpPr>
            <p:cNvPr id="49" name="MH_Other_5"/>
            <p:cNvSpPr/>
            <p:nvPr>
              <p:custDataLst>
                <p:tags r:id="rId5"/>
              </p:custDataLst>
            </p:nvPr>
          </p:nvSpPr>
          <p:spPr>
            <a:xfrm flipV="1">
              <a:off x="4334899" y="1723179"/>
              <a:ext cx="2393156" cy="1135856"/>
            </a:xfrm>
            <a:custGeom>
              <a:avLst/>
              <a:gdLst>
                <a:gd name="connsiteX0" fmla="*/ 662583 w 3190875"/>
                <a:gd name="connsiteY0" fmla="*/ 0 h 1514475"/>
                <a:gd name="connsiteX1" fmla="*/ 3190875 w 3190875"/>
                <a:gd name="connsiteY1" fmla="*/ 0 h 1514475"/>
                <a:gd name="connsiteX2" fmla="*/ 3190875 w 3190875"/>
                <a:gd name="connsiteY2" fmla="*/ 378619 h 1514475"/>
                <a:gd name="connsiteX3" fmla="*/ 662583 w 3190875"/>
                <a:gd name="connsiteY3" fmla="*/ 378619 h 1514475"/>
                <a:gd name="connsiteX4" fmla="*/ 378619 w 3190875"/>
                <a:gd name="connsiteY4" fmla="*/ 662583 h 1514475"/>
                <a:gd name="connsiteX5" fmla="*/ 378619 w 3190875"/>
                <a:gd name="connsiteY5" fmla="*/ 1514475 h 1514475"/>
                <a:gd name="connsiteX6" fmla="*/ 0 w 3190875"/>
                <a:gd name="connsiteY6" fmla="*/ 1514475 h 1514475"/>
                <a:gd name="connsiteX7" fmla="*/ 0 w 3190875"/>
                <a:gd name="connsiteY7" fmla="*/ 662583 h 1514475"/>
                <a:gd name="connsiteX8" fmla="*/ 662583 w 3190875"/>
                <a:gd name="connsiteY8" fmla="*/ 0 h 15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0875" h="1514475">
                  <a:moveTo>
                    <a:pt x="662583" y="0"/>
                  </a:moveTo>
                  <a:lnTo>
                    <a:pt x="3190875" y="0"/>
                  </a:lnTo>
                  <a:lnTo>
                    <a:pt x="3190875" y="378619"/>
                  </a:lnTo>
                  <a:lnTo>
                    <a:pt x="662583" y="378619"/>
                  </a:lnTo>
                  <a:cubicBezTo>
                    <a:pt x="505754" y="378619"/>
                    <a:pt x="378619" y="505754"/>
                    <a:pt x="378619" y="662583"/>
                  </a:cubicBezTo>
                  <a:lnTo>
                    <a:pt x="378619" y="1514475"/>
                  </a:lnTo>
                  <a:lnTo>
                    <a:pt x="0" y="1514475"/>
                  </a:lnTo>
                  <a:lnTo>
                    <a:pt x="0" y="662583"/>
                  </a:lnTo>
                  <a:cubicBezTo>
                    <a:pt x="0" y="296649"/>
                    <a:pt x="296649" y="0"/>
                    <a:pt x="66258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tx1"/>
                </a:solidFill>
              </a:endParaRPr>
            </a:p>
          </p:txBody>
        </p:sp>
        <p:sp>
          <p:nvSpPr>
            <p:cNvPr id="57" name="MH_Other_6"/>
            <p:cNvSpPr/>
            <p:nvPr>
              <p:custDataLst>
                <p:tags r:id="rId6"/>
              </p:custDataLst>
            </p:nvPr>
          </p:nvSpPr>
          <p:spPr>
            <a:xfrm rot="5400000">
              <a:off x="6635782" y="2498871"/>
              <a:ext cx="982265" cy="1135856"/>
            </a:xfrm>
            <a:custGeom>
              <a:avLst/>
              <a:gdLst>
                <a:gd name="connsiteX0" fmla="*/ 0 w 1309689"/>
                <a:gd name="connsiteY0" fmla="*/ 1514475 h 1514475"/>
                <a:gd name="connsiteX1" fmla="*/ 0 w 1309689"/>
                <a:gd name="connsiteY1" fmla="*/ 662583 h 1514475"/>
                <a:gd name="connsiteX2" fmla="*/ 662583 w 1309689"/>
                <a:gd name="connsiteY2" fmla="*/ 0 h 1514475"/>
                <a:gd name="connsiteX3" fmla="*/ 1309689 w 1309689"/>
                <a:gd name="connsiteY3" fmla="*/ 0 h 1514475"/>
                <a:gd name="connsiteX4" fmla="*/ 1309689 w 1309689"/>
                <a:gd name="connsiteY4" fmla="*/ 378619 h 1514475"/>
                <a:gd name="connsiteX5" fmla="*/ 662583 w 1309689"/>
                <a:gd name="connsiteY5" fmla="*/ 378619 h 1514475"/>
                <a:gd name="connsiteX6" fmla="*/ 378619 w 1309689"/>
                <a:gd name="connsiteY6" fmla="*/ 662583 h 1514475"/>
                <a:gd name="connsiteX7" fmla="*/ 378619 w 1309689"/>
                <a:gd name="connsiteY7" fmla="*/ 1514475 h 15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9689" h="1514475">
                  <a:moveTo>
                    <a:pt x="0" y="1514475"/>
                  </a:moveTo>
                  <a:lnTo>
                    <a:pt x="0" y="662583"/>
                  </a:lnTo>
                  <a:cubicBezTo>
                    <a:pt x="0" y="296649"/>
                    <a:pt x="296649" y="0"/>
                    <a:pt x="662583" y="0"/>
                  </a:cubicBezTo>
                  <a:lnTo>
                    <a:pt x="1309689" y="0"/>
                  </a:lnTo>
                  <a:lnTo>
                    <a:pt x="1309689" y="378619"/>
                  </a:lnTo>
                  <a:lnTo>
                    <a:pt x="662583" y="378619"/>
                  </a:lnTo>
                  <a:cubicBezTo>
                    <a:pt x="505754" y="378619"/>
                    <a:pt x="378619" y="505754"/>
                    <a:pt x="378619" y="662583"/>
                  </a:cubicBezTo>
                  <a:lnTo>
                    <a:pt x="378619" y="15144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tx1"/>
                </a:solidFill>
              </a:endParaRPr>
            </a:p>
          </p:txBody>
        </p:sp>
        <p:sp>
          <p:nvSpPr>
            <p:cNvPr id="72" name="MH_Other_7"/>
            <p:cNvSpPr/>
            <p:nvPr>
              <p:custDataLst>
                <p:tags r:id="rId7"/>
              </p:custDataLst>
            </p:nvPr>
          </p:nvSpPr>
          <p:spPr>
            <a:xfrm>
              <a:off x="1881021" y="1282648"/>
              <a:ext cx="53578"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73" name="MH_Other_8"/>
            <p:cNvSpPr/>
            <p:nvPr>
              <p:custDataLst>
                <p:tags r:id="rId8"/>
              </p:custDataLst>
            </p:nvPr>
          </p:nvSpPr>
          <p:spPr>
            <a:xfrm>
              <a:off x="3602665" y="1839860"/>
              <a:ext cx="53578"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74" name="MH_Other_9"/>
            <p:cNvSpPr/>
            <p:nvPr>
              <p:custDataLst>
                <p:tags r:id="rId9"/>
              </p:custDataLst>
            </p:nvPr>
          </p:nvSpPr>
          <p:spPr>
            <a:xfrm>
              <a:off x="3716965" y="1839860"/>
              <a:ext cx="53578"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75" name="MH_Other_10"/>
            <p:cNvSpPr/>
            <p:nvPr>
              <p:custDataLst>
                <p:tags r:id="rId10"/>
              </p:custDataLst>
            </p:nvPr>
          </p:nvSpPr>
          <p:spPr>
            <a:xfrm>
              <a:off x="6455742" y="2689966"/>
              <a:ext cx="54769"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76" name="MH_Other_11"/>
            <p:cNvSpPr/>
            <p:nvPr>
              <p:custDataLst>
                <p:tags r:id="rId11"/>
              </p:custDataLst>
            </p:nvPr>
          </p:nvSpPr>
          <p:spPr>
            <a:xfrm>
              <a:off x="6570042" y="2689966"/>
              <a:ext cx="54769"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78" name="MH_Other_12"/>
            <p:cNvSpPr/>
            <p:nvPr>
              <p:custDataLst>
                <p:tags r:id="rId12"/>
              </p:custDataLst>
            </p:nvPr>
          </p:nvSpPr>
          <p:spPr>
            <a:xfrm>
              <a:off x="6684342" y="2689966"/>
              <a:ext cx="54769"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80" name="MH_Other_13"/>
            <p:cNvSpPr/>
            <p:nvPr>
              <p:custDataLst>
                <p:tags r:id="rId13"/>
              </p:custDataLst>
            </p:nvPr>
          </p:nvSpPr>
          <p:spPr>
            <a:xfrm>
              <a:off x="6032730" y="3943694"/>
              <a:ext cx="53579" cy="53579"/>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81" name="MH_Other_14"/>
            <p:cNvSpPr/>
            <p:nvPr>
              <p:custDataLst>
                <p:tags r:id="rId14"/>
              </p:custDataLst>
            </p:nvPr>
          </p:nvSpPr>
          <p:spPr>
            <a:xfrm>
              <a:off x="6147030" y="3943694"/>
              <a:ext cx="53579" cy="53579"/>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86" name="MH_Other_15"/>
            <p:cNvSpPr/>
            <p:nvPr>
              <p:custDataLst>
                <p:tags r:id="rId15"/>
              </p:custDataLst>
            </p:nvPr>
          </p:nvSpPr>
          <p:spPr>
            <a:xfrm>
              <a:off x="6261330" y="3943694"/>
              <a:ext cx="53579" cy="53579"/>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87" name="MH_Other_16"/>
            <p:cNvSpPr/>
            <p:nvPr>
              <p:custDataLst>
                <p:tags r:id="rId16"/>
              </p:custDataLst>
            </p:nvPr>
          </p:nvSpPr>
          <p:spPr>
            <a:xfrm>
              <a:off x="6375630" y="3943694"/>
              <a:ext cx="53579" cy="53579"/>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89" name="MH_Other_17"/>
            <p:cNvSpPr/>
            <p:nvPr>
              <p:custDataLst>
                <p:tags r:id="rId17"/>
              </p:custDataLst>
            </p:nvPr>
          </p:nvSpPr>
          <p:spPr>
            <a:xfrm>
              <a:off x="4197978" y="3179312"/>
              <a:ext cx="53578" cy="53579"/>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90" name="MH_Other_18"/>
            <p:cNvSpPr/>
            <p:nvPr>
              <p:custDataLst>
                <p:tags r:id="rId18"/>
              </p:custDataLst>
            </p:nvPr>
          </p:nvSpPr>
          <p:spPr>
            <a:xfrm>
              <a:off x="4312278" y="3179312"/>
              <a:ext cx="53578" cy="53579"/>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91" name="MH_Other_19"/>
            <p:cNvSpPr/>
            <p:nvPr>
              <p:custDataLst>
                <p:tags r:id="rId19"/>
              </p:custDataLst>
            </p:nvPr>
          </p:nvSpPr>
          <p:spPr>
            <a:xfrm>
              <a:off x="4426578" y="3179312"/>
              <a:ext cx="53578" cy="53579"/>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92" name="MH_Other_20"/>
            <p:cNvSpPr/>
            <p:nvPr>
              <p:custDataLst>
                <p:tags r:id="rId20"/>
              </p:custDataLst>
            </p:nvPr>
          </p:nvSpPr>
          <p:spPr>
            <a:xfrm>
              <a:off x="4540878" y="3179312"/>
              <a:ext cx="53578" cy="53579"/>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93" name="MH_Other_21"/>
            <p:cNvSpPr/>
            <p:nvPr>
              <p:custDataLst>
                <p:tags r:id="rId21"/>
              </p:custDataLst>
            </p:nvPr>
          </p:nvSpPr>
          <p:spPr>
            <a:xfrm>
              <a:off x="4655178" y="3179312"/>
              <a:ext cx="53578" cy="53579"/>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96" name="MH_Other_23"/>
            <p:cNvSpPr/>
            <p:nvPr>
              <p:custDataLst>
                <p:tags r:id="rId22"/>
              </p:custDataLst>
            </p:nvPr>
          </p:nvSpPr>
          <p:spPr>
            <a:xfrm>
              <a:off x="2329890" y="4242541"/>
              <a:ext cx="53579"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97" name="MH_Other_24"/>
            <p:cNvSpPr/>
            <p:nvPr>
              <p:custDataLst>
                <p:tags r:id="rId23"/>
              </p:custDataLst>
            </p:nvPr>
          </p:nvSpPr>
          <p:spPr>
            <a:xfrm>
              <a:off x="2444190" y="4242541"/>
              <a:ext cx="53579"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98" name="MH_Other_25"/>
            <p:cNvSpPr/>
            <p:nvPr>
              <p:custDataLst>
                <p:tags r:id="rId24"/>
              </p:custDataLst>
            </p:nvPr>
          </p:nvSpPr>
          <p:spPr>
            <a:xfrm>
              <a:off x="2558490" y="4242541"/>
              <a:ext cx="53579"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99" name="MH_Other_26"/>
            <p:cNvSpPr/>
            <p:nvPr>
              <p:custDataLst>
                <p:tags r:id="rId25"/>
              </p:custDataLst>
            </p:nvPr>
          </p:nvSpPr>
          <p:spPr>
            <a:xfrm>
              <a:off x="2672790" y="4242541"/>
              <a:ext cx="53579"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100" name="MH_Other_27"/>
            <p:cNvSpPr/>
            <p:nvPr>
              <p:custDataLst>
                <p:tags r:id="rId26"/>
              </p:custDataLst>
            </p:nvPr>
          </p:nvSpPr>
          <p:spPr>
            <a:xfrm>
              <a:off x="2787090" y="4242541"/>
              <a:ext cx="53579"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sp>
          <p:nvSpPr>
            <p:cNvPr id="101" name="MH_Other_28"/>
            <p:cNvSpPr/>
            <p:nvPr>
              <p:custDataLst>
                <p:tags r:id="rId27"/>
              </p:custDataLst>
            </p:nvPr>
          </p:nvSpPr>
          <p:spPr>
            <a:xfrm>
              <a:off x="2901390" y="4242541"/>
              <a:ext cx="53579" cy="53578"/>
            </a:xfrm>
            <a:prstGeom prst="ellipse">
              <a:avLst/>
            </a:prstGeom>
            <a:solidFill>
              <a:srgbClr val="FE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solidFill>
                  <a:schemeClr val="accent1"/>
                </a:solidFill>
              </a:endParaRPr>
            </a:p>
          </p:txBody>
        </p:sp>
        <p:grpSp>
          <p:nvGrpSpPr>
            <p:cNvPr id="4" name="组合 5"/>
            <p:cNvGrpSpPr/>
            <p:nvPr/>
          </p:nvGrpSpPr>
          <p:grpSpPr>
            <a:xfrm>
              <a:off x="1326370" y="1423479"/>
              <a:ext cx="1162879" cy="885825"/>
              <a:chOff x="1766910" y="1568904"/>
              <a:chExt cx="1162879" cy="885825"/>
            </a:xfrm>
          </p:grpSpPr>
          <p:sp>
            <p:nvSpPr>
              <p:cNvPr id="58" name="MH_SubTitle_1"/>
              <p:cNvSpPr/>
              <p:nvPr>
                <p:custDataLst>
                  <p:tags r:id="rId33"/>
                </p:custDataLst>
              </p:nvPr>
            </p:nvSpPr>
            <p:spPr>
              <a:xfrm>
                <a:off x="1766910" y="1568904"/>
                <a:ext cx="1162879" cy="885825"/>
              </a:xfrm>
              <a:prstGeom prst="roundRect">
                <a:avLst>
                  <a:gd name="adj" fmla="val 29792"/>
                </a:avLst>
              </a:prstGeom>
              <a:solidFill>
                <a:srgbClr val="FEFFFF"/>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defRPr/>
                </a:pPr>
                <a:endParaRPr lang="zh-CN" altLang="en-US" sz="1013" b="1" dirty="0">
                  <a:solidFill>
                    <a:schemeClr val="accent1"/>
                  </a:solidFill>
                </a:endParaRPr>
              </a:p>
            </p:txBody>
          </p:sp>
          <p:sp>
            <p:nvSpPr>
              <p:cNvPr id="2" name="矩形 1"/>
              <p:cNvSpPr/>
              <p:nvPr/>
            </p:nvSpPr>
            <p:spPr>
              <a:xfrm>
                <a:off x="1776774" y="1696815"/>
                <a:ext cx="1143150" cy="646331"/>
              </a:xfrm>
              <a:prstGeom prst="rect">
                <a:avLst/>
              </a:prstGeom>
            </p:spPr>
            <p:txBody>
              <a:bodyPr wrap="square">
                <a:spAutoFit/>
              </a:bodyPr>
              <a:lstStyle/>
              <a:p>
                <a:pPr algn="ctr">
                  <a:defRPr/>
                </a:pPr>
                <a:r>
                  <a:rPr lang="zh-CN" altLang="en-US" sz="1800" b="1" dirty="0">
                    <a:solidFill>
                      <a:schemeClr val="accent2"/>
                    </a:solidFill>
                    <a:latin typeface="微软雅黑" panose="020B0503020204020204" pitchFamily="34" charset="-122"/>
                    <a:ea typeface="微软雅黑" panose="020B0503020204020204" pitchFamily="34" charset="-122"/>
                  </a:rPr>
                  <a:t>只有发展起来</a:t>
                </a:r>
              </a:p>
            </p:txBody>
          </p:sp>
        </p:grpSp>
        <p:grpSp>
          <p:nvGrpSpPr>
            <p:cNvPr id="5" name="组合 6"/>
            <p:cNvGrpSpPr/>
            <p:nvPr/>
          </p:nvGrpSpPr>
          <p:grpSpPr>
            <a:xfrm>
              <a:off x="3867503" y="1423479"/>
              <a:ext cx="1203192" cy="885825"/>
              <a:chOff x="4434739" y="1576048"/>
              <a:chExt cx="1203192" cy="885825"/>
            </a:xfrm>
          </p:grpSpPr>
          <p:sp>
            <p:nvSpPr>
              <p:cNvPr id="59" name="MH_SubTitle_2"/>
              <p:cNvSpPr/>
              <p:nvPr>
                <p:custDataLst>
                  <p:tags r:id="rId32"/>
                </p:custDataLst>
              </p:nvPr>
            </p:nvSpPr>
            <p:spPr>
              <a:xfrm>
                <a:off x="4434739" y="1576048"/>
                <a:ext cx="1203192" cy="885825"/>
              </a:xfrm>
              <a:prstGeom prst="roundRect">
                <a:avLst>
                  <a:gd name="adj" fmla="val 29792"/>
                </a:avLst>
              </a:prstGeom>
              <a:solidFill>
                <a:srgbClr val="FEFFFF"/>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defRPr/>
                </a:pPr>
                <a:endParaRPr lang="zh-CN" altLang="en-US" sz="1013" b="1" dirty="0">
                  <a:solidFill>
                    <a:schemeClr val="accent1"/>
                  </a:solidFill>
                </a:endParaRPr>
              </a:p>
            </p:txBody>
          </p:sp>
          <p:sp>
            <p:nvSpPr>
              <p:cNvPr id="102" name="矩形 101"/>
              <p:cNvSpPr/>
              <p:nvPr/>
            </p:nvSpPr>
            <p:spPr>
              <a:xfrm>
                <a:off x="4474955" y="1603462"/>
                <a:ext cx="1122761" cy="830997"/>
              </a:xfrm>
              <a:prstGeom prst="rect">
                <a:avLst/>
              </a:prstGeom>
            </p:spPr>
            <p:txBody>
              <a:bodyPr wrap="square">
                <a:spAutoFit/>
              </a:bodyPr>
              <a:lstStyle/>
              <a:p>
                <a:pPr algn="ctr">
                  <a:defRP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给当地居民更好的未来憧憬</a:t>
                </a:r>
              </a:p>
            </p:txBody>
          </p:sp>
        </p:grpSp>
        <p:grpSp>
          <p:nvGrpSpPr>
            <p:cNvPr id="6" name="组合 7"/>
            <p:cNvGrpSpPr/>
            <p:nvPr/>
          </p:nvGrpSpPr>
          <p:grpSpPr>
            <a:xfrm>
              <a:off x="6871540" y="2273842"/>
              <a:ext cx="1343365" cy="885825"/>
              <a:chOff x="7638371" y="2421988"/>
              <a:chExt cx="1343365" cy="885825"/>
            </a:xfrm>
          </p:grpSpPr>
          <p:sp>
            <p:nvSpPr>
              <p:cNvPr id="60" name="MH_SubTitle_3"/>
              <p:cNvSpPr/>
              <p:nvPr>
                <p:custDataLst>
                  <p:tags r:id="rId31"/>
                </p:custDataLst>
              </p:nvPr>
            </p:nvSpPr>
            <p:spPr>
              <a:xfrm>
                <a:off x="7638371" y="2421988"/>
                <a:ext cx="1343365" cy="885825"/>
              </a:xfrm>
              <a:prstGeom prst="roundRect">
                <a:avLst>
                  <a:gd name="adj" fmla="val 29792"/>
                </a:avLst>
              </a:prstGeom>
              <a:solidFill>
                <a:srgbClr val="FEFFFF"/>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defRPr/>
                </a:pPr>
                <a:endParaRPr lang="zh-CN" altLang="en-US" sz="1013" b="1" dirty="0">
                  <a:solidFill>
                    <a:schemeClr val="accent1"/>
                  </a:solidFill>
                </a:endParaRPr>
              </a:p>
            </p:txBody>
          </p:sp>
          <p:sp>
            <p:nvSpPr>
              <p:cNvPr id="103" name="矩形 102"/>
              <p:cNvSpPr/>
              <p:nvPr/>
            </p:nvSpPr>
            <p:spPr>
              <a:xfrm>
                <a:off x="7684975" y="2449402"/>
                <a:ext cx="1250157" cy="830997"/>
              </a:xfrm>
              <a:prstGeom prst="rect">
                <a:avLst/>
              </a:prstGeom>
            </p:spPr>
            <p:txBody>
              <a:bodyPr wrap="square">
                <a:spAutoFit/>
              </a:bodyPr>
              <a:lstStyle/>
              <a:p>
                <a:pPr algn="ctr">
                  <a:defRP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当地居民才会对未来生活更有盼头</a:t>
                </a:r>
              </a:p>
            </p:txBody>
          </p:sp>
        </p:grpSp>
        <p:grpSp>
          <p:nvGrpSpPr>
            <p:cNvPr id="7" name="组合 8"/>
            <p:cNvGrpSpPr/>
            <p:nvPr/>
          </p:nvGrpSpPr>
          <p:grpSpPr>
            <a:xfrm>
              <a:off x="4334899" y="3508817"/>
              <a:ext cx="1603263" cy="923331"/>
              <a:chOff x="4912012" y="3686136"/>
              <a:chExt cx="1603263" cy="923331"/>
            </a:xfrm>
          </p:grpSpPr>
          <p:sp>
            <p:nvSpPr>
              <p:cNvPr id="79" name="MH_SubTitle_4"/>
              <p:cNvSpPr/>
              <p:nvPr>
                <p:custDataLst>
                  <p:tags r:id="rId30"/>
                </p:custDataLst>
              </p:nvPr>
            </p:nvSpPr>
            <p:spPr>
              <a:xfrm>
                <a:off x="4912012" y="3686136"/>
                <a:ext cx="1603263" cy="923331"/>
              </a:xfrm>
              <a:prstGeom prst="roundRect">
                <a:avLst>
                  <a:gd name="adj" fmla="val 29792"/>
                </a:avLst>
              </a:prstGeom>
              <a:solidFill>
                <a:srgbClr val="FEFFFF"/>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defRPr/>
                </a:pPr>
                <a:endParaRPr lang="zh-CN" altLang="en-US" sz="1013" b="1" dirty="0">
                  <a:solidFill>
                    <a:schemeClr val="accent1"/>
                  </a:solidFill>
                </a:endParaRPr>
              </a:p>
            </p:txBody>
          </p:sp>
          <p:sp>
            <p:nvSpPr>
              <p:cNvPr id="104" name="矩形 103"/>
              <p:cNvSpPr/>
              <p:nvPr/>
            </p:nvSpPr>
            <p:spPr>
              <a:xfrm>
                <a:off x="4951474" y="3732303"/>
                <a:ext cx="1524339" cy="830997"/>
              </a:xfrm>
              <a:prstGeom prst="rect">
                <a:avLst/>
              </a:prstGeom>
            </p:spPr>
            <p:txBody>
              <a:bodyPr wrap="square">
                <a:spAutoFit/>
              </a:bodyPr>
              <a:lstStyle/>
              <a:p>
                <a:pPr algn="ctr">
                  <a:defRP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才会对宗教极端主义宣传的东西产生怀疑</a:t>
                </a:r>
              </a:p>
            </p:txBody>
          </p:sp>
        </p:grpSp>
        <p:grpSp>
          <p:nvGrpSpPr>
            <p:cNvPr id="8" name="组合 9"/>
            <p:cNvGrpSpPr/>
            <p:nvPr/>
          </p:nvGrpSpPr>
          <p:grpSpPr>
            <a:xfrm>
              <a:off x="2816173" y="2756471"/>
              <a:ext cx="1286471" cy="885825"/>
              <a:chOff x="3420327" y="2895261"/>
              <a:chExt cx="1286471" cy="885825"/>
            </a:xfrm>
          </p:grpSpPr>
          <p:sp>
            <p:nvSpPr>
              <p:cNvPr id="88" name="MH_SubTitle_5"/>
              <p:cNvSpPr/>
              <p:nvPr>
                <p:custDataLst>
                  <p:tags r:id="rId29"/>
                </p:custDataLst>
              </p:nvPr>
            </p:nvSpPr>
            <p:spPr>
              <a:xfrm>
                <a:off x="3420327" y="2895261"/>
                <a:ext cx="1286471" cy="885825"/>
              </a:xfrm>
              <a:prstGeom prst="roundRect">
                <a:avLst>
                  <a:gd name="adj" fmla="val 29792"/>
                </a:avLst>
              </a:prstGeom>
              <a:solidFill>
                <a:srgbClr val="FEFFFF"/>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defRPr/>
                </a:pPr>
                <a:endParaRPr lang="zh-CN" altLang="en-US" sz="1013" b="1" dirty="0">
                  <a:solidFill>
                    <a:schemeClr val="accent1"/>
                  </a:solidFill>
                </a:endParaRPr>
              </a:p>
            </p:txBody>
          </p:sp>
          <p:sp>
            <p:nvSpPr>
              <p:cNvPr id="105" name="矩形 104"/>
              <p:cNvSpPr/>
              <p:nvPr/>
            </p:nvSpPr>
            <p:spPr>
              <a:xfrm>
                <a:off x="3448774" y="3045786"/>
                <a:ext cx="1229576" cy="584775"/>
              </a:xfrm>
              <a:prstGeom prst="rect">
                <a:avLst/>
              </a:prstGeom>
            </p:spPr>
            <p:txBody>
              <a:bodyPr wrap="square">
                <a:spAutoFit/>
              </a:bodyPr>
              <a:lstStyle/>
              <a:p>
                <a:pPr algn="ctr">
                  <a:defRP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从而开始追求新的生活</a:t>
                </a:r>
              </a:p>
            </p:txBody>
          </p:sp>
        </p:grpSp>
        <p:grpSp>
          <p:nvGrpSpPr>
            <p:cNvPr id="9" name="组合 4"/>
            <p:cNvGrpSpPr/>
            <p:nvPr/>
          </p:nvGrpSpPr>
          <p:grpSpPr>
            <a:xfrm>
              <a:off x="344608" y="3723937"/>
              <a:ext cx="1890804" cy="1090878"/>
              <a:chOff x="1400456" y="3837309"/>
              <a:chExt cx="1890804" cy="1090878"/>
            </a:xfrm>
          </p:grpSpPr>
          <p:sp>
            <p:nvSpPr>
              <p:cNvPr id="95" name="MH_SubTitle_6"/>
              <p:cNvSpPr/>
              <p:nvPr>
                <p:custDataLst>
                  <p:tags r:id="rId28"/>
                </p:custDataLst>
              </p:nvPr>
            </p:nvSpPr>
            <p:spPr>
              <a:xfrm>
                <a:off x="1400456" y="3837309"/>
                <a:ext cx="1890804" cy="1090878"/>
              </a:xfrm>
              <a:prstGeom prst="roundRect">
                <a:avLst>
                  <a:gd name="adj" fmla="val 29792"/>
                </a:avLst>
              </a:prstGeom>
              <a:solidFill>
                <a:srgbClr val="FEFFFF"/>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defRPr/>
                </a:pPr>
                <a:endParaRPr lang="zh-CN" altLang="en-US" sz="1013" b="1" dirty="0">
                  <a:solidFill>
                    <a:schemeClr val="accent1"/>
                  </a:solidFill>
                </a:endParaRPr>
              </a:p>
            </p:txBody>
          </p:sp>
          <p:sp>
            <p:nvSpPr>
              <p:cNvPr id="106" name="矩形 105"/>
              <p:cNvSpPr/>
              <p:nvPr/>
            </p:nvSpPr>
            <p:spPr>
              <a:xfrm>
                <a:off x="1453162" y="3921083"/>
                <a:ext cx="1785393" cy="923330"/>
              </a:xfrm>
              <a:prstGeom prst="rect">
                <a:avLst/>
              </a:prstGeom>
            </p:spPr>
            <p:txBody>
              <a:bodyPr wrap="square">
                <a:spAutoFit/>
              </a:bodyPr>
              <a:lstStyle/>
              <a:p>
                <a:pPr algn="ctr">
                  <a:defRPr/>
                </a:pPr>
                <a:r>
                  <a:rPr lang="zh-CN" altLang="en-US" sz="1800" b="1" dirty="0">
                    <a:solidFill>
                      <a:schemeClr val="accent2"/>
                    </a:solidFill>
                    <a:latin typeface="微软雅黑" panose="020B0503020204020204" pitchFamily="34" charset="-122"/>
                    <a:ea typeface="微软雅黑" panose="020B0503020204020204" pitchFamily="34" charset="-122"/>
                  </a:rPr>
                  <a:t>社会才能逐渐稳定下来，经济才有新的发展基础</a:t>
                </a:r>
              </a:p>
            </p:txBody>
          </p:sp>
        </p:grpSp>
      </p:grpSp>
      <p:sp>
        <p:nvSpPr>
          <p:cNvPr id="50" name="文本框 49"/>
          <p:cNvSpPr txBox="1"/>
          <p:nvPr/>
        </p:nvSpPr>
        <p:spPr>
          <a:xfrm>
            <a:off x="2353713" y="199848"/>
            <a:ext cx="4273137"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对于这些国家的发展，中国人的思路</a:t>
            </a:r>
          </a:p>
        </p:txBody>
      </p:sp>
      <p:grpSp>
        <p:nvGrpSpPr>
          <p:cNvPr id="10" name="组合 50"/>
          <p:cNvGrpSpPr/>
          <p:nvPr/>
        </p:nvGrpSpPr>
        <p:grpSpPr>
          <a:xfrm>
            <a:off x="4178617" y="612336"/>
            <a:ext cx="602900" cy="70338"/>
            <a:chOff x="4272852" y="653143"/>
            <a:chExt cx="602900" cy="70338"/>
          </a:xfrm>
        </p:grpSpPr>
        <p:sp>
          <p:nvSpPr>
            <p:cNvPr id="52" name="矩形 51"/>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 xmlns:p14="http://schemas.microsoft.com/office/powerpoint/2010/main" val="2825595773"/>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3208562" y="199848"/>
            <a:ext cx="2516874"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“一带一路”的优势</a:t>
            </a:r>
          </a:p>
        </p:txBody>
      </p:sp>
      <p:grpSp>
        <p:nvGrpSpPr>
          <p:cNvPr id="2" name="组合 21"/>
          <p:cNvGrpSpPr/>
          <p:nvPr/>
        </p:nvGrpSpPr>
        <p:grpSpPr>
          <a:xfrm>
            <a:off x="4219440" y="612336"/>
            <a:ext cx="602900" cy="70338"/>
            <a:chOff x="4272852" y="653143"/>
            <a:chExt cx="602900" cy="70338"/>
          </a:xfrm>
        </p:grpSpPr>
        <p:sp>
          <p:nvSpPr>
            <p:cNvPr id="23" name="矩形 22"/>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3673930" y="1208705"/>
            <a:ext cx="5015012" cy="1212640"/>
          </a:xfrm>
          <a:prstGeom prst="rect">
            <a:avLst/>
          </a:prstGeom>
        </p:spPr>
        <p:txBody>
          <a:bodyPr wrap="square">
            <a:spAutoFit/>
          </a:bodyPr>
          <a:lstStyle/>
          <a:p>
            <a:pPr algn="just">
              <a:lnSpc>
                <a:spcPct val="130000"/>
              </a:lnSpc>
              <a:defRPr/>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第一次世界大战结束后，美欧等发达国家长期在阿拉伯地区扶持一些势力，打击另外一些势力，带来了许多战乱。阿拉伯地区的人民由此对西方国家产生了一种厌恶感，以至于欧美国家的企业想进驻这一地区时总会遇到一些历史情绪的阻碍。</a:t>
            </a:r>
          </a:p>
        </p:txBody>
      </p:sp>
      <p:sp>
        <p:nvSpPr>
          <p:cNvPr id="18" name="矩形 17"/>
          <p:cNvSpPr/>
          <p:nvPr/>
        </p:nvSpPr>
        <p:spPr>
          <a:xfrm>
            <a:off x="3673930" y="2618733"/>
            <a:ext cx="5015011" cy="2052870"/>
          </a:xfrm>
          <a:prstGeom prst="rect">
            <a:avLst/>
          </a:prstGeom>
        </p:spPr>
        <p:txBody>
          <a:bodyPr wrap="square">
            <a:spAutoFit/>
          </a:bodyPr>
          <a:lstStyle/>
          <a:p>
            <a:pPr marL="285750" indent="-285750" algn="just">
              <a:lnSpc>
                <a:spcPct val="130000"/>
              </a:lnSpc>
              <a:buFont typeface="Wingdings" panose="05000000000000000000" pitchFamily="2" charset="2"/>
              <a:buChar char="p"/>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从历史角度看，中国没有这些历史包袱，这些国家对中国及中国企业的投资抱以欢迎的态度。“一带一路”可以使中国与中亚国家、阿拉伯国家之间迅速达成开发协议，对推动这些国家的经济发展和民族复兴都有特殊的意义。</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indent="-285750" algn="just">
              <a:lnSpc>
                <a:spcPct val="130000"/>
              </a:lnSpc>
              <a:buFont typeface="Wingdings" panose="05000000000000000000" pitchFamily="2" charset="2"/>
              <a:buChar char="p"/>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从全球角度看，这些国家</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也是人口密集地区</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有庞大的</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需求和市场。“一带一路”建设在很大程度上可以振兴当地需求，从而开发出巨大的市场。</a:t>
            </a:r>
          </a:p>
        </p:txBody>
      </p:sp>
      <p:pic>
        <p:nvPicPr>
          <p:cNvPr id="19" name="图片 1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470518" y="1843486"/>
            <a:ext cx="2422647" cy="155049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0" name="矩形 19"/>
          <p:cNvSpPr/>
          <p:nvPr/>
        </p:nvSpPr>
        <p:spPr>
          <a:xfrm>
            <a:off x="3173294" y="2496042"/>
            <a:ext cx="5597747" cy="45719"/>
          </a:xfrm>
          <a:prstGeom prst="rect">
            <a:avLst/>
          </a:prstGeom>
          <a:solidFill>
            <a:schemeClr val="accent2"/>
          </a:solidFill>
          <a:ln w="25400" cap="flat" cmpd="sng" algn="ctr">
            <a:noFill/>
            <a:prstDash val="solid"/>
          </a:ln>
          <a:effectLst/>
        </p:spPr>
        <p:txBody>
          <a:bodyPr rot="0" spcFirstLastPara="0" vertOverflow="overflow" horzOverflow="overflow" vert="horz" wrap="square" lIns="68567" tIns="34284" rIns="68567" bIns="34284" numCol="1" spcCol="0" rtlCol="0" fromWordArt="0" anchor="ctr" anchorCtr="0" forceAA="0" compatLnSpc="1">
            <a:prstTxWarp prst="textNoShape">
              <a:avLst/>
            </a:prstTxWarp>
            <a:noAutofit/>
          </a:bodyPr>
          <a:lstStyle/>
          <a:p>
            <a:pPr algn="ctr" fontAlgn="auto">
              <a:lnSpc>
                <a:spcPct val="130000"/>
              </a:lnSpc>
              <a:spcBef>
                <a:spcPts val="0"/>
              </a:spcBef>
              <a:spcAft>
                <a:spcPts val="0"/>
              </a:spcAft>
              <a:defRPr/>
            </a:pPr>
            <a:endParaRPr lang="en-US" kern="0" dirty="0">
              <a:latin typeface="Arial" panose="020B0604020202020204" pitchFamily="34" charset="0"/>
              <a:ea typeface="微软雅黑" panose="020B0503020204020204" pitchFamily="34" charset="-122"/>
              <a:sym typeface="Arial" panose="020B0604020202020204" pitchFamily="34" charset="0"/>
            </a:endParaRPr>
          </a:p>
        </p:txBody>
      </p:sp>
      <p:sp>
        <p:nvSpPr>
          <p:cNvPr id="27" name="KSO_Shape"/>
          <p:cNvSpPr>
            <a:spLocks/>
          </p:cNvSpPr>
          <p:nvPr/>
        </p:nvSpPr>
        <p:spPr bwMode="auto">
          <a:xfrm rot="10800000" flipH="1">
            <a:off x="3235376" y="1359497"/>
            <a:ext cx="373239" cy="385466"/>
          </a:xfrm>
          <a:custGeom>
            <a:avLst/>
            <a:gdLst>
              <a:gd name="T0" fmla="*/ 0 w 8970958"/>
              <a:gd name="T1" fmla="*/ 599920 h 8375651"/>
              <a:gd name="T2" fmla="*/ 300757 w 8970958"/>
              <a:gd name="T3" fmla="*/ 599920 h 8375651"/>
              <a:gd name="T4" fmla="*/ 300757 w 8970958"/>
              <a:gd name="T5" fmla="*/ 1680923 h 8375651"/>
              <a:gd name="T6" fmla="*/ 0 w 8970958"/>
              <a:gd name="T7" fmla="*/ 1680923 h 8375651"/>
              <a:gd name="T8" fmla="*/ 982536 w 8970958"/>
              <a:gd name="T9" fmla="*/ 0 h 8375651"/>
              <a:gd name="T10" fmla="*/ 1076703 w 8970958"/>
              <a:gd name="T11" fmla="*/ 47488 h 8375651"/>
              <a:gd name="T12" fmla="*/ 1124163 w 8970958"/>
              <a:gd name="T13" fmla="*/ 600007 h 8375651"/>
              <a:gd name="T14" fmla="*/ 1593490 w 8970958"/>
              <a:gd name="T15" fmla="*/ 600007 h 8375651"/>
              <a:gd name="T16" fmla="*/ 1751690 w 8970958"/>
              <a:gd name="T17" fmla="*/ 654279 h 8375651"/>
              <a:gd name="T18" fmla="*/ 1799150 w 8970958"/>
              <a:gd name="T19" fmla="*/ 828401 h 8375651"/>
              <a:gd name="T20" fmla="*/ 1789357 w 8970958"/>
              <a:gd name="T21" fmla="*/ 957297 h 8375651"/>
              <a:gd name="T22" fmla="*/ 1170117 w 8970958"/>
              <a:gd name="T23" fmla="*/ 1680923 h 8375651"/>
              <a:gd name="T24" fmla="*/ 750510 w 8970958"/>
              <a:gd name="T25" fmla="*/ 1570872 h 8375651"/>
              <a:gd name="T26" fmla="*/ 487596 w 8970958"/>
              <a:gd name="T27" fmla="*/ 1498509 h 8375651"/>
              <a:gd name="T28" fmla="*/ 420550 w 8970958"/>
              <a:gd name="T29" fmla="*/ 1498509 h 8375651"/>
              <a:gd name="T30" fmla="*/ 420550 w 8970958"/>
              <a:gd name="T31" fmla="*/ 618097 h 8375651"/>
              <a:gd name="T32" fmla="*/ 840910 w 8970958"/>
              <a:gd name="T33" fmla="*/ 186183 h 8375651"/>
              <a:gd name="T34" fmla="*/ 982536 w 8970958"/>
              <a:gd name="T35" fmla="*/ 0 h 83756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8970958" h="8375651">
                <a:moveTo>
                  <a:pt x="0" y="2989262"/>
                </a:moveTo>
                <a:lnTo>
                  <a:pt x="1498600" y="2989262"/>
                </a:lnTo>
                <a:lnTo>
                  <a:pt x="1498600" y="8375650"/>
                </a:lnTo>
                <a:lnTo>
                  <a:pt x="0" y="8375650"/>
                </a:lnTo>
                <a:lnTo>
                  <a:pt x="0" y="2989262"/>
                </a:lnTo>
                <a:close/>
                <a:moveTo>
                  <a:pt x="4895750" y="0"/>
                </a:moveTo>
                <a:cubicBezTo>
                  <a:pt x="5094695" y="11268"/>
                  <a:pt x="5244843" y="93898"/>
                  <a:pt x="5364961" y="236622"/>
                </a:cubicBezTo>
                <a:cubicBezTo>
                  <a:pt x="5751590" y="691085"/>
                  <a:pt x="5717807" y="1686398"/>
                  <a:pt x="5601443" y="2989694"/>
                </a:cubicBezTo>
                <a:cubicBezTo>
                  <a:pt x="5601443" y="2989694"/>
                  <a:pt x="5601443" y="2989694"/>
                  <a:pt x="7939989" y="2989694"/>
                </a:cubicBezTo>
                <a:cubicBezTo>
                  <a:pt x="8138935" y="2989694"/>
                  <a:pt x="8499289" y="3008474"/>
                  <a:pt x="8728264" y="3260119"/>
                </a:cubicBezTo>
                <a:cubicBezTo>
                  <a:pt x="8915948" y="3462937"/>
                  <a:pt x="8994775" y="3770921"/>
                  <a:pt x="8964746" y="4127731"/>
                </a:cubicBezTo>
                <a:cubicBezTo>
                  <a:pt x="8964746" y="4127731"/>
                  <a:pt x="8964746" y="4127731"/>
                  <a:pt x="8915948" y="4769990"/>
                </a:cubicBezTo>
                <a:cubicBezTo>
                  <a:pt x="8690727" y="7680810"/>
                  <a:pt x="8638175" y="8375651"/>
                  <a:pt x="5830418" y="8375651"/>
                </a:cubicBezTo>
                <a:cubicBezTo>
                  <a:pt x="4580440" y="8375651"/>
                  <a:pt x="4133752" y="8078935"/>
                  <a:pt x="3739615" y="7827290"/>
                </a:cubicBezTo>
                <a:cubicBezTo>
                  <a:pt x="3420551" y="7624472"/>
                  <a:pt x="3169054" y="7466724"/>
                  <a:pt x="2429578" y="7466724"/>
                </a:cubicBezTo>
                <a:cubicBezTo>
                  <a:pt x="2429578" y="7466724"/>
                  <a:pt x="2429578" y="7466724"/>
                  <a:pt x="2095500" y="7466724"/>
                </a:cubicBezTo>
                <a:cubicBezTo>
                  <a:pt x="2095500" y="7466724"/>
                  <a:pt x="2095500" y="7466724"/>
                  <a:pt x="2095500" y="3079836"/>
                </a:cubicBezTo>
                <a:cubicBezTo>
                  <a:pt x="3889762" y="2662932"/>
                  <a:pt x="4043663" y="1660107"/>
                  <a:pt x="4190057" y="927707"/>
                </a:cubicBezTo>
                <a:cubicBezTo>
                  <a:pt x="4276392" y="492023"/>
                  <a:pt x="4377741" y="0"/>
                  <a:pt x="4895750" y="0"/>
                </a:cubicBezTo>
                <a:close/>
              </a:path>
            </a:pathLst>
          </a:custGeom>
          <a:solidFill>
            <a:schemeClr val="accent2">
              <a:lumMod val="50000"/>
            </a:schemeClr>
          </a:solidFill>
          <a:ln>
            <a:solidFill>
              <a:schemeClr val="accent2">
                <a:lumMod val="50000"/>
              </a:schemeClr>
            </a:solidFill>
          </a:ln>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8" name="KSO_Shape"/>
          <p:cNvSpPr>
            <a:spLocks/>
          </p:cNvSpPr>
          <p:nvPr/>
        </p:nvSpPr>
        <p:spPr bwMode="auto">
          <a:xfrm>
            <a:off x="3235376" y="2747383"/>
            <a:ext cx="373239" cy="377393"/>
          </a:xfrm>
          <a:custGeom>
            <a:avLst/>
            <a:gdLst>
              <a:gd name="T0" fmla="*/ 0 w 8970958"/>
              <a:gd name="T1" fmla="*/ 599920 h 8375651"/>
              <a:gd name="T2" fmla="*/ 300757 w 8970958"/>
              <a:gd name="T3" fmla="*/ 599920 h 8375651"/>
              <a:gd name="T4" fmla="*/ 300757 w 8970958"/>
              <a:gd name="T5" fmla="*/ 1680923 h 8375651"/>
              <a:gd name="T6" fmla="*/ 0 w 8970958"/>
              <a:gd name="T7" fmla="*/ 1680923 h 8375651"/>
              <a:gd name="T8" fmla="*/ 982536 w 8970958"/>
              <a:gd name="T9" fmla="*/ 0 h 8375651"/>
              <a:gd name="T10" fmla="*/ 1076703 w 8970958"/>
              <a:gd name="T11" fmla="*/ 47488 h 8375651"/>
              <a:gd name="T12" fmla="*/ 1124163 w 8970958"/>
              <a:gd name="T13" fmla="*/ 600007 h 8375651"/>
              <a:gd name="T14" fmla="*/ 1593490 w 8970958"/>
              <a:gd name="T15" fmla="*/ 600007 h 8375651"/>
              <a:gd name="T16" fmla="*/ 1751690 w 8970958"/>
              <a:gd name="T17" fmla="*/ 654279 h 8375651"/>
              <a:gd name="T18" fmla="*/ 1799150 w 8970958"/>
              <a:gd name="T19" fmla="*/ 828401 h 8375651"/>
              <a:gd name="T20" fmla="*/ 1789357 w 8970958"/>
              <a:gd name="T21" fmla="*/ 957297 h 8375651"/>
              <a:gd name="T22" fmla="*/ 1170117 w 8970958"/>
              <a:gd name="T23" fmla="*/ 1680923 h 8375651"/>
              <a:gd name="T24" fmla="*/ 750510 w 8970958"/>
              <a:gd name="T25" fmla="*/ 1570872 h 8375651"/>
              <a:gd name="T26" fmla="*/ 487596 w 8970958"/>
              <a:gd name="T27" fmla="*/ 1498509 h 8375651"/>
              <a:gd name="T28" fmla="*/ 420550 w 8970958"/>
              <a:gd name="T29" fmla="*/ 1498509 h 8375651"/>
              <a:gd name="T30" fmla="*/ 420550 w 8970958"/>
              <a:gd name="T31" fmla="*/ 618097 h 8375651"/>
              <a:gd name="T32" fmla="*/ 840910 w 8970958"/>
              <a:gd name="T33" fmla="*/ 186183 h 8375651"/>
              <a:gd name="T34" fmla="*/ 982536 w 8970958"/>
              <a:gd name="T35" fmla="*/ 0 h 83756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8970958" h="8375651">
                <a:moveTo>
                  <a:pt x="0" y="2989262"/>
                </a:moveTo>
                <a:lnTo>
                  <a:pt x="1498600" y="2989262"/>
                </a:lnTo>
                <a:lnTo>
                  <a:pt x="1498600" y="8375650"/>
                </a:lnTo>
                <a:lnTo>
                  <a:pt x="0" y="8375650"/>
                </a:lnTo>
                <a:lnTo>
                  <a:pt x="0" y="2989262"/>
                </a:lnTo>
                <a:close/>
                <a:moveTo>
                  <a:pt x="4895750" y="0"/>
                </a:moveTo>
                <a:cubicBezTo>
                  <a:pt x="5094695" y="11268"/>
                  <a:pt x="5244843" y="93898"/>
                  <a:pt x="5364961" y="236622"/>
                </a:cubicBezTo>
                <a:cubicBezTo>
                  <a:pt x="5751590" y="691085"/>
                  <a:pt x="5717807" y="1686398"/>
                  <a:pt x="5601443" y="2989694"/>
                </a:cubicBezTo>
                <a:cubicBezTo>
                  <a:pt x="5601443" y="2989694"/>
                  <a:pt x="5601443" y="2989694"/>
                  <a:pt x="7939989" y="2989694"/>
                </a:cubicBezTo>
                <a:cubicBezTo>
                  <a:pt x="8138935" y="2989694"/>
                  <a:pt x="8499289" y="3008474"/>
                  <a:pt x="8728264" y="3260119"/>
                </a:cubicBezTo>
                <a:cubicBezTo>
                  <a:pt x="8915948" y="3462937"/>
                  <a:pt x="8994775" y="3770921"/>
                  <a:pt x="8964746" y="4127731"/>
                </a:cubicBezTo>
                <a:cubicBezTo>
                  <a:pt x="8964746" y="4127731"/>
                  <a:pt x="8964746" y="4127731"/>
                  <a:pt x="8915948" y="4769990"/>
                </a:cubicBezTo>
                <a:cubicBezTo>
                  <a:pt x="8690727" y="7680810"/>
                  <a:pt x="8638175" y="8375651"/>
                  <a:pt x="5830418" y="8375651"/>
                </a:cubicBezTo>
                <a:cubicBezTo>
                  <a:pt x="4580440" y="8375651"/>
                  <a:pt x="4133752" y="8078935"/>
                  <a:pt x="3739615" y="7827290"/>
                </a:cubicBezTo>
                <a:cubicBezTo>
                  <a:pt x="3420551" y="7624472"/>
                  <a:pt x="3169054" y="7466724"/>
                  <a:pt x="2429578" y="7466724"/>
                </a:cubicBezTo>
                <a:cubicBezTo>
                  <a:pt x="2429578" y="7466724"/>
                  <a:pt x="2429578" y="7466724"/>
                  <a:pt x="2095500" y="7466724"/>
                </a:cubicBezTo>
                <a:cubicBezTo>
                  <a:pt x="2095500" y="7466724"/>
                  <a:pt x="2095500" y="7466724"/>
                  <a:pt x="2095500" y="3079836"/>
                </a:cubicBezTo>
                <a:cubicBezTo>
                  <a:pt x="3889762" y="2662932"/>
                  <a:pt x="4043663" y="1660107"/>
                  <a:pt x="4190057" y="927707"/>
                </a:cubicBezTo>
                <a:cubicBezTo>
                  <a:pt x="4276392" y="492023"/>
                  <a:pt x="4377741" y="0"/>
                  <a:pt x="4895750" y="0"/>
                </a:cubicBezTo>
                <a:close/>
              </a:path>
            </a:pathLst>
          </a:custGeom>
          <a:solidFill>
            <a:schemeClr val="accent2"/>
          </a:solidFill>
          <a:ln>
            <a:solidFill>
              <a:schemeClr val="bg1"/>
            </a:solidFill>
          </a:ln>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Tree>
    <p:extLst>
      <p:ext uri="{BB962C8B-B14F-4D97-AF65-F5344CB8AC3E}">
        <p14:creationId xmlns="" xmlns:p14="http://schemas.microsoft.com/office/powerpoint/2010/main" val="1608555581"/>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1000"/>
                                        <p:tgtEl>
                                          <p:spTgt spid="19"/>
                                        </p:tgtEl>
                                      </p:cBhvr>
                                    </p:animEffect>
                                    <p:anim calcmode="lin" valueType="num">
                                      <p:cBhvr>
                                        <p:cTn id="18" dur="1000" fill="hold"/>
                                        <p:tgtEl>
                                          <p:spTgt spid="19"/>
                                        </p:tgtEl>
                                        <p:attrNameLst>
                                          <p:attrName>ppt_x</p:attrName>
                                        </p:attrNameLst>
                                      </p:cBhvr>
                                      <p:tavLst>
                                        <p:tav tm="0">
                                          <p:val>
                                            <p:strVal val="#ppt_x"/>
                                          </p:val>
                                        </p:tav>
                                        <p:tav tm="100000">
                                          <p:val>
                                            <p:strVal val="#ppt_x"/>
                                          </p:val>
                                        </p:tav>
                                      </p:tavLst>
                                    </p:anim>
                                    <p:anim calcmode="lin" valueType="num">
                                      <p:cBhvr>
                                        <p:cTn id="19" dur="1000" fill="hold"/>
                                        <p:tgtEl>
                                          <p:spTgt spid="1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1000"/>
                                        <p:tgtEl>
                                          <p:spTgt spid="27"/>
                                        </p:tgtEl>
                                      </p:cBhvr>
                                    </p:animEffect>
                                    <p:anim calcmode="lin" valueType="num">
                                      <p:cBhvr>
                                        <p:cTn id="28" dur="1000" fill="hold"/>
                                        <p:tgtEl>
                                          <p:spTgt spid="27"/>
                                        </p:tgtEl>
                                        <p:attrNameLst>
                                          <p:attrName>ppt_x</p:attrName>
                                        </p:attrNameLst>
                                      </p:cBhvr>
                                      <p:tavLst>
                                        <p:tav tm="0">
                                          <p:val>
                                            <p:strVal val="#ppt_x"/>
                                          </p:val>
                                        </p:tav>
                                        <p:tav tm="100000">
                                          <p:val>
                                            <p:strVal val="#ppt_x"/>
                                          </p:val>
                                        </p:tav>
                                      </p:tavLst>
                                    </p:anim>
                                    <p:anim calcmode="lin" valueType="num">
                                      <p:cBhvr>
                                        <p:cTn id="29" dur="1000" fill="hold"/>
                                        <p:tgtEl>
                                          <p:spTgt spid="2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fade">
                                      <p:cBhvr>
                                        <p:cTn id="32" dur="1000"/>
                                        <p:tgtEl>
                                          <p:spTgt spid="28"/>
                                        </p:tgtEl>
                                      </p:cBhvr>
                                    </p:animEffect>
                                    <p:anim calcmode="lin" valueType="num">
                                      <p:cBhvr>
                                        <p:cTn id="33" dur="1000" fill="hold"/>
                                        <p:tgtEl>
                                          <p:spTgt spid="28"/>
                                        </p:tgtEl>
                                        <p:attrNameLst>
                                          <p:attrName>ppt_x</p:attrName>
                                        </p:attrNameLst>
                                      </p:cBhvr>
                                      <p:tavLst>
                                        <p:tav tm="0">
                                          <p:val>
                                            <p:strVal val="#ppt_x"/>
                                          </p:val>
                                        </p:tav>
                                        <p:tav tm="100000">
                                          <p:val>
                                            <p:strVal val="#ppt_x"/>
                                          </p:val>
                                        </p:tav>
                                      </p:tavLst>
                                    </p:anim>
                                    <p:anim calcmode="lin" valueType="num">
                                      <p:cBhvr>
                                        <p:cTn id="34"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8" grpId="0"/>
      <p:bldP spid="20" grpId="0" animBg="1"/>
      <p:bldP spid="27" grpId="0" animBg="1"/>
      <p:bldP spid="2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94"/>
          <p:cNvGrpSpPr>
            <a:grpSpLocks/>
          </p:cNvGrpSpPr>
          <p:nvPr/>
        </p:nvGrpSpPr>
        <p:grpSpPr bwMode="auto">
          <a:xfrm>
            <a:off x="1079269" y="1574071"/>
            <a:ext cx="1384300" cy="2492375"/>
            <a:chOff x="3903407" y="1347614"/>
            <a:chExt cx="1385318" cy="2492375"/>
          </a:xfrm>
        </p:grpSpPr>
        <p:grpSp>
          <p:nvGrpSpPr>
            <p:cNvPr id="3" name="组合 95"/>
            <p:cNvGrpSpPr>
              <a:grpSpLocks/>
            </p:cNvGrpSpPr>
            <p:nvPr/>
          </p:nvGrpSpPr>
          <p:grpSpPr bwMode="auto">
            <a:xfrm>
              <a:off x="3903407" y="1347614"/>
              <a:ext cx="1385318" cy="2492375"/>
              <a:chOff x="3851919" y="1591543"/>
              <a:chExt cx="1385318" cy="2492375"/>
            </a:xfrm>
          </p:grpSpPr>
          <p:sp>
            <p:nvSpPr>
              <p:cNvPr id="23" name="矩形 27"/>
              <p:cNvSpPr/>
              <p:nvPr/>
            </p:nvSpPr>
            <p:spPr>
              <a:xfrm flipH="1">
                <a:off x="4051638" y="1591543"/>
                <a:ext cx="689482" cy="1027112"/>
              </a:xfrm>
              <a:custGeom>
                <a:avLst/>
                <a:gdLst/>
                <a:ahLst/>
                <a:cxnLst/>
                <a:rect l="l" t="t" r="r" b="b"/>
                <a:pathLst>
                  <a:path w="689223" h="1027832">
                    <a:moveTo>
                      <a:pt x="439813" y="108968"/>
                    </a:moveTo>
                    <a:cubicBezTo>
                      <a:pt x="399126" y="108968"/>
                      <a:pt x="366143" y="141951"/>
                      <a:pt x="366143" y="182638"/>
                    </a:cubicBezTo>
                    <a:cubicBezTo>
                      <a:pt x="366143" y="223325"/>
                      <a:pt x="399126" y="256308"/>
                      <a:pt x="439813" y="256308"/>
                    </a:cubicBezTo>
                    <a:cubicBezTo>
                      <a:pt x="480500" y="256308"/>
                      <a:pt x="513483" y="223325"/>
                      <a:pt x="513483" y="182638"/>
                    </a:cubicBezTo>
                    <a:cubicBezTo>
                      <a:pt x="513483" y="141951"/>
                      <a:pt x="480500" y="108968"/>
                      <a:pt x="439813" y="108968"/>
                    </a:cubicBezTo>
                    <a:close/>
                    <a:moveTo>
                      <a:pt x="311944" y="0"/>
                    </a:moveTo>
                    <a:lnTo>
                      <a:pt x="689223" y="0"/>
                    </a:lnTo>
                    <a:lnTo>
                      <a:pt x="372517" y="1025450"/>
                    </a:lnTo>
                    <a:lnTo>
                      <a:pt x="0" y="102783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4" name="椭圆 22"/>
              <p:cNvSpPr/>
              <p:nvPr/>
            </p:nvSpPr>
            <p:spPr>
              <a:xfrm>
                <a:off x="3851919" y="2447205"/>
                <a:ext cx="1385318" cy="1636713"/>
              </a:xfrm>
              <a:custGeom>
                <a:avLst/>
                <a:gdLst/>
                <a:ahLst/>
                <a:cxnLst/>
                <a:rect l="l" t="t" r="r" b="b"/>
                <a:pathLst>
                  <a:path w="1385318" h="1636563">
                    <a:moveTo>
                      <a:pt x="692658" y="409189"/>
                    </a:moveTo>
                    <a:cubicBezTo>
                      <a:pt x="987972" y="409189"/>
                      <a:pt x="1227372" y="648589"/>
                      <a:pt x="1227372" y="943903"/>
                    </a:cubicBezTo>
                    <a:cubicBezTo>
                      <a:pt x="1227372" y="1239217"/>
                      <a:pt x="987972" y="1478617"/>
                      <a:pt x="692658" y="1478617"/>
                    </a:cubicBezTo>
                    <a:cubicBezTo>
                      <a:pt x="397344" y="1478617"/>
                      <a:pt x="157944" y="1239217"/>
                      <a:pt x="157944" y="943903"/>
                    </a:cubicBezTo>
                    <a:cubicBezTo>
                      <a:pt x="157944" y="648589"/>
                      <a:pt x="397344" y="409189"/>
                      <a:pt x="692658" y="409189"/>
                    </a:cubicBezTo>
                    <a:close/>
                    <a:moveTo>
                      <a:pt x="692658" y="367839"/>
                    </a:moveTo>
                    <a:cubicBezTo>
                      <a:pt x="374507" y="367839"/>
                      <a:pt x="116594" y="625752"/>
                      <a:pt x="116594" y="943903"/>
                    </a:cubicBezTo>
                    <a:cubicBezTo>
                      <a:pt x="116594" y="1262054"/>
                      <a:pt x="374507" y="1519967"/>
                      <a:pt x="692658" y="1519967"/>
                    </a:cubicBezTo>
                    <a:cubicBezTo>
                      <a:pt x="1010809" y="1519967"/>
                      <a:pt x="1268722" y="1262054"/>
                      <a:pt x="1268722" y="943903"/>
                    </a:cubicBezTo>
                    <a:cubicBezTo>
                      <a:pt x="1268722" y="625752"/>
                      <a:pt x="1010809" y="367839"/>
                      <a:pt x="692658" y="367839"/>
                    </a:cubicBezTo>
                    <a:close/>
                    <a:moveTo>
                      <a:pt x="453480" y="72008"/>
                    </a:moveTo>
                    <a:lnTo>
                      <a:pt x="453480" y="296230"/>
                    </a:lnTo>
                    <a:cubicBezTo>
                      <a:pt x="527423" y="266333"/>
                      <a:pt x="608279" y="251245"/>
                      <a:pt x="692659" y="251245"/>
                    </a:cubicBezTo>
                    <a:cubicBezTo>
                      <a:pt x="786546" y="251245"/>
                      <a:pt x="876070" y="269925"/>
                      <a:pt x="957536" y="304207"/>
                    </a:cubicBezTo>
                    <a:lnTo>
                      <a:pt x="957536" y="72008"/>
                    </a:lnTo>
                    <a:close/>
                    <a:moveTo>
                      <a:pt x="381472" y="0"/>
                    </a:moveTo>
                    <a:lnTo>
                      <a:pt x="1029544" y="0"/>
                    </a:lnTo>
                    <a:lnTo>
                      <a:pt x="1029544" y="72008"/>
                    </a:lnTo>
                    <a:lnTo>
                      <a:pt x="1029544" y="342191"/>
                    </a:lnTo>
                    <a:cubicBezTo>
                      <a:pt x="1242479" y="458018"/>
                      <a:pt x="1385318" y="684280"/>
                      <a:pt x="1385318" y="943904"/>
                    </a:cubicBezTo>
                    <a:cubicBezTo>
                      <a:pt x="1385318" y="1326449"/>
                      <a:pt x="1075204" y="1636563"/>
                      <a:pt x="692659" y="1636563"/>
                    </a:cubicBezTo>
                    <a:cubicBezTo>
                      <a:pt x="310114" y="1636563"/>
                      <a:pt x="0" y="1326449"/>
                      <a:pt x="0" y="943904"/>
                    </a:cubicBezTo>
                    <a:cubicBezTo>
                      <a:pt x="0" y="673806"/>
                      <a:pt x="154597" y="439816"/>
                      <a:pt x="381472" y="328243"/>
                    </a:cubicBezTo>
                    <a:lnTo>
                      <a:pt x="381472" y="7200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5" name="矩形 27"/>
              <p:cNvSpPr/>
              <p:nvPr/>
            </p:nvSpPr>
            <p:spPr>
              <a:xfrm>
                <a:off x="4377314" y="1591543"/>
                <a:ext cx="689482" cy="1027112"/>
              </a:xfrm>
              <a:custGeom>
                <a:avLst/>
                <a:gdLst/>
                <a:ahLst/>
                <a:cxnLst/>
                <a:rect l="l" t="t" r="r" b="b"/>
                <a:pathLst>
                  <a:path w="689223" h="1027832">
                    <a:moveTo>
                      <a:pt x="439813" y="108968"/>
                    </a:moveTo>
                    <a:cubicBezTo>
                      <a:pt x="399126" y="108968"/>
                      <a:pt x="366143" y="141951"/>
                      <a:pt x="366143" y="182638"/>
                    </a:cubicBezTo>
                    <a:cubicBezTo>
                      <a:pt x="366143" y="223325"/>
                      <a:pt x="399126" y="256308"/>
                      <a:pt x="439813" y="256308"/>
                    </a:cubicBezTo>
                    <a:cubicBezTo>
                      <a:pt x="480500" y="256308"/>
                      <a:pt x="513483" y="223325"/>
                      <a:pt x="513483" y="182638"/>
                    </a:cubicBezTo>
                    <a:cubicBezTo>
                      <a:pt x="513483" y="141951"/>
                      <a:pt x="480500" y="108968"/>
                      <a:pt x="439813" y="108968"/>
                    </a:cubicBezTo>
                    <a:close/>
                    <a:moveTo>
                      <a:pt x="311944" y="0"/>
                    </a:moveTo>
                    <a:lnTo>
                      <a:pt x="689223" y="0"/>
                    </a:lnTo>
                    <a:lnTo>
                      <a:pt x="372517" y="1025450"/>
                    </a:lnTo>
                    <a:lnTo>
                      <a:pt x="0" y="102783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grpSp>
        <p:sp>
          <p:nvSpPr>
            <p:cNvPr id="22" name="TextBox 96"/>
            <p:cNvSpPr txBox="1">
              <a:spLocks noChangeArrowheads="1"/>
            </p:cNvSpPr>
            <p:nvPr/>
          </p:nvSpPr>
          <p:spPr bwMode="auto">
            <a:xfrm>
              <a:off x="4276091" y="2787774"/>
              <a:ext cx="184867" cy="70788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endParaRPr lang="zh-CN" altLang="en-US" sz="4000" dirty="0">
                <a:solidFill>
                  <a:srgbClr val="FFFFFF"/>
                </a:solidFill>
                <a:latin typeface="Impact" panose="020B0806030902050204" pitchFamily="34" charset="0"/>
              </a:endParaRPr>
            </a:p>
          </p:txBody>
        </p:sp>
      </p:grpSp>
      <p:sp>
        <p:nvSpPr>
          <p:cNvPr id="15" name="文本框 14"/>
          <p:cNvSpPr txBox="1"/>
          <p:nvPr/>
        </p:nvSpPr>
        <p:spPr>
          <a:xfrm>
            <a:off x="3755569" y="199848"/>
            <a:ext cx="1502229"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中国的优势</a:t>
            </a:r>
          </a:p>
        </p:txBody>
      </p:sp>
      <p:grpSp>
        <p:nvGrpSpPr>
          <p:cNvPr id="4" name="组合 15"/>
          <p:cNvGrpSpPr/>
          <p:nvPr/>
        </p:nvGrpSpPr>
        <p:grpSpPr>
          <a:xfrm>
            <a:off x="4203113" y="612336"/>
            <a:ext cx="602900" cy="70338"/>
            <a:chOff x="4272852" y="653143"/>
            <a:chExt cx="602900" cy="70338"/>
          </a:xfrm>
        </p:grpSpPr>
        <p:sp>
          <p:nvSpPr>
            <p:cNvPr id="17" name="矩形 16"/>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27"/>
          <p:cNvGrpSpPr>
            <a:grpSpLocks/>
          </p:cNvGrpSpPr>
          <p:nvPr/>
        </p:nvGrpSpPr>
        <p:grpSpPr bwMode="auto">
          <a:xfrm>
            <a:off x="1317514" y="3014231"/>
            <a:ext cx="872516" cy="707886"/>
            <a:chOff x="1595438" y="968375"/>
            <a:chExt cx="5953125" cy="4921250"/>
          </a:xfrm>
          <a:solidFill>
            <a:schemeClr val="bg1"/>
          </a:solidFill>
        </p:grpSpPr>
        <p:sp>
          <p:nvSpPr>
            <p:cNvPr id="29" name="内蒙古"/>
            <p:cNvSpPr>
              <a:spLocks/>
            </p:cNvSpPr>
            <p:nvPr/>
          </p:nvSpPr>
          <p:spPr bwMode="auto">
            <a:xfrm>
              <a:off x="4095750" y="1023938"/>
              <a:ext cx="2608263" cy="2225675"/>
            </a:xfrm>
            <a:custGeom>
              <a:avLst/>
              <a:gdLst>
                <a:gd name="T0" fmla="*/ 2147483646 w 1428"/>
                <a:gd name="T1" fmla="*/ 2147483646 h 1218"/>
                <a:gd name="T2" fmla="*/ 2147483646 w 1428"/>
                <a:gd name="T3" fmla="*/ 2147483646 h 1218"/>
                <a:gd name="T4" fmla="*/ 2147483646 w 1428"/>
                <a:gd name="T5" fmla="*/ 2147483646 h 1218"/>
                <a:gd name="T6" fmla="*/ 2147483646 w 1428"/>
                <a:gd name="T7" fmla="*/ 2147483646 h 1218"/>
                <a:gd name="T8" fmla="*/ 2147483646 w 1428"/>
                <a:gd name="T9" fmla="*/ 2147483646 h 1218"/>
                <a:gd name="T10" fmla="*/ 2147483646 w 1428"/>
                <a:gd name="T11" fmla="*/ 2147483646 h 1218"/>
                <a:gd name="T12" fmla="*/ 2147483646 w 1428"/>
                <a:gd name="T13" fmla="*/ 2147483646 h 1218"/>
                <a:gd name="T14" fmla="*/ 2147483646 w 1428"/>
                <a:gd name="T15" fmla="*/ 2147483646 h 1218"/>
                <a:gd name="T16" fmla="*/ 2147483646 w 1428"/>
                <a:gd name="T17" fmla="*/ 2147483646 h 1218"/>
                <a:gd name="T18" fmla="*/ 2147483646 w 1428"/>
                <a:gd name="T19" fmla="*/ 2147483646 h 1218"/>
                <a:gd name="T20" fmla="*/ 2147483646 w 1428"/>
                <a:gd name="T21" fmla="*/ 2147483646 h 1218"/>
                <a:gd name="T22" fmla="*/ 2147483646 w 1428"/>
                <a:gd name="T23" fmla="*/ 2147483646 h 1218"/>
                <a:gd name="T24" fmla="*/ 2147483646 w 1428"/>
                <a:gd name="T25" fmla="*/ 2147483646 h 1218"/>
                <a:gd name="T26" fmla="*/ 2147483646 w 1428"/>
                <a:gd name="T27" fmla="*/ 2147483646 h 1218"/>
                <a:gd name="T28" fmla="*/ 2147483646 w 1428"/>
                <a:gd name="T29" fmla="*/ 2147483646 h 1218"/>
                <a:gd name="T30" fmla="*/ 2147483646 w 1428"/>
                <a:gd name="T31" fmla="*/ 2147483646 h 1218"/>
                <a:gd name="T32" fmla="*/ 2147483646 w 1428"/>
                <a:gd name="T33" fmla="*/ 2147483646 h 1218"/>
                <a:gd name="T34" fmla="*/ 2147483646 w 1428"/>
                <a:gd name="T35" fmla="*/ 2147483646 h 1218"/>
                <a:gd name="T36" fmla="*/ 2147483646 w 1428"/>
                <a:gd name="T37" fmla="*/ 2147483646 h 1218"/>
                <a:gd name="T38" fmla="*/ 2147483646 w 1428"/>
                <a:gd name="T39" fmla="*/ 2147483646 h 1218"/>
                <a:gd name="T40" fmla="*/ 2147483646 w 1428"/>
                <a:gd name="T41" fmla="*/ 2147483646 h 1218"/>
                <a:gd name="T42" fmla="*/ 2147483646 w 1428"/>
                <a:gd name="T43" fmla="*/ 2147483646 h 1218"/>
                <a:gd name="T44" fmla="*/ 0 w 1428"/>
                <a:gd name="T45" fmla="*/ 2147483646 h 1218"/>
                <a:gd name="T46" fmla="*/ 2147483646 w 1428"/>
                <a:gd name="T47" fmla="*/ 2147483646 h 1218"/>
                <a:gd name="T48" fmla="*/ 2147483646 w 1428"/>
                <a:gd name="T49" fmla="*/ 2147483646 h 1218"/>
                <a:gd name="T50" fmla="*/ 2147483646 w 1428"/>
                <a:gd name="T51" fmla="*/ 2147483646 h 1218"/>
                <a:gd name="T52" fmla="*/ 2147483646 w 1428"/>
                <a:gd name="T53" fmla="*/ 2147483646 h 1218"/>
                <a:gd name="T54" fmla="*/ 2147483646 w 1428"/>
                <a:gd name="T55" fmla="*/ 2147483646 h 1218"/>
                <a:gd name="T56" fmla="*/ 2147483646 w 1428"/>
                <a:gd name="T57" fmla="*/ 2147483646 h 1218"/>
                <a:gd name="T58" fmla="*/ 2147483646 w 1428"/>
                <a:gd name="T59" fmla="*/ 2147483646 h 1218"/>
                <a:gd name="T60" fmla="*/ 2147483646 w 1428"/>
                <a:gd name="T61" fmla="*/ 2147483646 h 1218"/>
                <a:gd name="T62" fmla="*/ 2147483646 w 1428"/>
                <a:gd name="T63" fmla="*/ 2147483646 h 1218"/>
                <a:gd name="T64" fmla="*/ 2147483646 w 1428"/>
                <a:gd name="T65" fmla="*/ 2147483646 h 1218"/>
                <a:gd name="T66" fmla="*/ 2147483646 w 1428"/>
                <a:gd name="T67" fmla="*/ 2147483646 h 1218"/>
                <a:gd name="T68" fmla="*/ 2147483646 w 1428"/>
                <a:gd name="T69" fmla="*/ 2147483646 h 1218"/>
                <a:gd name="T70" fmla="*/ 2147483646 w 1428"/>
                <a:gd name="T71" fmla="*/ 2147483646 h 1218"/>
                <a:gd name="T72" fmla="*/ 2147483646 w 1428"/>
                <a:gd name="T73" fmla="*/ 2147483646 h 1218"/>
                <a:gd name="T74" fmla="*/ 2147483646 w 1428"/>
                <a:gd name="T75" fmla="*/ 2147483646 h 1218"/>
                <a:gd name="T76" fmla="*/ 2147483646 w 1428"/>
                <a:gd name="T77" fmla="*/ 2147483646 h 1218"/>
                <a:gd name="T78" fmla="*/ 2147483646 w 1428"/>
                <a:gd name="T79" fmla="*/ 2147483646 h 1218"/>
                <a:gd name="T80" fmla="*/ 2147483646 w 1428"/>
                <a:gd name="T81" fmla="*/ 2147483646 h 1218"/>
                <a:gd name="T82" fmla="*/ 2147483646 w 1428"/>
                <a:gd name="T83" fmla="*/ 2147483646 h 1218"/>
                <a:gd name="T84" fmla="*/ 2147483646 w 1428"/>
                <a:gd name="T85" fmla="*/ 2147483646 h 1218"/>
                <a:gd name="T86" fmla="*/ 2147483646 w 1428"/>
                <a:gd name="T87" fmla="*/ 2147483646 h 1218"/>
                <a:gd name="T88" fmla="*/ 2147483646 w 1428"/>
                <a:gd name="T89" fmla="*/ 2147483646 h 1218"/>
                <a:gd name="T90" fmla="*/ 2147483646 w 1428"/>
                <a:gd name="T91" fmla="*/ 2147483646 h 1218"/>
                <a:gd name="T92" fmla="*/ 2147483646 w 1428"/>
                <a:gd name="T93" fmla="*/ 2147483646 h 1218"/>
                <a:gd name="T94" fmla="*/ 2147483646 w 1428"/>
                <a:gd name="T95" fmla="*/ 2147483646 h 1218"/>
                <a:gd name="T96" fmla="*/ 2147483646 w 1428"/>
                <a:gd name="T97" fmla="*/ 2147483646 h 1218"/>
                <a:gd name="T98" fmla="*/ 2147483646 w 1428"/>
                <a:gd name="T99" fmla="*/ 2147483646 h 1218"/>
                <a:gd name="T100" fmla="*/ 2147483646 w 1428"/>
                <a:gd name="T101" fmla="*/ 2147483646 h 1218"/>
                <a:gd name="T102" fmla="*/ 2147483646 w 1428"/>
                <a:gd name="T103" fmla="*/ 2147483646 h 1218"/>
                <a:gd name="T104" fmla="*/ 2147483646 w 1428"/>
                <a:gd name="T105" fmla="*/ 2147483646 h 1218"/>
                <a:gd name="T106" fmla="*/ 2147483646 w 1428"/>
                <a:gd name="T107" fmla="*/ 2147483646 h 1218"/>
                <a:gd name="T108" fmla="*/ 2147483646 w 1428"/>
                <a:gd name="T109" fmla="*/ 2147483646 h 1218"/>
                <a:gd name="T110" fmla="*/ 2147483646 w 1428"/>
                <a:gd name="T111" fmla="*/ 2147483646 h 1218"/>
                <a:gd name="T112" fmla="*/ 2147483646 w 1428"/>
                <a:gd name="T113" fmla="*/ 2147483646 h 1218"/>
                <a:gd name="T114" fmla="*/ 2147483646 w 1428"/>
                <a:gd name="T115" fmla="*/ 2147483646 h 1218"/>
                <a:gd name="T116" fmla="*/ 2147483646 w 1428"/>
                <a:gd name="T117" fmla="*/ 2147483646 h 121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428" h="1218">
                  <a:moveTo>
                    <a:pt x="1398" y="128"/>
                  </a:moveTo>
                  <a:lnTo>
                    <a:pt x="1394" y="112"/>
                  </a:lnTo>
                  <a:lnTo>
                    <a:pt x="1378" y="86"/>
                  </a:lnTo>
                  <a:lnTo>
                    <a:pt x="1366" y="80"/>
                  </a:lnTo>
                  <a:lnTo>
                    <a:pt x="1354" y="86"/>
                  </a:lnTo>
                  <a:lnTo>
                    <a:pt x="1348" y="100"/>
                  </a:lnTo>
                  <a:lnTo>
                    <a:pt x="1346" y="102"/>
                  </a:lnTo>
                  <a:lnTo>
                    <a:pt x="1344" y="102"/>
                  </a:lnTo>
                  <a:lnTo>
                    <a:pt x="1322" y="106"/>
                  </a:lnTo>
                  <a:lnTo>
                    <a:pt x="1318" y="108"/>
                  </a:lnTo>
                  <a:lnTo>
                    <a:pt x="1316" y="112"/>
                  </a:lnTo>
                  <a:lnTo>
                    <a:pt x="1310" y="116"/>
                  </a:lnTo>
                  <a:lnTo>
                    <a:pt x="1298" y="126"/>
                  </a:lnTo>
                  <a:lnTo>
                    <a:pt x="1296" y="128"/>
                  </a:lnTo>
                  <a:lnTo>
                    <a:pt x="1286" y="130"/>
                  </a:lnTo>
                  <a:lnTo>
                    <a:pt x="1276" y="126"/>
                  </a:lnTo>
                  <a:lnTo>
                    <a:pt x="1264" y="118"/>
                  </a:lnTo>
                  <a:lnTo>
                    <a:pt x="1262" y="116"/>
                  </a:lnTo>
                  <a:lnTo>
                    <a:pt x="1244" y="96"/>
                  </a:lnTo>
                  <a:lnTo>
                    <a:pt x="1240" y="90"/>
                  </a:lnTo>
                  <a:lnTo>
                    <a:pt x="1238" y="84"/>
                  </a:lnTo>
                  <a:lnTo>
                    <a:pt x="1238" y="62"/>
                  </a:lnTo>
                  <a:lnTo>
                    <a:pt x="1238" y="60"/>
                  </a:lnTo>
                  <a:lnTo>
                    <a:pt x="1242" y="56"/>
                  </a:lnTo>
                  <a:lnTo>
                    <a:pt x="1218" y="48"/>
                  </a:lnTo>
                  <a:lnTo>
                    <a:pt x="1218" y="56"/>
                  </a:lnTo>
                  <a:lnTo>
                    <a:pt x="1216" y="60"/>
                  </a:lnTo>
                  <a:lnTo>
                    <a:pt x="1210" y="64"/>
                  </a:lnTo>
                  <a:lnTo>
                    <a:pt x="1202" y="68"/>
                  </a:lnTo>
                  <a:lnTo>
                    <a:pt x="1200" y="68"/>
                  </a:lnTo>
                  <a:lnTo>
                    <a:pt x="1200" y="66"/>
                  </a:lnTo>
                  <a:lnTo>
                    <a:pt x="1188" y="64"/>
                  </a:lnTo>
                  <a:lnTo>
                    <a:pt x="1190" y="72"/>
                  </a:lnTo>
                  <a:lnTo>
                    <a:pt x="1170" y="60"/>
                  </a:lnTo>
                  <a:lnTo>
                    <a:pt x="1168" y="60"/>
                  </a:lnTo>
                  <a:lnTo>
                    <a:pt x="1168" y="58"/>
                  </a:lnTo>
                  <a:lnTo>
                    <a:pt x="1164" y="46"/>
                  </a:lnTo>
                  <a:lnTo>
                    <a:pt x="1162" y="32"/>
                  </a:lnTo>
                  <a:lnTo>
                    <a:pt x="1164" y="22"/>
                  </a:lnTo>
                  <a:lnTo>
                    <a:pt x="1166" y="16"/>
                  </a:lnTo>
                  <a:lnTo>
                    <a:pt x="1172" y="6"/>
                  </a:lnTo>
                  <a:lnTo>
                    <a:pt x="1170" y="0"/>
                  </a:lnTo>
                  <a:lnTo>
                    <a:pt x="1150" y="2"/>
                  </a:lnTo>
                  <a:lnTo>
                    <a:pt x="1142" y="4"/>
                  </a:lnTo>
                  <a:lnTo>
                    <a:pt x="1136" y="8"/>
                  </a:lnTo>
                  <a:lnTo>
                    <a:pt x="1132" y="14"/>
                  </a:lnTo>
                  <a:lnTo>
                    <a:pt x="1128" y="22"/>
                  </a:lnTo>
                  <a:lnTo>
                    <a:pt x="1116" y="40"/>
                  </a:lnTo>
                  <a:lnTo>
                    <a:pt x="1128" y="40"/>
                  </a:lnTo>
                  <a:lnTo>
                    <a:pt x="1130" y="40"/>
                  </a:lnTo>
                  <a:lnTo>
                    <a:pt x="1140" y="44"/>
                  </a:lnTo>
                  <a:lnTo>
                    <a:pt x="1142" y="44"/>
                  </a:lnTo>
                  <a:lnTo>
                    <a:pt x="1142" y="46"/>
                  </a:lnTo>
                  <a:lnTo>
                    <a:pt x="1142" y="48"/>
                  </a:lnTo>
                  <a:lnTo>
                    <a:pt x="1144" y="64"/>
                  </a:lnTo>
                  <a:lnTo>
                    <a:pt x="1150" y="80"/>
                  </a:lnTo>
                  <a:lnTo>
                    <a:pt x="1150" y="82"/>
                  </a:lnTo>
                  <a:lnTo>
                    <a:pt x="1150" y="84"/>
                  </a:lnTo>
                  <a:lnTo>
                    <a:pt x="1122" y="136"/>
                  </a:lnTo>
                  <a:lnTo>
                    <a:pt x="1120" y="142"/>
                  </a:lnTo>
                  <a:lnTo>
                    <a:pt x="1118" y="154"/>
                  </a:lnTo>
                  <a:lnTo>
                    <a:pt x="1114" y="190"/>
                  </a:lnTo>
                  <a:lnTo>
                    <a:pt x="1114" y="192"/>
                  </a:lnTo>
                  <a:lnTo>
                    <a:pt x="1104" y="212"/>
                  </a:lnTo>
                  <a:lnTo>
                    <a:pt x="1110" y="220"/>
                  </a:lnTo>
                  <a:lnTo>
                    <a:pt x="1110" y="222"/>
                  </a:lnTo>
                  <a:lnTo>
                    <a:pt x="1110" y="236"/>
                  </a:lnTo>
                  <a:lnTo>
                    <a:pt x="1110" y="242"/>
                  </a:lnTo>
                  <a:lnTo>
                    <a:pt x="1108" y="244"/>
                  </a:lnTo>
                  <a:lnTo>
                    <a:pt x="1106" y="244"/>
                  </a:lnTo>
                  <a:lnTo>
                    <a:pt x="1098" y="250"/>
                  </a:lnTo>
                  <a:lnTo>
                    <a:pt x="1088" y="262"/>
                  </a:lnTo>
                  <a:lnTo>
                    <a:pt x="1052" y="302"/>
                  </a:lnTo>
                  <a:lnTo>
                    <a:pt x="1050" y="304"/>
                  </a:lnTo>
                  <a:lnTo>
                    <a:pt x="1048" y="304"/>
                  </a:lnTo>
                  <a:lnTo>
                    <a:pt x="1046" y="302"/>
                  </a:lnTo>
                  <a:lnTo>
                    <a:pt x="1030" y="292"/>
                  </a:lnTo>
                  <a:lnTo>
                    <a:pt x="1020" y="282"/>
                  </a:lnTo>
                  <a:lnTo>
                    <a:pt x="1014" y="280"/>
                  </a:lnTo>
                  <a:lnTo>
                    <a:pt x="1008" y="278"/>
                  </a:lnTo>
                  <a:lnTo>
                    <a:pt x="982" y="276"/>
                  </a:lnTo>
                  <a:lnTo>
                    <a:pt x="982" y="314"/>
                  </a:lnTo>
                  <a:lnTo>
                    <a:pt x="966" y="384"/>
                  </a:lnTo>
                  <a:lnTo>
                    <a:pt x="964" y="392"/>
                  </a:lnTo>
                  <a:lnTo>
                    <a:pt x="964" y="402"/>
                  </a:lnTo>
                  <a:lnTo>
                    <a:pt x="962" y="432"/>
                  </a:lnTo>
                  <a:lnTo>
                    <a:pt x="968" y="440"/>
                  </a:lnTo>
                  <a:lnTo>
                    <a:pt x="974" y="430"/>
                  </a:lnTo>
                  <a:lnTo>
                    <a:pt x="974" y="428"/>
                  </a:lnTo>
                  <a:lnTo>
                    <a:pt x="994" y="420"/>
                  </a:lnTo>
                  <a:lnTo>
                    <a:pt x="1044" y="428"/>
                  </a:lnTo>
                  <a:lnTo>
                    <a:pt x="1050" y="420"/>
                  </a:lnTo>
                  <a:lnTo>
                    <a:pt x="1058" y="408"/>
                  </a:lnTo>
                  <a:lnTo>
                    <a:pt x="1060" y="406"/>
                  </a:lnTo>
                  <a:lnTo>
                    <a:pt x="1080" y="402"/>
                  </a:lnTo>
                  <a:lnTo>
                    <a:pt x="1106" y="400"/>
                  </a:lnTo>
                  <a:lnTo>
                    <a:pt x="1112" y="404"/>
                  </a:lnTo>
                  <a:lnTo>
                    <a:pt x="1120" y="410"/>
                  </a:lnTo>
                  <a:lnTo>
                    <a:pt x="1136" y="428"/>
                  </a:lnTo>
                  <a:lnTo>
                    <a:pt x="1158" y="440"/>
                  </a:lnTo>
                  <a:lnTo>
                    <a:pt x="1174" y="452"/>
                  </a:lnTo>
                  <a:lnTo>
                    <a:pt x="1184" y="462"/>
                  </a:lnTo>
                  <a:lnTo>
                    <a:pt x="1190" y="472"/>
                  </a:lnTo>
                  <a:lnTo>
                    <a:pt x="1192" y="480"/>
                  </a:lnTo>
                  <a:lnTo>
                    <a:pt x="1190" y="488"/>
                  </a:lnTo>
                  <a:lnTo>
                    <a:pt x="1186" y="492"/>
                  </a:lnTo>
                  <a:lnTo>
                    <a:pt x="1184" y="496"/>
                  </a:lnTo>
                  <a:lnTo>
                    <a:pt x="1174" y="498"/>
                  </a:lnTo>
                  <a:lnTo>
                    <a:pt x="1172" y="498"/>
                  </a:lnTo>
                  <a:lnTo>
                    <a:pt x="1126" y="498"/>
                  </a:lnTo>
                  <a:lnTo>
                    <a:pt x="1112" y="498"/>
                  </a:lnTo>
                  <a:lnTo>
                    <a:pt x="1102" y="500"/>
                  </a:lnTo>
                  <a:lnTo>
                    <a:pt x="1084" y="512"/>
                  </a:lnTo>
                  <a:lnTo>
                    <a:pt x="1054" y="532"/>
                  </a:lnTo>
                  <a:lnTo>
                    <a:pt x="1042" y="536"/>
                  </a:lnTo>
                  <a:lnTo>
                    <a:pt x="1034" y="538"/>
                  </a:lnTo>
                  <a:lnTo>
                    <a:pt x="1018" y="540"/>
                  </a:lnTo>
                  <a:lnTo>
                    <a:pt x="1010" y="580"/>
                  </a:lnTo>
                  <a:lnTo>
                    <a:pt x="1004" y="596"/>
                  </a:lnTo>
                  <a:lnTo>
                    <a:pt x="1000" y="602"/>
                  </a:lnTo>
                  <a:lnTo>
                    <a:pt x="996" y="606"/>
                  </a:lnTo>
                  <a:lnTo>
                    <a:pt x="990" y="610"/>
                  </a:lnTo>
                  <a:lnTo>
                    <a:pt x="984" y="614"/>
                  </a:lnTo>
                  <a:lnTo>
                    <a:pt x="966" y="620"/>
                  </a:lnTo>
                  <a:lnTo>
                    <a:pt x="956" y="622"/>
                  </a:lnTo>
                  <a:lnTo>
                    <a:pt x="946" y="626"/>
                  </a:lnTo>
                  <a:lnTo>
                    <a:pt x="926" y="634"/>
                  </a:lnTo>
                  <a:lnTo>
                    <a:pt x="914" y="664"/>
                  </a:lnTo>
                  <a:lnTo>
                    <a:pt x="912" y="664"/>
                  </a:lnTo>
                  <a:lnTo>
                    <a:pt x="910" y="664"/>
                  </a:lnTo>
                  <a:lnTo>
                    <a:pt x="874" y="680"/>
                  </a:lnTo>
                  <a:lnTo>
                    <a:pt x="872" y="680"/>
                  </a:lnTo>
                  <a:lnTo>
                    <a:pt x="854" y="676"/>
                  </a:lnTo>
                  <a:lnTo>
                    <a:pt x="834" y="670"/>
                  </a:lnTo>
                  <a:lnTo>
                    <a:pt x="820" y="664"/>
                  </a:lnTo>
                  <a:lnTo>
                    <a:pt x="814" y="662"/>
                  </a:lnTo>
                  <a:lnTo>
                    <a:pt x="806" y="660"/>
                  </a:lnTo>
                  <a:lnTo>
                    <a:pt x="798" y="660"/>
                  </a:lnTo>
                  <a:lnTo>
                    <a:pt x="790" y="662"/>
                  </a:lnTo>
                  <a:lnTo>
                    <a:pt x="784" y="672"/>
                  </a:lnTo>
                  <a:lnTo>
                    <a:pt x="778" y="684"/>
                  </a:lnTo>
                  <a:lnTo>
                    <a:pt x="776" y="698"/>
                  </a:lnTo>
                  <a:lnTo>
                    <a:pt x="776" y="710"/>
                  </a:lnTo>
                  <a:lnTo>
                    <a:pt x="778" y="722"/>
                  </a:lnTo>
                  <a:lnTo>
                    <a:pt x="782" y="728"/>
                  </a:lnTo>
                  <a:lnTo>
                    <a:pt x="786" y="728"/>
                  </a:lnTo>
                  <a:lnTo>
                    <a:pt x="794" y="724"/>
                  </a:lnTo>
                  <a:lnTo>
                    <a:pt x="794" y="748"/>
                  </a:lnTo>
                  <a:lnTo>
                    <a:pt x="794" y="756"/>
                  </a:lnTo>
                  <a:lnTo>
                    <a:pt x="792" y="760"/>
                  </a:lnTo>
                  <a:lnTo>
                    <a:pt x="790" y="764"/>
                  </a:lnTo>
                  <a:lnTo>
                    <a:pt x="786" y="768"/>
                  </a:lnTo>
                  <a:lnTo>
                    <a:pt x="776" y="774"/>
                  </a:lnTo>
                  <a:lnTo>
                    <a:pt x="764" y="778"/>
                  </a:lnTo>
                  <a:lnTo>
                    <a:pt x="758" y="780"/>
                  </a:lnTo>
                  <a:lnTo>
                    <a:pt x="750" y="786"/>
                  </a:lnTo>
                  <a:lnTo>
                    <a:pt x="738" y="798"/>
                  </a:lnTo>
                  <a:lnTo>
                    <a:pt x="724" y="818"/>
                  </a:lnTo>
                  <a:lnTo>
                    <a:pt x="708" y="844"/>
                  </a:lnTo>
                  <a:lnTo>
                    <a:pt x="706" y="844"/>
                  </a:lnTo>
                  <a:lnTo>
                    <a:pt x="682" y="860"/>
                  </a:lnTo>
                  <a:lnTo>
                    <a:pt x="688" y="860"/>
                  </a:lnTo>
                  <a:lnTo>
                    <a:pt x="688" y="862"/>
                  </a:lnTo>
                  <a:lnTo>
                    <a:pt x="688" y="864"/>
                  </a:lnTo>
                  <a:lnTo>
                    <a:pt x="686" y="868"/>
                  </a:lnTo>
                  <a:lnTo>
                    <a:pt x="678" y="868"/>
                  </a:lnTo>
                  <a:lnTo>
                    <a:pt x="610" y="868"/>
                  </a:lnTo>
                  <a:lnTo>
                    <a:pt x="584" y="868"/>
                  </a:lnTo>
                  <a:lnTo>
                    <a:pt x="558" y="870"/>
                  </a:lnTo>
                  <a:lnTo>
                    <a:pt x="532" y="874"/>
                  </a:lnTo>
                  <a:lnTo>
                    <a:pt x="510" y="882"/>
                  </a:lnTo>
                  <a:lnTo>
                    <a:pt x="488" y="890"/>
                  </a:lnTo>
                  <a:lnTo>
                    <a:pt x="468" y="900"/>
                  </a:lnTo>
                  <a:lnTo>
                    <a:pt x="450" y="914"/>
                  </a:lnTo>
                  <a:lnTo>
                    <a:pt x="434" y="928"/>
                  </a:lnTo>
                  <a:lnTo>
                    <a:pt x="432" y="930"/>
                  </a:lnTo>
                  <a:lnTo>
                    <a:pt x="430" y="930"/>
                  </a:lnTo>
                  <a:lnTo>
                    <a:pt x="402" y="934"/>
                  </a:lnTo>
                  <a:lnTo>
                    <a:pt x="400" y="934"/>
                  </a:lnTo>
                  <a:lnTo>
                    <a:pt x="398" y="934"/>
                  </a:lnTo>
                  <a:lnTo>
                    <a:pt x="390" y="916"/>
                  </a:lnTo>
                  <a:lnTo>
                    <a:pt x="362" y="922"/>
                  </a:lnTo>
                  <a:lnTo>
                    <a:pt x="350" y="922"/>
                  </a:lnTo>
                  <a:lnTo>
                    <a:pt x="336" y="920"/>
                  </a:lnTo>
                  <a:lnTo>
                    <a:pt x="320" y="916"/>
                  </a:lnTo>
                  <a:lnTo>
                    <a:pt x="304" y="908"/>
                  </a:lnTo>
                  <a:lnTo>
                    <a:pt x="290" y="900"/>
                  </a:lnTo>
                  <a:lnTo>
                    <a:pt x="274" y="892"/>
                  </a:lnTo>
                  <a:lnTo>
                    <a:pt x="246" y="872"/>
                  </a:lnTo>
                  <a:lnTo>
                    <a:pt x="238" y="866"/>
                  </a:lnTo>
                  <a:lnTo>
                    <a:pt x="226" y="860"/>
                  </a:lnTo>
                  <a:lnTo>
                    <a:pt x="214" y="856"/>
                  </a:lnTo>
                  <a:lnTo>
                    <a:pt x="202" y="854"/>
                  </a:lnTo>
                  <a:lnTo>
                    <a:pt x="176" y="852"/>
                  </a:lnTo>
                  <a:lnTo>
                    <a:pt x="148" y="856"/>
                  </a:lnTo>
                  <a:lnTo>
                    <a:pt x="116" y="858"/>
                  </a:lnTo>
                  <a:lnTo>
                    <a:pt x="86" y="856"/>
                  </a:lnTo>
                  <a:lnTo>
                    <a:pt x="68" y="854"/>
                  </a:lnTo>
                  <a:lnTo>
                    <a:pt x="48" y="852"/>
                  </a:lnTo>
                  <a:lnTo>
                    <a:pt x="2" y="838"/>
                  </a:lnTo>
                  <a:lnTo>
                    <a:pt x="0" y="844"/>
                  </a:lnTo>
                  <a:lnTo>
                    <a:pt x="2" y="844"/>
                  </a:lnTo>
                  <a:lnTo>
                    <a:pt x="2" y="852"/>
                  </a:lnTo>
                  <a:lnTo>
                    <a:pt x="10" y="868"/>
                  </a:lnTo>
                  <a:lnTo>
                    <a:pt x="26" y="888"/>
                  </a:lnTo>
                  <a:lnTo>
                    <a:pt x="28" y="892"/>
                  </a:lnTo>
                  <a:lnTo>
                    <a:pt x="24" y="906"/>
                  </a:lnTo>
                  <a:lnTo>
                    <a:pt x="24" y="908"/>
                  </a:lnTo>
                  <a:lnTo>
                    <a:pt x="14" y="920"/>
                  </a:lnTo>
                  <a:lnTo>
                    <a:pt x="24" y="930"/>
                  </a:lnTo>
                  <a:lnTo>
                    <a:pt x="30" y="936"/>
                  </a:lnTo>
                  <a:lnTo>
                    <a:pt x="30" y="940"/>
                  </a:lnTo>
                  <a:lnTo>
                    <a:pt x="34" y="956"/>
                  </a:lnTo>
                  <a:lnTo>
                    <a:pt x="46" y="968"/>
                  </a:lnTo>
                  <a:lnTo>
                    <a:pt x="46" y="970"/>
                  </a:lnTo>
                  <a:lnTo>
                    <a:pt x="46" y="980"/>
                  </a:lnTo>
                  <a:lnTo>
                    <a:pt x="46" y="988"/>
                  </a:lnTo>
                  <a:lnTo>
                    <a:pt x="54" y="994"/>
                  </a:lnTo>
                  <a:lnTo>
                    <a:pt x="58" y="992"/>
                  </a:lnTo>
                  <a:lnTo>
                    <a:pt x="60" y="990"/>
                  </a:lnTo>
                  <a:lnTo>
                    <a:pt x="64" y="982"/>
                  </a:lnTo>
                  <a:lnTo>
                    <a:pt x="72" y="980"/>
                  </a:lnTo>
                  <a:lnTo>
                    <a:pt x="78" y="976"/>
                  </a:lnTo>
                  <a:lnTo>
                    <a:pt x="120" y="972"/>
                  </a:lnTo>
                  <a:lnTo>
                    <a:pt x="138" y="966"/>
                  </a:lnTo>
                  <a:lnTo>
                    <a:pt x="142" y="964"/>
                  </a:lnTo>
                  <a:lnTo>
                    <a:pt x="150" y="984"/>
                  </a:lnTo>
                  <a:lnTo>
                    <a:pt x="150" y="990"/>
                  </a:lnTo>
                  <a:lnTo>
                    <a:pt x="148" y="996"/>
                  </a:lnTo>
                  <a:lnTo>
                    <a:pt x="126" y="1028"/>
                  </a:lnTo>
                  <a:lnTo>
                    <a:pt x="126" y="1034"/>
                  </a:lnTo>
                  <a:lnTo>
                    <a:pt x="138" y="1044"/>
                  </a:lnTo>
                  <a:lnTo>
                    <a:pt x="148" y="1052"/>
                  </a:lnTo>
                  <a:lnTo>
                    <a:pt x="156" y="1060"/>
                  </a:lnTo>
                  <a:lnTo>
                    <a:pt x="162" y="1064"/>
                  </a:lnTo>
                  <a:lnTo>
                    <a:pt x="170" y="1068"/>
                  </a:lnTo>
                  <a:lnTo>
                    <a:pt x="178" y="1076"/>
                  </a:lnTo>
                  <a:lnTo>
                    <a:pt x="178" y="1078"/>
                  </a:lnTo>
                  <a:lnTo>
                    <a:pt x="186" y="1082"/>
                  </a:lnTo>
                  <a:lnTo>
                    <a:pt x="190" y="1082"/>
                  </a:lnTo>
                  <a:lnTo>
                    <a:pt x="192" y="1092"/>
                  </a:lnTo>
                  <a:lnTo>
                    <a:pt x="194" y="1100"/>
                  </a:lnTo>
                  <a:lnTo>
                    <a:pt x="196" y="1112"/>
                  </a:lnTo>
                  <a:lnTo>
                    <a:pt x="216" y="1116"/>
                  </a:lnTo>
                  <a:lnTo>
                    <a:pt x="218" y="1116"/>
                  </a:lnTo>
                  <a:lnTo>
                    <a:pt x="218" y="1118"/>
                  </a:lnTo>
                  <a:lnTo>
                    <a:pt x="220" y="1120"/>
                  </a:lnTo>
                  <a:lnTo>
                    <a:pt x="226" y="1130"/>
                  </a:lnTo>
                  <a:lnTo>
                    <a:pt x="242" y="1136"/>
                  </a:lnTo>
                  <a:lnTo>
                    <a:pt x="252" y="1130"/>
                  </a:lnTo>
                  <a:lnTo>
                    <a:pt x="250" y="1124"/>
                  </a:lnTo>
                  <a:lnTo>
                    <a:pt x="240" y="1114"/>
                  </a:lnTo>
                  <a:lnTo>
                    <a:pt x="242" y="1112"/>
                  </a:lnTo>
                  <a:lnTo>
                    <a:pt x="250" y="1094"/>
                  </a:lnTo>
                  <a:lnTo>
                    <a:pt x="270" y="1094"/>
                  </a:lnTo>
                  <a:lnTo>
                    <a:pt x="270" y="1096"/>
                  </a:lnTo>
                  <a:lnTo>
                    <a:pt x="298" y="1104"/>
                  </a:lnTo>
                  <a:lnTo>
                    <a:pt x="314" y="1102"/>
                  </a:lnTo>
                  <a:lnTo>
                    <a:pt x="326" y="1092"/>
                  </a:lnTo>
                  <a:lnTo>
                    <a:pt x="334" y="1080"/>
                  </a:lnTo>
                  <a:lnTo>
                    <a:pt x="342" y="1074"/>
                  </a:lnTo>
                  <a:lnTo>
                    <a:pt x="348" y="1070"/>
                  </a:lnTo>
                  <a:lnTo>
                    <a:pt x="354" y="1072"/>
                  </a:lnTo>
                  <a:lnTo>
                    <a:pt x="360" y="1070"/>
                  </a:lnTo>
                  <a:lnTo>
                    <a:pt x="368" y="1072"/>
                  </a:lnTo>
                  <a:lnTo>
                    <a:pt x="374" y="1072"/>
                  </a:lnTo>
                  <a:lnTo>
                    <a:pt x="374" y="1076"/>
                  </a:lnTo>
                  <a:lnTo>
                    <a:pt x="378" y="1084"/>
                  </a:lnTo>
                  <a:lnTo>
                    <a:pt x="382" y="1096"/>
                  </a:lnTo>
                  <a:lnTo>
                    <a:pt x="386" y="1108"/>
                  </a:lnTo>
                  <a:lnTo>
                    <a:pt x="386" y="1110"/>
                  </a:lnTo>
                  <a:lnTo>
                    <a:pt x="382" y="1124"/>
                  </a:lnTo>
                  <a:lnTo>
                    <a:pt x="368" y="1140"/>
                  </a:lnTo>
                  <a:lnTo>
                    <a:pt x="366" y="1142"/>
                  </a:lnTo>
                  <a:lnTo>
                    <a:pt x="338" y="1154"/>
                  </a:lnTo>
                  <a:lnTo>
                    <a:pt x="334" y="1162"/>
                  </a:lnTo>
                  <a:lnTo>
                    <a:pt x="330" y="1186"/>
                  </a:lnTo>
                  <a:lnTo>
                    <a:pt x="332" y="1196"/>
                  </a:lnTo>
                  <a:lnTo>
                    <a:pt x="340" y="1208"/>
                  </a:lnTo>
                  <a:lnTo>
                    <a:pt x="342" y="1212"/>
                  </a:lnTo>
                  <a:lnTo>
                    <a:pt x="352" y="1218"/>
                  </a:lnTo>
                  <a:lnTo>
                    <a:pt x="386" y="1218"/>
                  </a:lnTo>
                  <a:lnTo>
                    <a:pt x="414" y="1214"/>
                  </a:lnTo>
                  <a:lnTo>
                    <a:pt x="418" y="1210"/>
                  </a:lnTo>
                  <a:lnTo>
                    <a:pt x="424" y="1204"/>
                  </a:lnTo>
                  <a:lnTo>
                    <a:pt x="428" y="1204"/>
                  </a:lnTo>
                  <a:lnTo>
                    <a:pt x="448" y="1206"/>
                  </a:lnTo>
                  <a:lnTo>
                    <a:pt x="450" y="1204"/>
                  </a:lnTo>
                  <a:lnTo>
                    <a:pt x="448" y="1196"/>
                  </a:lnTo>
                  <a:lnTo>
                    <a:pt x="450" y="1188"/>
                  </a:lnTo>
                  <a:lnTo>
                    <a:pt x="458" y="1174"/>
                  </a:lnTo>
                  <a:lnTo>
                    <a:pt x="458" y="1148"/>
                  </a:lnTo>
                  <a:lnTo>
                    <a:pt x="474" y="1106"/>
                  </a:lnTo>
                  <a:lnTo>
                    <a:pt x="474" y="1104"/>
                  </a:lnTo>
                  <a:lnTo>
                    <a:pt x="500" y="1084"/>
                  </a:lnTo>
                  <a:lnTo>
                    <a:pt x="502" y="1082"/>
                  </a:lnTo>
                  <a:lnTo>
                    <a:pt x="522" y="1092"/>
                  </a:lnTo>
                  <a:lnTo>
                    <a:pt x="536" y="1102"/>
                  </a:lnTo>
                  <a:lnTo>
                    <a:pt x="538" y="1108"/>
                  </a:lnTo>
                  <a:lnTo>
                    <a:pt x="540" y="1110"/>
                  </a:lnTo>
                  <a:lnTo>
                    <a:pt x="538" y="1128"/>
                  </a:lnTo>
                  <a:lnTo>
                    <a:pt x="530" y="1140"/>
                  </a:lnTo>
                  <a:lnTo>
                    <a:pt x="526" y="1156"/>
                  </a:lnTo>
                  <a:lnTo>
                    <a:pt x="526" y="1172"/>
                  </a:lnTo>
                  <a:lnTo>
                    <a:pt x="530" y="1180"/>
                  </a:lnTo>
                  <a:lnTo>
                    <a:pt x="538" y="1180"/>
                  </a:lnTo>
                  <a:lnTo>
                    <a:pt x="540" y="1180"/>
                  </a:lnTo>
                  <a:lnTo>
                    <a:pt x="552" y="1180"/>
                  </a:lnTo>
                  <a:lnTo>
                    <a:pt x="556" y="1182"/>
                  </a:lnTo>
                  <a:lnTo>
                    <a:pt x="560" y="1186"/>
                  </a:lnTo>
                  <a:lnTo>
                    <a:pt x="566" y="1196"/>
                  </a:lnTo>
                  <a:lnTo>
                    <a:pt x="572" y="1200"/>
                  </a:lnTo>
                  <a:lnTo>
                    <a:pt x="574" y="1200"/>
                  </a:lnTo>
                  <a:lnTo>
                    <a:pt x="602" y="1212"/>
                  </a:lnTo>
                  <a:lnTo>
                    <a:pt x="614" y="1216"/>
                  </a:lnTo>
                  <a:lnTo>
                    <a:pt x="630" y="1214"/>
                  </a:lnTo>
                  <a:lnTo>
                    <a:pt x="638" y="1204"/>
                  </a:lnTo>
                  <a:lnTo>
                    <a:pt x="646" y="1164"/>
                  </a:lnTo>
                  <a:lnTo>
                    <a:pt x="648" y="1144"/>
                  </a:lnTo>
                  <a:lnTo>
                    <a:pt x="648" y="1142"/>
                  </a:lnTo>
                  <a:lnTo>
                    <a:pt x="650" y="1140"/>
                  </a:lnTo>
                  <a:lnTo>
                    <a:pt x="666" y="1128"/>
                  </a:lnTo>
                  <a:lnTo>
                    <a:pt x="674" y="1116"/>
                  </a:lnTo>
                  <a:lnTo>
                    <a:pt x="690" y="1108"/>
                  </a:lnTo>
                  <a:lnTo>
                    <a:pt x="700" y="1102"/>
                  </a:lnTo>
                  <a:lnTo>
                    <a:pt x="712" y="1098"/>
                  </a:lnTo>
                  <a:lnTo>
                    <a:pt x="706" y="1074"/>
                  </a:lnTo>
                  <a:lnTo>
                    <a:pt x="734" y="1076"/>
                  </a:lnTo>
                  <a:lnTo>
                    <a:pt x="734" y="1078"/>
                  </a:lnTo>
                  <a:lnTo>
                    <a:pt x="748" y="1084"/>
                  </a:lnTo>
                  <a:lnTo>
                    <a:pt x="748" y="1082"/>
                  </a:lnTo>
                  <a:lnTo>
                    <a:pt x="752" y="1068"/>
                  </a:lnTo>
                  <a:lnTo>
                    <a:pt x="752" y="1064"/>
                  </a:lnTo>
                  <a:lnTo>
                    <a:pt x="754" y="1066"/>
                  </a:lnTo>
                  <a:lnTo>
                    <a:pt x="756" y="1066"/>
                  </a:lnTo>
                  <a:lnTo>
                    <a:pt x="768" y="1068"/>
                  </a:lnTo>
                  <a:lnTo>
                    <a:pt x="774" y="1068"/>
                  </a:lnTo>
                  <a:lnTo>
                    <a:pt x="786" y="1056"/>
                  </a:lnTo>
                  <a:lnTo>
                    <a:pt x="788" y="1056"/>
                  </a:lnTo>
                  <a:lnTo>
                    <a:pt x="788" y="1054"/>
                  </a:lnTo>
                  <a:lnTo>
                    <a:pt x="790" y="1054"/>
                  </a:lnTo>
                  <a:lnTo>
                    <a:pt x="806" y="1052"/>
                  </a:lnTo>
                  <a:lnTo>
                    <a:pt x="818" y="1038"/>
                  </a:lnTo>
                  <a:lnTo>
                    <a:pt x="826" y="1028"/>
                  </a:lnTo>
                  <a:lnTo>
                    <a:pt x="826" y="1016"/>
                  </a:lnTo>
                  <a:lnTo>
                    <a:pt x="828" y="1010"/>
                  </a:lnTo>
                  <a:lnTo>
                    <a:pt x="834" y="1004"/>
                  </a:lnTo>
                  <a:lnTo>
                    <a:pt x="836" y="1004"/>
                  </a:lnTo>
                  <a:lnTo>
                    <a:pt x="850" y="1006"/>
                  </a:lnTo>
                  <a:lnTo>
                    <a:pt x="858" y="1002"/>
                  </a:lnTo>
                  <a:lnTo>
                    <a:pt x="860" y="992"/>
                  </a:lnTo>
                  <a:lnTo>
                    <a:pt x="876" y="986"/>
                  </a:lnTo>
                  <a:lnTo>
                    <a:pt x="878" y="986"/>
                  </a:lnTo>
                  <a:lnTo>
                    <a:pt x="898" y="988"/>
                  </a:lnTo>
                  <a:lnTo>
                    <a:pt x="914" y="984"/>
                  </a:lnTo>
                  <a:lnTo>
                    <a:pt x="922" y="976"/>
                  </a:lnTo>
                  <a:lnTo>
                    <a:pt x="930" y="962"/>
                  </a:lnTo>
                  <a:lnTo>
                    <a:pt x="918" y="950"/>
                  </a:lnTo>
                  <a:lnTo>
                    <a:pt x="918" y="948"/>
                  </a:lnTo>
                  <a:lnTo>
                    <a:pt x="914" y="940"/>
                  </a:lnTo>
                  <a:lnTo>
                    <a:pt x="912" y="924"/>
                  </a:lnTo>
                  <a:lnTo>
                    <a:pt x="918" y="912"/>
                  </a:lnTo>
                  <a:lnTo>
                    <a:pt x="920" y="904"/>
                  </a:lnTo>
                  <a:lnTo>
                    <a:pt x="928" y="896"/>
                  </a:lnTo>
                  <a:lnTo>
                    <a:pt x="936" y="878"/>
                  </a:lnTo>
                  <a:lnTo>
                    <a:pt x="936" y="876"/>
                  </a:lnTo>
                  <a:lnTo>
                    <a:pt x="938" y="876"/>
                  </a:lnTo>
                  <a:lnTo>
                    <a:pt x="946" y="864"/>
                  </a:lnTo>
                  <a:lnTo>
                    <a:pt x="958" y="840"/>
                  </a:lnTo>
                  <a:lnTo>
                    <a:pt x="968" y="856"/>
                  </a:lnTo>
                  <a:lnTo>
                    <a:pt x="970" y="856"/>
                  </a:lnTo>
                  <a:lnTo>
                    <a:pt x="970" y="858"/>
                  </a:lnTo>
                  <a:lnTo>
                    <a:pt x="974" y="874"/>
                  </a:lnTo>
                  <a:lnTo>
                    <a:pt x="976" y="890"/>
                  </a:lnTo>
                  <a:lnTo>
                    <a:pt x="986" y="896"/>
                  </a:lnTo>
                  <a:lnTo>
                    <a:pt x="988" y="896"/>
                  </a:lnTo>
                  <a:lnTo>
                    <a:pt x="990" y="896"/>
                  </a:lnTo>
                  <a:lnTo>
                    <a:pt x="992" y="896"/>
                  </a:lnTo>
                  <a:lnTo>
                    <a:pt x="1002" y="880"/>
                  </a:lnTo>
                  <a:lnTo>
                    <a:pt x="1006" y="864"/>
                  </a:lnTo>
                  <a:lnTo>
                    <a:pt x="1010" y="864"/>
                  </a:lnTo>
                  <a:lnTo>
                    <a:pt x="1012" y="864"/>
                  </a:lnTo>
                  <a:lnTo>
                    <a:pt x="1034" y="872"/>
                  </a:lnTo>
                  <a:lnTo>
                    <a:pt x="1046" y="864"/>
                  </a:lnTo>
                  <a:lnTo>
                    <a:pt x="1048" y="864"/>
                  </a:lnTo>
                  <a:lnTo>
                    <a:pt x="1060" y="862"/>
                  </a:lnTo>
                  <a:lnTo>
                    <a:pt x="1068" y="848"/>
                  </a:lnTo>
                  <a:lnTo>
                    <a:pt x="1068" y="832"/>
                  </a:lnTo>
                  <a:lnTo>
                    <a:pt x="1074" y="806"/>
                  </a:lnTo>
                  <a:lnTo>
                    <a:pt x="1074" y="808"/>
                  </a:lnTo>
                  <a:lnTo>
                    <a:pt x="1078" y="808"/>
                  </a:lnTo>
                  <a:lnTo>
                    <a:pt x="1094" y="812"/>
                  </a:lnTo>
                  <a:lnTo>
                    <a:pt x="1102" y="796"/>
                  </a:lnTo>
                  <a:lnTo>
                    <a:pt x="1104" y="796"/>
                  </a:lnTo>
                  <a:lnTo>
                    <a:pt x="1106" y="796"/>
                  </a:lnTo>
                  <a:lnTo>
                    <a:pt x="1122" y="796"/>
                  </a:lnTo>
                  <a:lnTo>
                    <a:pt x="1124" y="796"/>
                  </a:lnTo>
                  <a:lnTo>
                    <a:pt x="1126" y="796"/>
                  </a:lnTo>
                  <a:lnTo>
                    <a:pt x="1134" y="808"/>
                  </a:lnTo>
                  <a:lnTo>
                    <a:pt x="1134" y="810"/>
                  </a:lnTo>
                  <a:lnTo>
                    <a:pt x="1134" y="812"/>
                  </a:lnTo>
                  <a:lnTo>
                    <a:pt x="1136" y="828"/>
                  </a:lnTo>
                  <a:lnTo>
                    <a:pt x="1144" y="834"/>
                  </a:lnTo>
                  <a:lnTo>
                    <a:pt x="1154" y="824"/>
                  </a:lnTo>
                  <a:lnTo>
                    <a:pt x="1158" y="828"/>
                  </a:lnTo>
                  <a:lnTo>
                    <a:pt x="1162" y="834"/>
                  </a:lnTo>
                  <a:lnTo>
                    <a:pt x="1162" y="840"/>
                  </a:lnTo>
                  <a:lnTo>
                    <a:pt x="1162" y="854"/>
                  </a:lnTo>
                  <a:lnTo>
                    <a:pt x="1158" y="868"/>
                  </a:lnTo>
                  <a:lnTo>
                    <a:pt x="1162" y="876"/>
                  </a:lnTo>
                  <a:lnTo>
                    <a:pt x="1170" y="884"/>
                  </a:lnTo>
                  <a:lnTo>
                    <a:pt x="1202" y="888"/>
                  </a:lnTo>
                  <a:lnTo>
                    <a:pt x="1204" y="890"/>
                  </a:lnTo>
                  <a:lnTo>
                    <a:pt x="1206" y="890"/>
                  </a:lnTo>
                  <a:lnTo>
                    <a:pt x="1208" y="892"/>
                  </a:lnTo>
                  <a:lnTo>
                    <a:pt x="1218" y="880"/>
                  </a:lnTo>
                  <a:lnTo>
                    <a:pt x="1226" y="872"/>
                  </a:lnTo>
                  <a:lnTo>
                    <a:pt x="1222" y="860"/>
                  </a:lnTo>
                  <a:lnTo>
                    <a:pt x="1214" y="808"/>
                  </a:lnTo>
                  <a:lnTo>
                    <a:pt x="1238" y="820"/>
                  </a:lnTo>
                  <a:lnTo>
                    <a:pt x="1250" y="832"/>
                  </a:lnTo>
                  <a:lnTo>
                    <a:pt x="1256" y="838"/>
                  </a:lnTo>
                  <a:lnTo>
                    <a:pt x="1266" y="832"/>
                  </a:lnTo>
                  <a:lnTo>
                    <a:pt x="1298" y="796"/>
                  </a:lnTo>
                  <a:lnTo>
                    <a:pt x="1300" y="796"/>
                  </a:lnTo>
                  <a:lnTo>
                    <a:pt x="1312" y="786"/>
                  </a:lnTo>
                  <a:lnTo>
                    <a:pt x="1326" y="768"/>
                  </a:lnTo>
                  <a:lnTo>
                    <a:pt x="1326" y="766"/>
                  </a:lnTo>
                  <a:lnTo>
                    <a:pt x="1344" y="770"/>
                  </a:lnTo>
                  <a:lnTo>
                    <a:pt x="1354" y="770"/>
                  </a:lnTo>
                  <a:lnTo>
                    <a:pt x="1354" y="762"/>
                  </a:lnTo>
                  <a:lnTo>
                    <a:pt x="1356" y="756"/>
                  </a:lnTo>
                  <a:lnTo>
                    <a:pt x="1370" y="740"/>
                  </a:lnTo>
                  <a:lnTo>
                    <a:pt x="1374" y="736"/>
                  </a:lnTo>
                  <a:lnTo>
                    <a:pt x="1390" y="742"/>
                  </a:lnTo>
                  <a:lnTo>
                    <a:pt x="1408" y="740"/>
                  </a:lnTo>
                  <a:lnTo>
                    <a:pt x="1422" y="726"/>
                  </a:lnTo>
                  <a:lnTo>
                    <a:pt x="1428" y="714"/>
                  </a:lnTo>
                  <a:lnTo>
                    <a:pt x="1424" y="708"/>
                  </a:lnTo>
                  <a:lnTo>
                    <a:pt x="1412" y="714"/>
                  </a:lnTo>
                  <a:lnTo>
                    <a:pt x="1412" y="712"/>
                  </a:lnTo>
                  <a:lnTo>
                    <a:pt x="1410" y="712"/>
                  </a:lnTo>
                  <a:lnTo>
                    <a:pt x="1396" y="700"/>
                  </a:lnTo>
                  <a:lnTo>
                    <a:pt x="1396" y="698"/>
                  </a:lnTo>
                  <a:lnTo>
                    <a:pt x="1402" y="676"/>
                  </a:lnTo>
                  <a:lnTo>
                    <a:pt x="1402" y="660"/>
                  </a:lnTo>
                  <a:lnTo>
                    <a:pt x="1398" y="648"/>
                  </a:lnTo>
                  <a:lnTo>
                    <a:pt x="1388" y="644"/>
                  </a:lnTo>
                  <a:lnTo>
                    <a:pt x="1388" y="642"/>
                  </a:lnTo>
                  <a:lnTo>
                    <a:pt x="1386" y="642"/>
                  </a:lnTo>
                  <a:lnTo>
                    <a:pt x="1386" y="640"/>
                  </a:lnTo>
                  <a:lnTo>
                    <a:pt x="1376" y="622"/>
                  </a:lnTo>
                  <a:lnTo>
                    <a:pt x="1374" y="620"/>
                  </a:lnTo>
                  <a:lnTo>
                    <a:pt x="1362" y="636"/>
                  </a:lnTo>
                  <a:lnTo>
                    <a:pt x="1348" y="644"/>
                  </a:lnTo>
                  <a:lnTo>
                    <a:pt x="1344" y="646"/>
                  </a:lnTo>
                  <a:lnTo>
                    <a:pt x="1344" y="644"/>
                  </a:lnTo>
                  <a:lnTo>
                    <a:pt x="1342" y="644"/>
                  </a:lnTo>
                  <a:lnTo>
                    <a:pt x="1328" y="630"/>
                  </a:lnTo>
                  <a:lnTo>
                    <a:pt x="1328" y="628"/>
                  </a:lnTo>
                  <a:lnTo>
                    <a:pt x="1318" y="606"/>
                  </a:lnTo>
                  <a:lnTo>
                    <a:pt x="1314" y="590"/>
                  </a:lnTo>
                  <a:lnTo>
                    <a:pt x="1314" y="588"/>
                  </a:lnTo>
                  <a:lnTo>
                    <a:pt x="1314" y="564"/>
                  </a:lnTo>
                  <a:lnTo>
                    <a:pt x="1312" y="550"/>
                  </a:lnTo>
                  <a:lnTo>
                    <a:pt x="1300" y="546"/>
                  </a:lnTo>
                  <a:lnTo>
                    <a:pt x="1274" y="526"/>
                  </a:lnTo>
                  <a:lnTo>
                    <a:pt x="1276" y="524"/>
                  </a:lnTo>
                  <a:lnTo>
                    <a:pt x="1288" y="510"/>
                  </a:lnTo>
                  <a:lnTo>
                    <a:pt x="1288" y="508"/>
                  </a:lnTo>
                  <a:lnTo>
                    <a:pt x="1290" y="508"/>
                  </a:lnTo>
                  <a:lnTo>
                    <a:pt x="1302" y="508"/>
                  </a:lnTo>
                  <a:lnTo>
                    <a:pt x="1304" y="508"/>
                  </a:lnTo>
                  <a:lnTo>
                    <a:pt x="1310" y="510"/>
                  </a:lnTo>
                  <a:lnTo>
                    <a:pt x="1314" y="514"/>
                  </a:lnTo>
                  <a:lnTo>
                    <a:pt x="1326" y="522"/>
                  </a:lnTo>
                  <a:lnTo>
                    <a:pt x="1338" y="512"/>
                  </a:lnTo>
                  <a:lnTo>
                    <a:pt x="1346" y="500"/>
                  </a:lnTo>
                  <a:lnTo>
                    <a:pt x="1346" y="490"/>
                  </a:lnTo>
                  <a:lnTo>
                    <a:pt x="1344" y="464"/>
                  </a:lnTo>
                  <a:lnTo>
                    <a:pt x="1342" y="454"/>
                  </a:lnTo>
                  <a:lnTo>
                    <a:pt x="1324" y="452"/>
                  </a:lnTo>
                  <a:lnTo>
                    <a:pt x="1324" y="440"/>
                  </a:lnTo>
                  <a:lnTo>
                    <a:pt x="1308" y="420"/>
                  </a:lnTo>
                  <a:lnTo>
                    <a:pt x="1306" y="420"/>
                  </a:lnTo>
                  <a:lnTo>
                    <a:pt x="1298" y="406"/>
                  </a:lnTo>
                  <a:lnTo>
                    <a:pt x="1298" y="404"/>
                  </a:lnTo>
                  <a:lnTo>
                    <a:pt x="1298" y="402"/>
                  </a:lnTo>
                  <a:lnTo>
                    <a:pt x="1314" y="380"/>
                  </a:lnTo>
                  <a:lnTo>
                    <a:pt x="1314" y="378"/>
                  </a:lnTo>
                  <a:lnTo>
                    <a:pt x="1316" y="378"/>
                  </a:lnTo>
                  <a:lnTo>
                    <a:pt x="1316" y="376"/>
                  </a:lnTo>
                  <a:lnTo>
                    <a:pt x="1318" y="376"/>
                  </a:lnTo>
                  <a:lnTo>
                    <a:pt x="1324" y="376"/>
                  </a:lnTo>
                  <a:lnTo>
                    <a:pt x="1334" y="368"/>
                  </a:lnTo>
                  <a:lnTo>
                    <a:pt x="1344" y="336"/>
                  </a:lnTo>
                  <a:lnTo>
                    <a:pt x="1358" y="322"/>
                  </a:lnTo>
                  <a:lnTo>
                    <a:pt x="1358" y="320"/>
                  </a:lnTo>
                  <a:lnTo>
                    <a:pt x="1374" y="316"/>
                  </a:lnTo>
                  <a:lnTo>
                    <a:pt x="1374" y="318"/>
                  </a:lnTo>
                  <a:lnTo>
                    <a:pt x="1382" y="326"/>
                  </a:lnTo>
                  <a:lnTo>
                    <a:pt x="1386" y="328"/>
                  </a:lnTo>
                  <a:lnTo>
                    <a:pt x="1392" y="302"/>
                  </a:lnTo>
                  <a:lnTo>
                    <a:pt x="1386" y="284"/>
                  </a:lnTo>
                  <a:lnTo>
                    <a:pt x="1386" y="282"/>
                  </a:lnTo>
                  <a:lnTo>
                    <a:pt x="1388" y="262"/>
                  </a:lnTo>
                  <a:lnTo>
                    <a:pt x="1388" y="260"/>
                  </a:lnTo>
                  <a:lnTo>
                    <a:pt x="1398" y="250"/>
                  </a:lnTo>
                  <a:lnTo>
                    <a:pt x="1404" y="240"/>
                  </a:lnTo>
                  <a:lnTo>
                    <a:pt x="1404" y="230"/>
                  </a:lnTo>
                  <a:lnTo>
                    <a:pt x="1402" y="220"/>
                  </a:lnTo>
                  <a:lnTo>
                    <a:pt x="1398" y="204"/>
                  </a:lnTo>
                  <a:lnTo>
                    <a:pt x="1398" y="186"/>
                  </a:lnTo>
                  <a:lnTo>
                    <a:pt x="1398" y="184"/>
                  </a:lnTo>
                  <a:lnTo>
                    <a:pt x="1402" y="168"/>
                  </a:lnTo>
                  <a:lnTo>
                    <a:pt x="1398" y="158"/>
                  </a:lnTo>
                  <a:lnTo>
                    <a:pt x="1396" y="152"/>
                  </a:lnTo>
                  <a:lnTo>
                    <a:pt x="1398" y="12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0" name="甘肃"/>
            <p:cNvSpPr>
              <a:spLocks/>
            </p:cNvSpPr>
            <p:nvPr/>
          </p:nvSpPr>
          <p:spPr bwMode="auto">
            <a:xfrm>
              <a:off x="3594100" y="2528888"/>
              <a:ext cx="1666875" cy="1411287"/>
            </a:xfrm>
            <a:custGeom>
              <a:avLst/>
              <a:gdLst>
                <a:gd name="T0" fmla="*/ 2147483646 w 912"/>
                <a:gd name="T1" fmla="*/ 2147483646 h 772"/>
                <a:gd name="T2" fmla="*/ 2147483646 w 912"/>
                <a:gd name="T3" fmla="*/ 2147483646 h 772"/>
                <a:gd name="T4" fmla="*/ 2147483646 w 912"/>
                <a:gd name="T5" fmla="*/ 2147483646 h 772"/>
                <a:gd name="T6" fmla="*/ 2147483646 w 912"/>
                <a:gd name="T7" fmla="*/ 2147483646 h 772"/>
                <a:gd name="T8" fmla="*/ 2147483646 w 912"/>
                <a:gd name="T9" fmla="*/ 2147483646 h 772"/>
                <a:gd name="T10" fmla="*/ 2147483646 w 912"/>
                <a:gd name="T11" fmla="*/ 2147483646 h 772"/>
                <a:gd name="T12" fmla="*/ 2147483646 w 912"/>
                <a:gd name="T13" fmla="*/ 2147483646 h 772"/>
                <a:gd name="T14" fmla="*/ 2147483646 w 912"/>
                <a:gd name="T15" fmla="*/ 2147483646 h 772"/>
                <a:gd name="T16" fmla="*/ 2147483646 w 912"/>
                <a:gd name="T17" fmla="*/ 2147483646 h 772"/>
                <a:gd name="T18" fmla="*/ 2147483646 w 912"/>
                <a:gd name="T19" fmla="*/ 2147483646 h 772"/>
                <a:gd name="T20" fmla="*/ 2147483646 w 912"/>
                <a:gd name="T21" fmla="*/ 2147483646 h 772"/>
                <a:gd name="T22" fmla="*/ 2147483646 w 912"/>
                <a:gd name="T23" fmla="*/ 2147483646 h 772"/>
                <a:gd name="T24" fmla="*/ 2147483646 w 912"/>
                <a:gd name="T25" fmla="*/ 2147483646 h 772"/>
                <a:gd name="T26" fmla="*/ 2147483646 w 912"/>
                <a:gd name="T27" fmla="*/ 2147483646 h 772"/>
                <a:gd name="T28" fmla="*/ 2147483646 w 912"/>
                <a:gd name="T29" fmla="*/ 2147483646 h 772"/>
                <a:gd name="T30" fmla="*/ 2147483646 w 912"/>
                <a:gd name="T31" fmla="*/ 2147483646 h 772"/>
                <a:gd name="T32" fmla="*/ 2147483646 w 912"/>
                <a:gd name="T33" fmla="*/ 2147483646 h 772"/>
                <a:gd name="T34" fmla="*/ 2147483646 w 912"/>
                <a:gd name="T35" fmla="*/ 2147483646 h 772"/>
                <a:gd name="T36" fmla="*/ 2147483646 w 912"/>
                <a:gd name="T37" fmla="*/ 2147483646 h 772"/>
                <a:gd name="T38" fmla="*/ 2147483646 w 912"/>
                <a:gd name="T39" fmla="*/ 2147483646 h 772"/>
                <a:gd name="T40" fmla="*/ 2147483646 w 912"/>
                <a:gd name="T41" fmla="*/ 2147483646 h 772"/>
                <a:gd name="T42" fmla="*/ 2147483646 w 912"/>
                <a:gd name="T43" fmla="*/ 2147483646 h 772"/>
                <a:gd name="T44" fmla="*/ 2147483646 w 912"/>
                <a:gd name="T45" fmla="*/ 2147483646 h 772"/>
                <a:gd name="T46" fmla="*/ 2147483646 w 912"/>
                <a:gd name="T47" fmla="*/ 2147483646 h 772"/>
                <a:gd name="T48" fmla="*/ 2147483646 w 912"/>
                <a:gd name="T49" fmla="*/ 2147483646 h 772"/>
                <a:gd name="T50" fmla="*/ 2147483646 w 912"/>
                <a:gd name="T51" fmla="*/ 2147483646 h 772"/>
                <a:gd name="T52" fmla="*/ 2147483646 w 912"/>
                <a:gd name="T53" fmla="*/ 2147483646 h 772"/>
                <a:gd name="T54" fmla="*/ 2147483646 w 912"/>
                <a:gd name="T55" fmla="*/ 2147483646 h 772"/>
                <a:gd name="T56" fmla="*/ 2147483646 w 912"/>
                <a:gd name="T57" fmla="*/ 2147483646 h 772"/>
                <a:gd name="T58" fmla="*/ 2147483646 w 912"/>
                <a:gd name="T59" fmla="*/ 2147483646 h 772"/>
                <a:gd name="T60" fmla="*/ 2147483646 w 912"/>
                <a:gd name="T61" fmla="*/ 2147483646 h 772"/>
                <a:gd name="T62" fmla="*/ 2147483646 w 912"/>
                <a:gd name="T63" fmla="*/ 2147483646 h 772"/>
                <a:gd name="T64" fmla="*/ 2147483646 w 912"/>
                <a:gd name="T65" fmla="*/ 2147483646 h 772"/>
                <a:gd name="T66" fmla="*/ 2147483646 w 912"/>
                <a:gd name="T67" fmla="*/ 2147483646 h 772"/>
                <a:gd name="T68" fmla="*/ 2147483646 w 912"/>
                <a:gd name="T69" fmla="*/ 2147483646 h 772"/>
                <a:gd name="T70" fmla="*/ 2147483646 w 912"/>
                <a:gd name="T71" fmla="*/ 2147483646 h 772"/>
                <a:gd name="T72" fmla="*/ 2147483646 w 912"/>
                <a:gd name="T73" fmla="*/ 2147483646 h 772"/>
                <a:gd name="T74" fmla="*/ 2147483646 w 912"/>
                <a:gd name="T75" fmla="*/ 2147483646 h 772"/>
                <a:gd name="T76" fmla="*/ 2147483646 w 912"/>
                <a:gd name="T77" fmla="*/ 2147483646 h 772"/>
                <a:gd name="T78" fmla="*/ 2147483646 w 912"/>
                <a:gd name="T79" fmla="*/ 2147483646 h 772"/>
                <a:gd name="T80" fmla="*/ 2147483646 w 912"/>
                <a:gd name="T81" fmla="*/ 2147483646 h 772"/>
                <a:gd name="T82" fmla="*/ 2147483646 w 912"/>
                <a:gd name="T83" fmla="*/ 2147483646 h 772"/>
                <a:gd name="T84" fmla="*/ 2147483646 w 912"/>
                <a:gd name="T85" fmla="*/ 2147483646 h 772"/>
                <a:gd name="T86" fmla="*/ 2147483646 w 912"/>
                <a:gd name="T87" fmla="*/ 2147483646 h 772"/>
                <a:gd name="T88" fmla="*/ 2147483646 w 912"/>
                <a:gd name="T89" fmla="*/ 2147483646 h 772"/>
                <a:gd name="T90" fmla="*/ 2147483646 w 912"/>
                <a:gd name="T91" fmla="*/ 2147483646 h 772"/>
                <a:gd name="T92" fmla="*/ 2147483646 w 912"/>
                <a:gd name="T93" fmla="*/ 2147483646 h 772"/>
                <a:gd name="T94" fmla="*/ 2147483646 w 912"/>
                <a:gd name="T95" fmla="*/ 2147483646 h 772"/>
                <a:gd name="T96" fmla="*/ 2147483646 w 912"/>
                <a:gd name="T97" fmla="*/ 2147483646 h 772"/>
                <a:gd name="T98" fmla="*/ 2147483646 w 912"/>
                <a:gd name="T99" fmla="*/ 2147483646 h 772"/>
                <a:gd name="T100" fmla="*/ 2147483646 w 912"/>
                <a:gd name="T101" fmla="*/ 2147483646 h 772"/>
                <a:gd name="T102" fmla="*/ 2147483646 w 912"/>
                <a:gd name="T103" fmla="*/ 2147483646 h 772"/>
                <a:gd name="T104" fmla="*/ 2147483646 w 912"/>
                <a:gd name="T105" fmla="*/ 2147483646 h 772"/>
                <a:gd name="T106" fmla="*/ 2147483646 w 912"/>
                <a:gd name="T107" fmla="*/ 2147483646 h 772"/>
                <a:gd name="T108" fmla="*/ 2147483646 w 912"/>
                <a:gd name="T109" fmla="*/ 2147483646 h 772"/>
                <a:gd name="T110" fmla="*/ 2147483646 w 912"/>
                <a:gd name="T111" fmla="*/ 2147483646 h 77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912" h="772">
                  <a:moveTo>
                    <a:pt x="542" y="280"/>
                  </a:moveTo>
                  <a:lnTo>
                    <a:pt x="530" y="280"/>
                  </a:lnTo>
                  <a:lnTo>
                    <a:pt x="526" y="288"/>
                  </a:lnTo>
                  <a:lnTo>
                    <a:pt x="532" y="296"/>
                  </a:lnTo>
                  <a:lnTo>
                    <a:pt x="536" y="308"/>
                  </a:lnTo>
                  <a:lnTo>
                    <a:pt x="536" y="310"/>
                  </a:lnTo>
                  <a:lnTo>
                    <a:pt x="536" y="312"/>
                  </a:lnTo>
                  <a:lnTo>
                    <a:pt x="518" y="320"/>
                  </a:lnTo>
                  <a:lnTo>
                    <a:pt x="516" y="320"/>
                  </a:lnTo>
                  <a:lnTo>
                    <a:pt x="506" y="320"/>
                  </a:lnTo>
                  <a:lnTo>
                    <a:pt x="500" y="316"/>
                  </a:lnTo>
                  <a:lnTo>
                    <a:pt x="494" y="314"/>
                  </a:lnTo>
                  <a:lnTo>
                    <a:pt x="492" y="310"/>
                  </a:lnTo>
                  <a:lnTo>
                    <a:pt x="488" y="300"/>
                  </a:lnTo>
                  <a:lnTo>
                    <a:pt x="464" y="296"/>
                  </a:lnTo>
                  <a:lnTo>
                    <a:pt x="456" y="264"/>
                  </a:lnTo>
                  <a:lnTo>
                    <a:pt x="450" y="262"/>
                  </a:lnTo>
                  <a:lnTo>
                    <a:pt x="446" y="258"/>
                  </a:lnTo>
                  <a:lnTo>
                    <a:pt x="444" y="256"/>
                  </a:lnTo>
                  <a:lnTo>
                    <a:pt x="440" y="250"/>
                  </a:lnTo>
                  <a:lnTo>
                    <a:pt x="432" y="248"/>
                  </a:lnTo>
                  <a:lnTo>
                    <a:pt x="424" y="242"/>
                  </a:lnTo>
                  <a:lnTo>
                    <a:pt x="416" y="232"/>
                  </a:lnTo>
                  <a:lnTo>
                    <a:pt x="406" y="228"/>
                  </a:lnTo>
                  <a:lnTo>
                    <a:pt x="392" y="214"/>
                  </a:lnTo>
                  <a:lnTo>
                    <a:pt x="390" y="204"/>
                  </a:lnTo>
                  <a:lnTo>
                    <a:pt x="390" y="202"/>
                  </a:lnTo>
                  <a:lnTo>
                    <a:pt x="416" y="168"/>
                  </a:lnTo>
                  <a:lnTo>
                    <a:pt x="416" y="164"/>
                  </a:lnTo>
                  <a:lnTo>
                    <a:pt x="416" y="162"/>
                  </a:lnTo>
                  <a:lnTo>
                    <a:pt x="412" y="152"/>
                  </a:lnTo>
                  <a:lnTo>
                    <a:pt x="398" y="156"/>
                  </a:lnTo>
                  <a:lnTo>
                    <a:pt x="396" y="156"/>
                  </a:lnTo>
                  <a:lnTo>
                    <a:pt x="396" y="158"/>
                  </a:lnTo>
                  <a:lnTo>
                    <a:pt x="360" y="160"/>
                  </a:lnTo>
                  <a:lnTo>
                    <a:pt x="348" y="164"/>
                  </a:lnTo>
                  <a:lnTo>
                    <a:pt x="342" y="168"/>
                  </a:lnTo>
                  <a:lnTo>
                    <a:pt x="340" y="172"/>
                  </a:lnTo>
                  <a:lnTo>
                    <a:pt x="334" y="178"/>
                  </a:lnTo>
                  <a:lnTo>
                    <a:pt x="330" y="178"/>
                  </a:lnTo>
                  <a:lnTo>
                    <a:pt x="324" y="178"/>
                  </a:lnTo>
                  <a:lnTo>
                    <a:pt x="324" y="176"/>
                  </a:lnTo>
                  <a:lnTo>
                    <a:pt x="312" y="168"/>
                  </a:lnTo>
                  <a:lnTo>
                    <a:pt x="312" y="148"/>
                  </a:lnTo>
                  <a:lnTo>
                    <a:pt x="304" y="142"/>
                  </a:lnTo>
                  <a:lnTo>
                    <a:pt x="300" y="134"/>
                  </a:lnTo>
                  <a:lnTo>
                    <a:pt x="296" y="116"/>
                  </a:lnTo>
                  <a:lnTo>
                    <a:pt x="288" y="108"/>
                  </a:lnTo>
                  <a:lnTo>
                    <a:pt x="280" y="100"/>
                  </a:lnTo>
                  <a:lnTo>
                    <a:pt x="276" y="98"/>
                  </a:lnTo>
                  <a:lnTo>
                    <a:pt x="290" y="80"/>
                  </a:lnTo>
                  <a:lnTo>
                    <a:pt x="292" y="68"/>
                  </a:lnTo>
                  <a:lnTo>
                    <a:pt x="276" y="48"/>
                  </a:lnTo>
                  <a:lnTo>
                    <a:pt x="268" y="32"/>
                  </a:lnTo>
                  <a:lnTo>
                    <a:pt x="268" y="24"/>
                  </a:lnTo>
                  <a:lnTo>
                    <a:pt x="256" y="16"/>
                  </a:lnTo>
                  <a:lnTo>
                    <a:pt x="256" y="14"/>
                  </a:lnTo>
                  <a:lnTo>
                    <a:pt x="246" y="2"/>
                  </a:lnTo>
                  <a:lnTo>
                    <a:pt x="232" y="0"/>
                  </a:lnTo>
                  <a:lnTo>
                    <a:pt x="216" y="4"/>
                  </a:lnTo>
                  <a:lnTo>
                    <a:pt x="212" y="8"/>
                  </a:lnTo>
                  <a:lnTo>
                    <a:pt x="210" y="30"/>
                  </a:lnTo>
                  <a:lnTo>
                    <a:pt x="210" y="56"/>
                  </a:lnTo>
                  <a:lnTo>
                    <a:pt x="208" y="56"/>
                  </a:lnTo>
                  <a:lnTo>
                    <a:pt x="192" y="62"/>
                  </a:lnTo>
                  <a:lnTo>
                    <a:pt x="178" y="64"/>
                  </a:lnTo>
                  <a:lnTo>
                    <a:pt x="168" y="70"/>
                  </a:lnTo>
                  <a:lnTo>
                    <a:pt x="154" y="74"/>
                  </a:lnTo>
                  <a:lnTo>
                    <a:pt x="152" y="76"/>
                  </a:lnTo>
                  <a:lnTo>
                    <a:pt x="124" y="68"/>
                  </a:lnTo>
                  <a:lnTo>
                    <a:pt x="114" y="80"/>
                  </a:lnTo>
                  <a:lnTo>
                    <a:pt x="108" y="86"/>
                  </a:lnTo>
                  <a:lnTo>
                    <a:pt x="98" y="88"/>
                  </a:lnTo>
                  <a:lnTo>
                    <a:pt x="82" y="102"/>
                  </a:lnTo>
                  <a:lnTo>
                    <a:pt x="72" y="116"/>
                  </a:lnTo>
                  <a:lnTo>
                    <a:pt x="72" y="118"/>
                  </a:lnTo>
                  <a:lnTo>
                    <a:pt x="66" y="128"/>
                  </a:lnTo>
                  <a:lnTo>
                    <a:pt x="60" y="132"/>
                  </a:lnTo>
                  <a:lnTo>
                    <a:pt x="50" y="144"/>
                  </a:lnTo>
                  <a:lnTo>
                    <a:pt x="50" y="146"/>
                  </a:lnTo>
                  <a:lnTo>
                    <a:pt x="44" y="150"/>
                  </a:lnTo>
                  <a:lnTo>
                    <a:pt x="32" y="152"/>
                  </a:lnTo>
                  <a:lnTo>
                    <a:pt x="12" y="152"/>
                  </a:lnTo>
                  <a:lnTo>
                    <a:pt x="8" y="158"/>
                  </a:lnTo>
                  <a:lnTo>
                    <a:pt x="0" y="172"/>
                  </a:lnTo>
                  <a:lnTo>
                    <a:pt x="4" y="184"/>
                  </a:lnTo>
                  <a:lnTo>
                    <a:pt x="2" y="216"/>
                  </a:lnTo>
                  <a:lnTo>
                    <a:pt x="8" y="224"/>
                  </a:lnTo>
                  <a:lnTo>
                    <a:pt x="8" y="226"/>
                  </a:lnTo>
                  <a:lnTo>
                    <a:pt x="10" y="232"/>
                  </a:lnTo>
                  <a:lnTo>
                    <a:pt x="22" y="232"/>
                  </a:lnTo>
                  <a:lnTo>
                    <a:pt x="40" y="236"/>
                  </a:lnTo>
                  <a:lnTo>
                    <a:pt x="66" y="238"/>
                  </a:lnTo>
                  <a:lnTo>
                    <a:pt x="76" y="236"/>
                  </a:lnTo>
                  <a:lnTo>
                    <a:pt x="78" y="236"/>
                  </a:lnTo>
                  <a:lnTo>
                    <a:pt x="80" y="236"/>
                  </a:lnTo>
                  <a:lnTo>
                    <a:pt x="100" y="244"/>
                  </a:lnTo>
                  <a:lnTo>
                    <a:pt x="102" y="244"/>
                  </a:lnTo>
                  <a:lnTo>
                    <a:pt x="112" y="254"/>
                  </a:lnTo>
                  <a:lnTo>
                    <a:pt x="136" y="262"/>
                  </a:lnTo>
                  <a:lnTo>
                    <a:pt x="138" y="262"/>
                  </a:lnTo>
                  <a:lnTo>
                    <a:pt x="154" y="272"/>
                  </a:lnTo>
                  <a:lnTo>
                    <a:pt x="192" y="308"/>
                  </a:lnTo>
                  <a:lnTo>
                    <a:pt x="210" y="316"/>
                  </a:lnTo>
                  <a:lnTo>
                    <a:pt x="218" y="312"/>
                  </a:lnTo>
                  <a:lnTo>
                    <a:pt x="224" y="300"/>
                  </a:lnTo>
                  <a:lnTo>
                    <a:pt x="220" y="278"/>
                  </a:lnTo>
                  <a:lnTo>
                    <a:pt x="222" y="274"/>
                  </a:lnTo>
                  <a:lnTo>
                    <a:pt x="224" y="270"/>
                  </a:lnTo>
                  <a:lnTo>
                    <a:pt x="236" y="264"/>
                  </a:lnTo>
                  <a:lnTo>
                    <a:pt x="236" y="262"/>
                  </a:lnTo>
                  <a:lnTo>
                    <a:pt x="286" y="292"/>
                  </a:lnTo>
                  <a:lnTo>
                    <a:pt x="292" y="290"/>
                  </a:lnTo>
                  <a:lnTo>
                    <a:pt x="302" y="284"/>
                  </a:lnTo>
                  <a:lnTo>
                    <a:pt x="304" y="284"/>
                  </a:lnTo>
                  <a:lnTo>
                    <a:pt x="310" y="284"/>
                  </a:lnTo>
                  <a:lnTo>
                    <a:pt x="320" y="276"/>
                  </a:lnTo>
                  <a:lnTo>
                    <a:pt x="322" y="276"/>
                  </a:lnTo>
                  <a:lnTo>
                    <a:pt x="324" y="276"/>
                  </a:lnTo>
                  <a:lnTo>
                    <a:pt x="352" y="296"/>
                  </a:lnTo>
                  <a:lnTo>
                    <a:pt x="354" y="298"/>
                  </a:lnTo>
                  <a:lnTo>
                    <a:pt x="372" y="312"/>
                  </a:lnTo>
                  <a:lnTo>
                    <a:pt x="380" y="320"/>
                  </a:lnTo>
                  <a:lnTo>
                    <a:pt x="388" y="330"/>
                  </a:lnTo>
                  <a:lnTo>
                    <a:pt x="398" y="340"/>
                  </a:lnTo>
                  <a:lnTo>
                    <a:pt x="404" y="338"/>
                  </a:lnTo>
                  <a:lnTo>
                    <a:pt x="412" y="324"/>
                  </a:lnTo>
                  <a:lnTo>
                    <a:pt x="430" y="336"/>
                  </a:lnTo>
                  <a:lnTo>
                    <a:pt x="432" y="336"/>
                  </a:lnTo>
                  <a:lnTo>
                    <a:pt x="444" y="352"/>
                  </a:lnTo>
                  <a:lnTo>
                    <a:pt x="480" y="380"/>
                  </a:lnTo>
                  <a:lnTo>
                    <a:pt x="492" y="392"/>
                  </a:lnTo>
                  <a:lnTo>
                    <a:pt x="522" y="382"/>
                  </a:lnTo>
                  <a:lnTo>
                    <a:pt x="524" y="406"/>
                  </a:lnTo>
                  <a:lnTo>
                    <a:pt x="538" y="420"/>
                  </a:lnTo>
                  <a:lnTo>
                    <a:pt x="548" y="436"/>
                  </a:lnTo>
                  <a:lnTo>
                    <a:pt x="548" y="438"/>
                  </a:lnTo>
                  <a:lnTo>
                    <a:pt x="548" y="440"/>
                  </a:lnTo>
                  <a:lnTo>
                    <a:pt x="560" y="494"/>
                  </a:lnTo>
                  <a:lnTo>
                    <a:pt x="572" y="516"/>
                  </a:lnTo>
                  <a:lnTo>
                    <a:pt x="556" y="558"/>
                  </a:lnTo>
                  <a:lnTo>
                    <a:pt x="556" y="560"/>
                  </a:lnTo>
                  <a:lnTo>
                    <a:pt x="544" y="564"/>
                  </a:lnTo>
                  <a:lnTo>
                    <a:pt x="544" y="576"/>
                  </a:lnTo>
                  <a:lnTo>
                    <a:pt x="542" y="576"/>
                  </a:lnTo>
                  <a:lnTo>
                    <a:pt x="528" y="598"/>
                  </a:lnTo>
                  <a:lnTo>
                    <a:pt x="508" y="600"/>
                  </a:lnTo>
                  <a:lnTo>
                    <a:pt x="488" y="616"/>
                  </a:lnTo>
                  <a:lnTo>
                    <a:pt x="494" y="620"/>
                  </a:lnTo>
                  <a:lnTo>
                    <a:pt x="500" y="622"/>
                  </a:lnTo>
                  <a:lnTo>
                    <a:pt x="504" y="626"/>
                  </a:lnTo>
                  <a:lnTo>
                    <a:pt x="508" y="630"/>
                  </a:lnTo>
                  <a:lnTo>
                    <a:pt x="508" y="634"/>
                  </a:lnTo>
                  <a:lnTo>
                    <a:pt x="504" y="642"/>
                  </a:lnTo>
                  <a:lnTo>
                    <a:pt x="504" y="644"/>
                  </a:lnTo>
                  <a:lnTo>
                    <a:pt x="492" y="656"/>
                  </a:lnTo>
                  <a:lnTo>
                    <a:pt x="490" y="656"/>
                  </a:lnTo>
                  <a:lnTo>
                    <a:pt x="490" y="658"/>
                  </a:lnTo>
                  <a:lnTo>
                    <a:pt x="488" y="658"/>
                  </a:lnTo>
                  <a:lnTo>
                    <a:pt x="450" y="652"/>
                  </a:lnTo>
                  <a:lnTo>
                    <a:pt x="448" y="666"/>
                  </a:lnTo>
                  <a:lnTo>
                    <a:pt x="452" y="696"/>
                  </a:lnTo>
                  <a:lnTo>
                    <a:pt x="484" y="708"/>
                  </a:lnTo>
                  <a:lnTo>
                    <a:pt x="484" y="710"/>
                  </a:lnTo>
                  <a:lnTo>
                    <a:pt x="496" y="706"/>
                  </a:lnTo>
                  <a:lnTo>
                    <a:pt x="498" y="706"/>
                  </a:lnTo>
                  <a:lnTo>
                    <a:pt x="500" y="704"/>
                  </a:lnTo>
                  <a:lnTo>
                    <a:pt x="500" y="706"/>
                  </a:lnTo>
                  <a:lnTo>
                    <a:pt x="510" y="712"/>
                  </a:lnTo>
                  <a:lnTo>
                    <a:pt x="524" y="712"/>
                  </a:lnTo>
                  <a:lnTo>
                    <a:pt x="528" y="710"/>
                  </a:lnTo>
                  <a:lnTo>
                    <a:pt x="524" y="696"/>
                  </a:lnTo>
                  <a:lnTo>
                    <a:pt x="520" y="680"/>
                  </a:lnTo>
                  <a:lnTo>
                    <a:pt x="520" y="678"/>
                  </a:lnTo>
                  <a:lnTo>
                    <a:pt x="520" y="676"/>
                  </a:lnTo>
                  <a:lnTo>
                    <a:pt x="526" y="670"/>
                  </a:lnTo>
                  <a:lnTo>
                    <a:pt x="528" y="668"/>
                  </a:lnTo>
                  <a:lnTo>
                    <a:pt x="536" y="656"/>
                  </a:lnTo>
                  <a:lnTo>
                    <a:pt x="538" y="654"/>
                  </a:lnTo>
                  <a:lnTo>
                    <a:pt x="552" y="644"/>
                  </a:lnTo>
                  <a:lnTo>
                    <a:pt x="552" y="642"/>
                  </a:lnTo>
                  <a:lnTo>
                    <a:pt x="554" y="642"/>
                  </a:lnTo>
                  <a:lnTo>
                    <a:pt x="572" y="640"/>
                  </a:lnTo>
                  <a:lnTo>
                    <a:pt x="572" y="644"/>
                  </a:lnTo>
                  <a:lnTo>
                    <a:pt x="572" y="656"/>
                  </a:lnTo>
                  <a:lnTo>
                    <a:pt x="576" y="664"/>
                  </a:lnTo>
                  <a:lnTo>
                    <a:pt x="580" y="674"/>
                  </a:lnTo>
                  <a:lnTo>
                    <a:pt x="596" y="684"/>
                  </a:lnTo>
                  <a:lnTo>
                    <a:pt x="640" y="688"/>
                  </a:lnTo>
                  <a:lnTo>
                    <a:pt x="642" y="688"/>
                  </a:lnTo>
                  <a:lnTo>
                    <a:pt x="644" y="688"/>
                  </a:lnTo>
                  <a:lnTo>
                    <a:pt x="644" y="690"/>
                  </a:lnTo>
                  <a:lnTo>
                    <a:pt x="644" y="692"/>
                  </a:lnTo>
                  <a:lnTo>
                    <a:pt x="644" y="706"/>
                  </a:lnTo>
                  <a:lnTo>
                    <a:pt x="656" y="720"/>
                  </a:lnTo>
                  <a:lnTo>
                    <a:pt x="666" y="724"/>
                  </a:lnTo>
                  <a:lnTo>
                    <a:pt x="668" y="724"/>
                  </a:lnTo>
                  <a:lnTo>
                    <a:pt x="668" y="726"/>
                  </a:lnTo>
                  <a:lnTo>
                    <a:pt x="668" y="732"/>
                  </a:lnTo>
                  <a:lnTo>
                    <a:pt x="668" y="740"/>
                  </a:lnTo>
                  <a:lnTo>
                    <a:pt x="664" y="756"/>
                  </a:lnTo>
                  <a:lnTo>
                    <a:pt x="670" y="760"/>
                  </a:lnTo>
                  <a:lnTo>
                    <a:pt x="678" y="760"/>
                  </a:lnTo>
                  <a:lnTo>
                    <a:pt x="684" y="762"/>
                  </a:lnTo>
                  <a:lnTo>
                    <a:pt x="688" y="764"/>
                  </a:lnTo>
                  <a:lnTo>
                    <a:pt x="706" y="772"/>
                  </a:lnTo>
                  <a:lnTo>
                    <a:pt x="716" y="764"/>
                  </a:lnTo>
                  <a:lnTo>
                    <a:pt x="728" y="750"/>
                  </a:lnTo>
                  <a:lnTo>
                    <a:pt x="730" y="744"/>
                  </a:lnTo>
                  <a:lnTo>
                    <a:pt x="732" y="742"/>
                  </a:lnTo>
                  <a:lnTo>
                    <a:pt x="734" y="740"/>
                  </a:lnTo>
                  <a:lnTo>
                    <a:pt x="730" y="722"/>
                  </a:lnTo>
                  <a:lnTo>
                    <a:pt x="728" y="714"/>
                  </a:lnTo>
                  <a:lnTo>
                    <a:pt x="728" y="712"/>
                  </a:lnTo>
                  <a:lnTo>
                    <a:pt x="728" y="710"/>
                  </a:lnTo>
                  <a:lnTo>
                    <a:pt x="736" y="700"/>
                  </a:lnTo>
                  <a:lnTo>
                    <a:pt x="748" y="690"/>
                  </a:lnTo>
                  <a:lnTo>
                    <a:pt x="750" y="690"/>
                  </a:lnTo>
                  <a:lnTo>
                    <a:pt x="776" y="690"/>
                  </a:lnTo>
                  <a:lnTo>
                    <a:pt x="780" y="688"/>
                  </a:lnTo>
                  <a:lnTo>
                    <a:pt x="780" y="676"/>
                  </a:lnTo>
                  <a:lnTo>
                    <a:pt x="776" y="664"/>
                  </a:lnTo>
                  <a:lnTo>
                    <a:pt x="766" y="648"/>
                  </a:lnTo>
                  <a:lnTo>
                    <a:pt x="766" y="628"/>
                  </a:lnTo>
                  <a:lnTo>
                    <a:pt x="766" y="626"/>
                  </a:lnTo>
                  <a:lnTo>
                    <a:pt x="770" y="614"/>
                  </a:lnTo>
                  <a:lnTo>
                    <a:pt x="772" y="614"/>
                  </a:lnTo>
                  <a:lnTo>
                    <a:pt x="792" y="582"/>
                  </a:lnTo>
                  <a:lnTo>
                    <a:pt x="794" y="582"/>
                  </a:lnTo>
                  <a:lnTo>
                    <a:pt x="796" y="580"/>
                  </a:lnTo>
                  <a:lnTo>
                    <a:pt x="800" y="580"/>
                  </a:lnTo>
                  <a:lnTo>
                    <a:pt x="808" y="582"/>
                  </a:lnTo>
                  <a:lnTo>
                    <a:pt x="828" y="592"/>
                  </a:lnTo>
                  <a:lnTo>
                    <a:pt x="840" y="596"/>
                  </a:lnTo>
                  <a:lnTo>
                    <a:pt x="840" y="590"/>
                  </a:lnTo>
                  <a:lnTo>
                    <a:pt x="838" y="588"/>
                  </a:lnTo>
                  <a:lnTo>
                    <a:pt x="838" y="586"/>
                  </a:lnTo>
                  <a:lnTo>
                    <a:pt x="840" y="580"/>
                  </a:lnTo>
                  <a:lnTo>
                    <a:pt x="846" y="572"/>
                  </a:lnTo>
                  <a:lnTo>
                    <a:pt x="860" y="562"/>
                  </a:lnTo>
                  <a:lnTo>
                    <a:pt x="860" y="560"/>
                  </a:lnTo>
                  <a:lnTo>
                    <a:pt x="876" y="556"/>
                  </a:lnTo>
                  <a:lnTo>
                    <a:pt x="890" y="556"/>
                  </a:lnTo>
                  <a:lnTo>
                    <a:pt x="892" y="556"/>
                  </a:lnTo>
                  <a:lnTo>
                    <a:pt x="900" y="556"/>
                  </a:lnTo>
                  <a:lnTo>
                    <a:pt x="904" y="536"/>
                  </a:lnTo>
                  <a:lnTo>
                    <a:pt x="904" y="524"/>
                  </a:lnTo>
                  <a:lnTo>
                    <a:pt x="906" y="512"/>
                  </a:lnTo>
                  <a:lnTo>
                    <a:pt x="906" y="510"/>
                  </a:lnTo>
                  <a:lnTo>
                    <a:pt x="908" y="508"/>
                  </a:lnTo>
                  <a:lnTo>
                    <a:pt x="912" y="496"/>
                  </a:lnTo>
                  <a:lnTo>
                    <a:pt x="906" y="488"/>
                  </a:lnTo>
                  <a:lnTo>
                    <a:pt x="896" y="480"/>
                  </a:lnTo>
                  <a:lnTo>
                    <a:pt x="876" y="476"/>
                  </a:lnTo>
                  <a:lnTo>
                    <a:pt x="868" y="472"/>
                  </a:lnTo>
                  <a:lnTo>
                    <a:pt x="852" y="460"/>
                  </a:lnTo>
                  <a:lnTo>
                    <a:pt x="840" y="456"/>
                  </a:lnTo>
                  <a:lnTo>
                    <a:pt x="840" y="454"/>
                  </a:lnTo>
                  <a:lnTo>
                    <a:pt x="824" y="436"/>
                  </a:lnTo>
                  <a:lnTo>
                    <a:pt x="812" y="436"/>
                  </a:lnTo>
                  <a:lnTo>
                    <a:pt x="810" y="436"/>
                  </a:lnTo>
                  <a:lnTo>
                    <a:pt x="798" y="430"/>
                  </a:lnTo>
                  <a:lnTo>
                    <a:pt x="790" y="440"/>
                  </a:lnTo>
                  <a:lnTo>
                    <a:pt x="788" y="476"/>
                  </a:lnTo>
                  <a:lnTo>
                    <a:pt x="792" y="492"/>
                  </a:lnTo>
                  <a:lnTo>
                    <a:pt x="796" y="492"/>
                  </a:lnTo>
                  <a:lnTo>
                    <a:pt x="798" y="492"/>
                  </a:lnTo>
                  <a:lnTo>
                    <a:pt x="808" y="496"/>
                  </a:lnTo>
                  <a:lnTo>
                    <a:pt x="814" y="510"/>
                  </a:lnTo>
                  <a:lnTo>
                    <a:pt x="816" y="510"/>
                  </a:lnTo>
                  <a:lnTo>
                    <a:pt x="816" y="512"/>
                  </a:lnTo>
                  <a:lnTo>
                    <a:pt x="812" y="536"/>
                  </a:lnTo>
                  <a:lnTo>
                    <a:pt x="812" y="538"/>
                  </a:lnTo>
                  <a:lnTo>
                    <a:pt x="812" y="540"/>
                  </a:lnTo>
                  <a:lnTo>
                    <a:pt x="800" y="546"/>
                  </a:lnTo>
                  <a:lnTo>
                    <a:pt x="798" y="548"/>
                  </a:lnTo>
                  <a:lnTo>
                    <a:pt x="798" y="546"/>
                  </a:lnTo>
                  <a:lnTo>
                    <a:pt x="796" y="546"/>
                  </a:lnTo>
                  <a:lnTo>
                    <a:pt x="792" y="544"/>
                  </a:lnTo>
                  <a:lnTo>
                    <a:pt x="778" y="550"/>
                  </a:lnTo>
                  <a:lnTo>
                    <a:pt x="778" y="552"/>
                  </a:lnTo>
                  <a:lnTo>
                    <a:pt x="780" y="552"/>
                  </a:lnTo>
                  <a:lnTo>
                    <a:pt x="782" y="574"/>
                  </a:lnTo>
                  <a:lnTo>
                    <a:pt x="780" y="578"/>
                  </a:lnTo>
                  <a:lnTo>
                    <a:pt x="776" y="580"/>
                  </a:lnTo>
                  <a:lnTo>
                    <a:pt x="768" y="580"/>
                  </a:lnTo>
                  <a:lnTo>
                    <a:pt x="762" y="578"/>
                  </a:lnTo>
                  <a:lnTo>
                    <a:pt x="758" y="576"/>
                  </a:lnTo>
                  <a:lnTo>
                    <a:pt x="748" y="568"/>
                  </a:lnTo>
                  <a:lnTo>
                    <a:pt x="746" y="568"/>
                  </a:lnTo>
                  <a:lnTo>
                    <a:pt x="746" y="566"/>
                  </a:lnTo>
                  <a:lnTo>
                    <a:pt x="740" y="552"/>
                  </a:lnTo>
                  <a:lnTo>
                    <a:pt x="736" y="550"/>
                  </a:lnTo>
                  <a:lnTo>
                    <a:pt x="728" y="546"/>
                  </a:lnTo>
                  <a:lnTo>
                    <a:pt x="726" y="546"/>
                  </a:lnTo>
                  <a:lnTo>
                    <a:pt x="714" y="538"/>
                  </a:lnTo>
                  <a:lnTo>
                    <a:pt x="712" y="538"/>
                  </a:lnTo>
                  <a:lnTo>
                    <a:pt x="712" y="536"/>
                  </a:lnTo>
                  <a:lnTo>
                    <a:pt x="710" y="524"/>
                  </a:lnTo>
                  <a:lnTo>
                    <a:pt x="712" y="512"/>
                  </a:lnTo>
                  <a:lnTo>
                    <a:pt x="716" y="506"/>
                  </a:lnTo>
                  <a:lnTo>
                    <a:pt x="716" y="502"/>
                  </a:lnTo>
                  <a:lnTo>
                    <a:pt x="712" y="488"/>
                  </a:lnTo>
                  <a:lnTo>
                    <a:pt x="700" y="478"/>
                  </a:lnTo>
                  <a:lnTo>
                    <a:pt x="700" y="476"/>
                  </a:lnTo>
                  <a:lnTo>
                    <a:pt x="698" y="444"/>
                  </a:lnTo>
                  <a:lnTo>
                    <a:pt x="690" y="436"/>
                  </a:lnTo>
                  <a:lnTo>
                    <a:pt x="688" y="436"/>
                  </a:lnTo>
                  <a:lnTo>
                    <a:pt x="688" y="434"/>
                  </a:lnTo>
                  <a:lnTo>
                    <a:pt x="682" y="420"/>
                  </a:lnTo>
                  <a:lnTo>
                    <a:pt x="652" y="416"/>
                  </a:lnTo>
                  <a:lnTo>
                    <a:pt x="644" y="410"/>
                  </a:lnTo>
                  <a:lnTo>
                    <a:pt x="638" y="402"/>
                  </a:lnTo>
                  <a:lnTo>
                    <a:pt x="624" y="402"/>
                  </a:lnTo>
                  <a:lnTo>
                    <a:pt x="618" y="398"/>
                  </a:lnTo>
                  <a:lnTo>
                    <a:pt x="610" y="392"/>
                  </a:lnTo>
                  <a:lnTo>
                    <a:pt x="608" y="390"/>
                  </a:lnTo>
                  <a:lnTo>
                    <a:pt x="604" y="384"/>
                  </a:lnTo>
                  <a:lnTo>
                    <a:pt x="598" y="376"/>
                  </a:lnTo>
                  <a:lnTo>
                    <a:pt x="596" y="362"/>
                  </a:lnTo>
                  <a:lnTo>
                    <a:pt x="596" y="360"/>
                  </a:lnTo>
                  <a:lnTo>
                    <a:pt x="600" y="336"/>
                  </a:lnTo>
                  <a:lnTo>
                    <a:pt x="604" y="324"/>
                  </a:lnTo>
                  <a:lnTo>
                    <a:pt x="606" y="324"/>
                  </a:lnTo>
                  <a:lnTo>
                    <a:pt x="636" y="310"/>
                  </a:lnTo>
                  <a:lnTo>
                    <a:pt x="648" y="296"/>
                  </a:lnTo>
                  <a:lnTo>
                    <a:pt x="650" y="284"/>
                  </a:lnTo>
                  <a:lnTo>
                    <a:pt x="648" y="276"/>
                  </a:lnTo>
                  <a:lnTo>
                    <a:pt x="644" y="262"/>
                  </a:lnTo>
                  <a:lnTo>
                    <a:pt x="640" y="254"/>
                  </a:lnTo>
                  <a:lnTo>
                    <a:pt x="634" y="256"/>
                  </a:lnTo>
                  <a:lnTo>
                    <a:pt x="624" y="254"/>
                  </a:lnTo>
                  <a:lnTo>
                    <a:pt x="616" y="260"/>
                  </a:lnTo>
                  <a:lnTo>
                    <a:pt x="606" y="272"/>
                  </a:lnTo>
                  <a:lnTo>
                    <a:pt x="592" y="286"/>
                  </a:lnTo>
                  <a:lnTo>
                    <a:pt x="590" y="286"/>
                  </a:lnTo>
                  <a:lnTo>
                    <a:pt x="578" y="290"/>
                  </a:lnTo>
                  <a:lnTo>
                    <a:pt x="568" y="288"/>
                  </a:lnTo>
                  <a:lnTo>
                    <a:pt x="542" y="2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1" name="宁夏"/>
            <p:cNvSpPr>
              <a:spLocks/>
            </p:cNvSpPr>
            <p:nvPr/>
          </p:nvSpPr>
          <p:spPr bwMode="auto">
            <a:xfrm>
              <a:off x="4778375" y="3019425"/>
              <a:ext cx="336550" cy="555625"/>
            </a:xfrm>
            <a:custGeom>
              <a:avLst/>
              <a:gdLst>
                <a:gd name="T0" fmla="*/ 2147483646 w 184"/>
                <a:gd name="T1" fmla="*/ 2147483646 h 304"/>
                <a:gd name="T2" fmla="*/ 2147483646 w 184"/>
                <a:gd name="T3" fmla="*/ 2147483646 h 304"/>
                <a:gd name="T4" fmla="*/ 2147483646 w 184"/>
                <a:gd name="T5" fmla="*/ 2147483646 h 304"/>
                <a:gd name="T6" fmla="*/ 2147483646 w 184"/>
                <a:gd name="T7" fmla="*/ 2147483646 h 304"/>
                <a:gd name="T8" fmla="*/ 2147483646 w 184"/>
                <a:gd name="T9" fmla="*/ 2147483646 h 304"/>
                <a:gd name="T10" fmla="*/ 2147483646 w 184"/>
                <a:gd name="T11" fmla="*/ 2147483646 h 304"/>
                <a:gd name="T12" fmla="*/ 2147483646 w 184"/>
                <a:gd name="T13" fmla="*/ 2147483646 h 304"/>
                <a:gd name="T14" fmla="*/ 2147483646 w 184"/>
                <a:gd name="T15" fmla="*/ 2147483646 h 304"/>
                <a:gd name="T16" fmla="*/ 2147483646 w 184"/>
                <a:gd name="T17" fmla="*/ 2147483646 h 304"/>
                <a:gd name="T18" fmla="*/ 2147483646 w 184"/>
                <a:gd name="T19" fmla="*/ 2147483646 h 304"/>
                <a:gd name="T20" fmla="*/ 2147483646 w 184"/>
                <a:gd name="T21" fmla="*/ 2147483646 h 304"/>
                <a:gd name="T22" fmla="*/ 2147483646 w 184"/>
                <a:gd name="T23" fmla="*/ 2147483646 h 304"/>
                <a:gd name="T24" fmla="*/ 2147483646 w 184"/>
                <a:gd name="T25" fmla="*/ 2147483646 h 304"/>
                <a:gd name="T26" fmla="*/ 2147483646 w 184"/>
                <a:gd name="T27" fmla="*/ 2147483646 h 304"/>
                <a:gd name="T28" fmla="*/ 2147483646 w 184"/>
                <a:gd name="T29" fmla="*/ 2147483646 h 304"/>
                <a:gd name="T30" fmla="*/ 2147483646 w 184"/>
                <a:gd name="T31" fmla="*/ 2147483646 h 304"/>
                <a:gd name="T32" fmla="*/ 2147483646 w 184"/>
                <a:gd name="T33" fmla="*/ 2147483646 h 304"/>
                <a:gd name="T34" fmla="*/ 2147483646 w 184"/>
                <a:gd name="T35" fmla="*/ 2147483646 h 304"/>
                <a:gd name="T36" fmla="*/ 2147483646 w 184"/>
                <a:gd name="T37" fmla="*/ 2147483646 h 304"/>
                <a:gd name="T38" fmla="*/ 2147483646 w 184"/>
                <a:gd name="T39" fmla="*/ 2147483646 h 304"/>
                <a:gd name="T40" fmla="*/ 2147483646 w 184"/>
                <a:gd name="T41" fmla="*/ 2147483646 h 304"/>
                <a:gd name="T42" fmla="*/ 2147483646 w 184"/>
                <a:gd name="T43" fmla="*/ 2147483646 h 304"/>
                <a:gd name="T44" fmla="*/ 2147483646 w 184"/>
                <a:gd name="T45" fmla="*/ 2147483646 h 304"/>
                <a:gd name="T46" fmla="*/ 2147483646 w 184"/>
                <a:gd name="T47" fmla="*/ 2147483646 h 304"/>
                <a:gd name="T48" fmla="*/ 2147483646 w 184"/>
                <a:gd name="T49" fmla="*/ 2147483646 h 304"/>
                <a:gd name="T50" fmla="*/ 2147483646 w 184"/>
                <a:gd name="T51" fmla="*/ 2147483646 h 304"/>
                <a:gd name="T52" fmla="*/ 2147483646 w 184"/>
                <a:gd name="T53" fmla="*/ 2147483646 h 304"/>
                <a:gd name="T54" fmla="*/ 2147483646 w 184"/>
                <a:gd name="T55" fmla="*/ 2147483646 h 304"/>
                <a:gd name="T56" fmla="*/ 2147483646 w 184"/>
                <a:gd name="T57" fmla="*/ 2147483646 h 304"/>
                <a:gd name="T58" fmla="*/ 2147483646 w 184"/>
                <a:gd name="T59" fmla="*/ 2147483646 h 304"/>
                <a:gd name="T60" fmla="*/ 2147483646 w 184"/>
                <a:gd name="T61" fmla="*/ 2147483646 h 304"/>
                <a:gd name="T62" fmla="*/ 2147483646 w 184"/>
                <a:gd name="T63" fmla="*/ 2147483646 h 304"/>
                <a:gd name="T64" fmla="*/ 2147483646 w 184"/>
                <a:gd name="T65" fmla="*/ 2147483646 h 304"/>
                <a:gd name="T66" fmla="*/ 2147483646 w 184"/>
                <a:gd name="T67" fmla="*/ 2147483646 h 304"/>
                <a:gd name="T68" fmla="*/ 2147483646 w 184"/>
                <a:gd name="T69" fmla="*/ 2147483646 h 304"/>
                <a:gd name="T70" fmla="*/ 2147483646 w 184"/>
                <a:gd name="T71" fmla="*/ 2147483646 h 304"/>
                <a:gd name="T72" fmla="*/ 2147483646 w 184"/>
                <a:gd name="T73" fmla="*/ 2147483646 h 304"/>
                <a:gd name="T74" fmla="*/ 2147483646 w 184"/>
                <a:gd name="T75" fmla="*/ 2147483646 h 304"/>
                <a:gd name="T76" fmla="*/ 2147483646 w 184"/>
                <a:gd name="T77" fmla="*/ 2147483646 h 304"/>
                <a:gd name="T78" fmla="*/ 2147483646 w 184"/>
                <a:gd name="T79" fmla="*/ 2147483646 h 304"/>
                <a:gd name="T80" fmla="*/ 2147483646 w 184"/>
                <a:gd name="T81" fmla="*/ 2147483646 h 304"/>
                <a:gd name="T82" fmla="*/ 2147483646 w 184"/>
                <a:gd name="T83" fmla="*/ 2147483646 h 304"/>
                <a:gd name="T84" fmla="*/ 2147483646 w 184"/>
                <a:gd name="T85" fmla="*/ 2147483646 h 304"/>
                <a:gd name="T86" fmla="*/ 2147483646 w 184"/>
                <a:gd name="T87" fmla="*/ 2147483646 h 304"/>
                <a:gd name="T88" fmla="*/ 2147483646 w 184"/>
                <a:gd name="T89" fmla="*/ 2147483646 h 304"/>
                <a:gd name="T90" fmla="*/ 2147483646 w 184"/>
                <a:gd name="T91" fmla="*/ 2147483646 h 304"/>
                <a:gd name="T92" fmla="*/ 2147483646 w 184"/>
                <a:gd name="T93" fmla="*/ 2147483646 h 304"/>
                <a:gd name="T94" fmla="*/ 2147483646 w 184"/>
                <a:gd name="T95" fmla="*/ 2147483646 h 304"/>
                <a:gd name="T96" fmla="*/ 2147483646 w 184"/>
                <a:gd name="T97" fmla="*/ 2147483646 h 304"/>
                <a:gd name="T98" fmla="*/ 2147483646 w 184"/>
                <a:gd name="T99" fmla="*/ 0 h 30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84" h="304">
                  <a:moveTo>
                    <a:pt x="108" y="18"/>
                  </a:moveTo>
                  <a:lnTo>
                    <a:pt x="92" y="58"/>
                  </a:lnTo>
                  <a:lnTo>
                    <a:pt x="92" y="84"/>
                  </a:lnTo>
                  <a:lnTo>
                    <a:pt x="92" y="86"/>
                  </a:lnTo>
                  <a:lnTo>
                    <a:pt x="84" y="100"/>
                  </a:lnTo>
                  <a:lnTo>
                    <a:pt x="84" y="108"/>
                  </a:lnTo>
                  <a:lnTo>
                    <a:pt x="84" y="112"/>
                  </a:lnTo>
                  <a:lnTo>
                    <a:pt x="82" y="116"/>
                  </a:lnTo>
                  <a:lnTo>
                    <a:pt x="80" y="120"/>
                  </a:lnTo>
                  <a:lnTo>
                    <a:pt x="76" y="122"/>
                  </a:lnTo>
                  <a:lnTo>
                    <a:pt x="76" y="124"/>
                  </a:lnTo>
                  <a:lnTo>
                    <a:pt x="74" y="124"/>
                  </a:lnTo>
                  <a:lnTo>
                    <a:pt x="74" y="122"/>
                  </a:lnTo>
                  <a:lnTo>
                    <a:pt x="54" y="120"/>
                  </a:lnTo>
                  <a:lnTo>
                    <a:pt x="44" y="130"/>
                  </a:lnTo>
                  <a:lnTo>
                    <a:pt x="12" y="134"/>
                  </a:lnTo>
                  <a:lnTo>
                    <a:pt x="0" y="134"/>
                  </a:lnTo>
                  <a:lnTo>
                    <a:pt x="8" y="140"/>
                  </a:lnTo>
                  <a:lnTo>
                    <a:pt x="36" y="144"/>
                  </a:lnTo>
                  <a:lnTo>
                    <a:pt x="38" y="144"/>
                  </a:lnTo>
                  <a:lnTo>
                    <a:pt x="40" y="144"/>
                  </a:lnTo>
                  <a:lnTo>
                    <a:pt x="48" y="162"/>
                  </a:lnTo>
                  <a:lnTo>
                    <a:pt x="56" y="168"/>
                  </a:lnTo>
                  <a:lnTo>
                    <a:pt x="60" y="174"/>
                  </a:lnTo>
                  <a:lnTo>
                    <a:pt x="60" y="184"/>
                  </a:lnTo>
                  <a:lnTo>
                    <a:pt x="60" y="206"/>
                  </a:lnTo>
                  <a:lnTo>
                    <a:pt x="70" y="216"/>
                  </a:lnTo>
                  <a:lnTo>
                    <a:pt x="72" y="216"/>
                  </a:lnTo>
                  <a:lnTo>
                    <a:pt x="76" y="232"/>
                  </a:lnTo>
                  <a:lnTo>
                    <a:pt x="76" y="240"/>
                  </a:lnTo>
                  <a:lnTo>
                    <a:pt x="72" y="248"/>
                  </a:lnTo>
                  <a:lnTo>
                    <a:pt x="70" y="256"/>
                  </a:lnTo>
                  <a:lnTo>
                    <a:pt x="72" y="264"/>
                  </a:lnTo>
                  <a:lnTo>
                    <a:pt x="82" y="270"/>
                  </a:lnTo>
                  <a:lnTo>
                    <a:pt x="94" y="276"/>
                  </a:lnTo>
                  <a:lnTo>
                    <a:pt x="100" y="280"/>
                  </a:lnTo>
                  <a:lnTo>
                    <a:pt x="106" y="292"/>
                  </a:lnTo>
                  <a:lnTo>
                    <a:pt x="114" y="298"/>
                  </a:lnTo>
                  <a:lnTo>
                    <a:pt x="116" y="302"/>
                  </a:lnTo>
                  <a:lnTo>
                    <a:pt x="124" y="304"/>
                  </a:lnTo>
                  <a:lnTo>
                    <a:pt x="122" y="288"/>
                  </a:lnTo>
                  <a:lnTo>
                    <a:pt x="122" y="282"/>
                  </a:lnTo>
                  <a:lnTo>
                    <a:pt x="122" y="278"/>
                  </a:lnTo>
                  <a:lnTo>
                    <a:pt x="126" y="274"/>
                  </a:lnTo>
                  <a:lnTo>
                    <a:pt x="128" y="272"/>
                  </a:lnTo>
                  <a:lnTo>
                    <a:pt x="140" y="268"/>
                  </a:lnTo>
                  <a:lnTo>
                    <a:pt x="142" y="268"/>
                  </a:lnTo>
                  <a:lnTo>
                    <a:pt x="144" y="268"/>
                  </a:lnTo>
                  <a:lnTo>
                    <a:pt x="148" y="270"/>
                  </a:lnTo>
                  <a:lnTo>
                    <a:pt x="156" y="266"/>
                  </a:lnTo>
                  <a:lnTo>
                    <a:pt x="156" y="264"/>
                  </a:lnTo>
                  <a:lnTo>
                    <a:pt x="158" y="244"/>
                  </a:lnTo>
                  <a:lnTo>
                    <a:pt x="154" y="236"/>
                  </a:lnTo>
                  <a:lnTo>
                    <a:pt x="148" y="232"/>
                  </a:lnTo>
                  <a:lnTo>
                    <a:pt x="140" y="232"/>
                  </a:lnTo>
                  <a:lnTo>
                    <a:pt x="138" y="232"/>
                  </a:lnTo>
                  <a:lnTo>
                    <a:pt x="136" y="230"/>
                  </a:lnTo>
                  <a:lnTo>
                    <a:pt x="132" y="210"/>
                  </a:lnTo>
                  <a:lnTo>
                    <a:pt x="134" y="168"/>
                  </a:lnTo>
                  <a:lnTo>
                    <a:pt x="136" y="168"/>
                  </a:lnTo>
                  <a:lnTo>
                    <a:pt x="148" y="150"/>
                  </a:lnTo>
                  <a:lnTo>
                    <a:pt x="164" y="160"/>
                  </a:lnTo>
                  <a:lnTo>
                    <a:pt x="176" y="160"/>
                  </a:lnTo>
                  <a:lnTo>
                    <a:pt x="184" y="108"/>
                  </a:lnTo>
                  <a:lnTo>
                    <a:pt x="180" y="100"/>
                  </a:lnTo>
                  <a:lnTo>
                    <a:pt x="174" y="96"/>
                  </a:lnTo>
                  <a:lnTo>
                    <a:pt x="168" y="96"/>
                  </a:lnTo>
                  <a:lnTo>
                    <a:pt x="166" y="96"/>
                  </a:lnTo>
                  <a:lnTo>
                    <a:pt x="154" y="98"/>
                  </a:lnTo>
                  <a:lnTo>
                    <a:pt x="152" y="96"/>
                  </a:lnTo>
                  <a:lnTo>
                    <a:pt x="144" y="84"/>
                  </a:lnTo>
                  <a:lnTo>
                    <a:pt x="142" y="84"/>
                  </a:lnTo>
                  <a:lnTo>
                    <a:pt x="142" y="64"/>
                  </a:lnTo>
                  <a:lnTo>
                    <a:pt x="146" y="52"/>
                  </a:lnTo>
                  <a:lnTo>
                    <a:pt x="148" y="48"/>
                  </a:lnTo>
                  <a:lnTo>
                    <a:pt x="150" y="42"/>
                  </a:lnTo>
                  <a:lnTo>
                    <a:pt x="152" y="36"/>
                  </a:lnTo>
                  <a:lnTo>
                    <a:pt x="156" y="32"/>
                  </a:lnTo>
                  <a:lnTo>
                    <a:pt x="156" y="20"/>
                  </a:lnTo>
                  <a:lnTo>
                    <a:pt x="144" y="8"/>
                  </a:lnTo>
                  <a:lnTo>
                    <a:pt x="128" y="0"/>
                  </a:lnTo>
                  <a:lnTo>
                    <a:pt x="108" y="1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2" name="新疆"/>
            <p:cNvSpPr>
              <a:spLocks/>
            </p:cNvSpPr>
            <p:nvPr/>
          </p:nvSpPr>
          <p:spPr bwMode="auto">
            <a:xfrm>
              <a:off x="1595438" y="1557338"/>
              <a:ext cx="2382837" cy="1801812"/>
            </a:xfrm>
            <a:custGeom>
              <a:avLst/>
              <a:gdLst>
                <a:gd name="T0" fmla="*/ 2147483646 w 1304"/>
                <a:gd name="T1" fmla="*/ 2147483646 h 986"/>
                <a:gd name="T2" fmla="*/ 2147483646 w 1304"/>
                <a:gd name="T3" fmla="*/ 2147483646 h 986"/>
                <a:gd name="T4" fmla="*/ 2147483646 w 1304"/>
                <a:gd name="T5" fmla="*/ 2147483646 h 986"/>
                <a:gd name="T6" fmla="*/ 2147483646 w 1304"/>
                <a:gd name="T7" fmla="*/ 2147483646 h 986"/>
                <a:gd name="T8" fmla="*/ 2147483646 w 1304"/>
                <a:gd name="T9" fmla="*/ 2147483646 h 986"/>
                <a:gd name="T10" fmla="*/ 2147483646 w 1304"/>
                <a:gd name="T11" fmla="*/ 2147483646 h 986"/>
                <a:gd name="T12" fmla="*/ 2147483646 w 1304"/>
                <a:gd name="T13" fmla="*/ 2147483646 h 986"/>
                <a:gd name="T14" fmla="*/ 2147483646 w 1304"/>
                <a:gd name="T15" fmla="*/ 2147483646 h 986"/>
                <a:gd name="T16" fmla="*/ 2147483646 w 1304"/>
                <a:gd name="T17" fmla="*/ 2147483646 h 986"/>
                <a:gd name="T18" fmla="*/ 2147483646 w 1304"/>
                <a:gd name="T19" fmla="*/ 2147483646 h 986"/>
                <a:gd name="T20" fmla="*/ 2147483646 w 1304"/>
                <a:gd name="T21" fmla="*/ 2147483646 h 986"/>
                <a:gd name="T22" fmla="*/ 2147483646 w 1304"/>
                <a:gd name="T23" fmla="*/ 2147483646 h 986"/>
                <a:gd name="T24" fmla="*/ 2147483646 w 1304"/>
                <a:gd name="T25" fmla="*/ 2147483646 h 986"/>
                <a:gd name="T26" fmla="*/ 2147483646 w 1304"/>
                <a:gd name="T27" fmla="*/ 2147483646 h 986"/>
                <a:gd name="T28" fmla="*/ 2147483646 w 1304"/>
                <a:gd name="T29" fmla="*/ 2147483646 h 986"/>
                <a:gd name="T30" fmla="*/ 2147483646 w 1304"/>
                <a:gd name="T31" fmla="*/ 2147483646 h 986"/>
                <a:gd name="T32" fmla="*/ 2147483646 w 1304"/>
                <a:gd name="T33" fmla="*/ 2147483646 h 986"/>
                <a:gd name="T34" fmla="*/ 2147483646 w 1304"/>
                <a:gd name="T35" fmla="*/ 2147483646 h 986"/>
                <a:gd name="T36" fmla="*/ 2147483646 w 1304"/>
                <a:gd name="T37" fmla="*/ 2147483646 h 986"/>
                <a:gd name="T38" fmla="*/ 2147483646 w 1304"/>
                <a:gd name="T39" fmla="*/ 2147483646 h 986"/>
                <a:gd name="T40" fmla="*/ 2147483646 w 1304"/>
                <a:gd name="T41" fmla="*/ 2147483646 h 986"/>
                <a:gd name="T42" fmla="*/ 2147483646 w 1304"/>
                <a:gd name="T43" fmla="*/ 2147483646 h 986"/>
                <a:gd name="T44" fmla="*/ 2147483646 w 1304"/>
                <a:gd name="T45" fmla="*/ 2147483646 h 986"/>
                <a:gd name="T46" fmla="*/ 2147483646 w 1304"/>
                <a:gd name="T47" fmla="*/ 2147483646 h 986"/>
                <a:gd name="T48" fmla="*/ 2147483646 w 1304"/>
                <a:gd name="T49" fmla="*/ 2147483646 h 986"/>
                <a:gd name="T50" fmla="*/ 2147483646 w 1304"/>
                <a:gd name="T51" fmla="*/ 2147483646 h 986"/>
                <a:gd name="T52" fmla="*/ 2147483646 w 1304"/>
                <a:gd name="T53" fmla="*/ 2147483646 h 986"/>
                <a:gd name="T54" fmla="*/ 2147483646 w 1304"/>
                <a:gd name="T55" fmla="*/ 2147483646 h 986"/>
                <a:gd name="T56" fmla="*/ 2147483646 w 1304"/>
                <a:gd name="T57" fmla="*/ 2147483646 h 986"/>
                <a:gd name="T58" fmla="*/ 2147483646 w 1304"/>
                <a:gd name="T59" fmla="*/ 2147483646 h 986"/>
                <a:gd name="T60" fmla="*/ 2147483646 w 1304"/>
                <a:gd name="T61" fmla="*/ 2147483646 h 986"/>
                <a:gd name="T62" fmla="*/ 2147483646 w 1304"/>
                <a:gd name="T63" fmla="*/ 2147483646 h 986"/>
                <a:gd name="T64" fmla="*/ 2147483646 w 1304"/>
                <a:gd name="T65" fmla="*/ 2147483646 h 986"/>
                <a:gd name="T66" fmla="*/ 2147483646 w 1304"/>
                <a:gd name="T67" fmla="*/ 2147483646 h 986"/>
                <a:gd name="T68" fmla="*/ 2147483646 w 1304"/>
                <a:gd name="T69" fmla="*/ 2147483646 h 986"/>
                <a:gd name="T70" fmla="*/ 2147483646 w 1304"/>
                <a:gd name="T71" fmla="*/ 2147483646 h 986"/>
                <a:gd name="T72" fmla="*/ 2147483646 w 1304"/>
                <a:gd name="T73" fmla="*/ 2147483646 h 986"/>
                <a:gd name="T74" fmla="*/ 2147483646 w 1304"/>
                <a:gd name="T75" fmla="*/ 2147483646 h 986"/>
                <a:gd name="T76" fmla="*/ 2147483646 w 1304"/>
                <a:gd name="T77" fmla="*/ 2147483646 h 986"/>
                <a:gd name="T78" fmla="*/ 2147483646 w 1304"/>
                <a:gd name="T79" fmla="*/ 2147483646 h 986"/>
                <a:gd name="T80" fmla="*/ 2147483646 w 1304"/>
                <a:gd name="T81" fmla="*/ 2147483646 h 986"/>
                <a:gd name="T82" fmla="*/ 2147483646 w 1304"/>
                <a:gd name="T83" fmla="*/ 2147483646 h 986"/>
                <a:gd name="T84" fmla="*/ 2147483646 w 1304"/>
                <a:gd name="T85" fmla="*/ 2147483646 h 986"/>
                <a:gd name="T86" fmla="*/ 2147483646 w 1304"/>
                <a:gd name="T87" fmla="*/ 2147483646 h 986"/>
                <a:gd name="T88" fmla="*/ 2147483646 w 1304"/>
                <a:gd name="T89" fmla="*/ 2147483646 h 986"/>
                <a:gd name="T90" fmla="*/ 2147483646 w 1304"/>
                <a:gd name="T91" fmla="*/ 2147483646 h 986"/>
                <a:gd name="T92" fmla="*/ 2147483646 w 1304"/>
                <a:gd name="T93" fmla="*/ 2147483646 h 986"/>
                <a:gd name="T94" fmla="*/ 2147483646 w 1304"/>
                <a:gd name="T95" fmla="*/ 2147483646 h 986"/>
                <a:gd name="T96" fmla="*/ 2147483646 w 1304"/>
                <a:gd name="T97" fmla="*/ 2147483646 h 986"/>
                <a:gd name="T98" fmla="*/ 2147483646 w 1304"/>
                <a:gd name="T99" fmla="*/ 2147483646 h 986"/>
                <a:gd name="T100" fmla="*/ 2147483646 w 1304"/>
                <a:gd name="T101" fmla="*/ 2147483646 h 986"/>
                <a:gd name="T102" fmla="*/ 2147483646 w 1304"/>
                <a:gd name="T103" fmla="*/ 2147483646 h 986"/>
                <a:gd name="T104" fmla="*/ 2147483646 w 1304"/>
                <a:gd name="T105" fmla="*/ 2147483646 h 986"/>
                <a:gd name="T106" fmla="*/ 2147483646 w 1304"/>
                <a:gd name="T107" fmla="*/ 2147483646 h 986"/>
                <a:gd name="T108" fmla="*/ 2147483646 w 1304"/>
                <a:gd name="T109" fmla="*/ 2147483646 h 986"/>
                <a:gd name="T110" fmla="*/ 2147483646 w 1304"/>
                <a:gd name="T111" fmla="*/ 2147483646 h 986"/>
                <a:gd name="T112" fmla="*/ 2147483646 w 1304"/>
                <a:gd name="T113" fmla="*/ 2147483646 h 986"/>
                <a:gd name="T114" fmla="*/ 2147483646 w 1304"/>
                <a:gd name="T115" fmla="*/ 2147483646 h 98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1304" h="986">
                  <a:moveTo>
                    <a:pt x="1302" y="530"/>
                  </a:moveTo>
                  <a:lnTo>
                    <a:pt x="1304" y="530"/>
                  </a:lnTo>
                  <a:lnTo>
                    <a:pt x="1304" y="528"/>
                  </a:lnTo>
                  <a:lnTo>
                    <a:pt x="1278" y="456"/>
                  </a:lnTo>
                  <a:lnTo>
                    <a:pt x="1262" y="444"/>
                  </a:lnTo>
                  <a:lnTo>
                    <a:pt x="1262" y="442"/>
                  </a:lnTo>
                  <a:lnTo>
                    <a:pt x="1258" y="412"/>
                  </a:lnTo>
                  <a:lnTo>
                    <a:pt x="1226" y="408"/>
                  </a:lnTo>
                  <a:lnTo>
                    <a:pt x="1224" y="408"/>
                  </a:lnTo>
                  <a:lnTo>
                    <a:pt x="1222" y="408"/>
                  </a:lnTo>
                  <a:lnTo>
                    <a:pt x="1222" y="406"/>
                  </a:lnTo>
                  <a:lnTo>
                    <a:pt x="1222" y="404"/>
                  </a:lnTo>
                  <a:lnTo>
                    <a:pt x="1218" y="396"/>
                  </a:lnTo>
                  <a:lnTo>
                    <a:pt x="1212" y="386"/>
                  </a:lnTo>
                  <a:lnTo>
                    <a:pt x="1202" y="378"/>
                  </a:lnTo>
                  <a:lnTo>
                    <a:pt x="1192" y="368"/>
                  </a:lnTo>
                  <a:lnTo>
                    <a:pt x="1178" y="360"/>
                  </a:lnTo>
                  <a:lnTo>
                    <a:pt x="1166" y="354"/>
                  </a:lnTo>
                  <a:lnTo>
                    <a:pt x="1152" y="346"/>
                  </a:lnTo>
                  <a:lnTo>
                    <a:pt x="1140" y="340"/>
                  </a:lnTo>
                  <a:lnTo>
                    <a:pt x="1116" y="336"/>
                  </a:lnTo>
                  <a:lnTo>
                    <a:pt x="1084" y="334"/>
                  </a:lnTo>
                  <a:lnTo>
                    <a:pt x="1042" y="332"/>
                  </a:lnTo>
                  <a:lnTo>
                    <a:pt x="1040" y="332"/>
                  </a:lnTo>
                  <a:lnTo>
                    <a:pt x="1032" y="320"/>
                  </a:lnTo>
                  <a:lnTo>
                    <a:pt x="1028" y="310"/>
                  </a:lnTo>
                  <a:lnTo>
                    <a:pt x="1026" y="300"/>
                  </a:lnTo>
                  <a:lnTo>
                    <a:pt x="1028" y="288"/>
                  </a:lnTo>
                  <a:lnTo>
                    <a:pt x="1034" y="272"/>
                  </a:lnTo>
                  <a:lnTo>
                    <a:pt x="1044" y="246"/>
                  </a:lnTo>
                  <a:lnTo>
                    <a:pt x="1058" y="214"/>
                  </a:lnTo>
                  <a:lnTo>
                    <a:pt x="1048" y="180"/>
                  </a:lnTo>
                  <a:lnTo>
                    <a:pt x="1036" y="124"/>
                  </a:lnTo>
                  <a:lnTo>
                    <a:pt x="1032" y="118"/>
                  </a:lnTo>
                  <a:lnTo>
                    <a:pt x="1024" y="112"/>
                  </a:lnTo>
                  <a:lnTo>
                    <a:pt x="1012" y="106"/>
                  </a:lnTo>
                  <a:lnTo>
                    <a:pt x="996" y="100"/>
                  </a:lnTo>
                  <a:lnTo>
                    <a:pt x="990" y="98"/>
                  </a:lnTo>
                  <a:lnTo>
                    <a:pt x="982" y="94"/>
                  </a:lnTo>
                  <a:lnTo>
                    <a:pt x="976" y="90"/>
                  </a:lnTo>
                  <a:lnTo>
                    <a:pt x="970" y="86"/>
                  </a:lnTo>
                  <a:lnTo>
                    <a:pt x="966" y="80"/>
                  </a:lnTo>
                  <a:lnTo>
                    <a:pt x="964" y="74"/>
                  </a:lnTo>
                  <a:lnTo>
                    <a:pt x="960" y="68"/>
                  </a:lnTo>
                  <a:lnTo>
                    <a:pt x="954" y="60"/>
                  </a:lnTo>
                  <a:lnTo>
                    <a:pt x="948" y="54"/>
                  </a:lnTo>
                  <a:lnTo>
                    <a:pt x="940" y="50"/>
                  </a:lnTo>
                  <a:lnTo>
                    <a:pt x="938" y="50"/>
                  </a:lnTo>
                  <a:lnTo>
                    <a:pt x="938" y="48"/>
                  </a:lnTo>
                  <a:lnTo>
                    <a:pt x="928" y="0"/>
                  </a:lnTo>
                  <a:lnTo>
                    <a:pt x="890" y="4"/>
                  </a:lnTo>
                  <a:lnTo>
                    <a:pt x="886" y="14"/>
                  </a:lnTo>
                  <a:lnTo>
                    <a:pt x="882" y="24"/>
                  </a:lnTo>
                  <a:lnTo>
                    <a:pt x="878" y="32"/>
                  </a:lnTo>
                  <a:lnTo>
                    <a:pt x="876" y="36"/>
                  </a:lnTo>
                  <a:lnTo>
                    <a:pt x="870" y="38"/>
                  </a:lnTo>
                  <a:lnTo>
                    <a:pt x="846" y="46"/>
                  </a:lnTo>
                  <a:lnTo>
                    <a:pt x="828" y="56"/>
                  </a:lnTo>
                  <a:lnTo>
                    <a:pt x="822" y="60"/>
                  </a:lnTo>
                  <a:lnTo>
                    <a:pt x="816" y="66"/>
                  </a:lnTo>
                  <a:lnTo>
                    <a:pt x="814" y="74"/>
                  </a:lnTo>
                  <a:lnTo>
                    <a:pt x="810" y="92"/>
                  </a:lnTo>
                  <a:lnTo>
                    <a:pt x="806" y="110"/>
                  </a:lnTo>
                  <a:lnTo>
                    <a:pt x="802" y="122"/>
                  </a:lnTo>
                  <a:lnTo>
                    <a:pt x="798" y="130"/>
                  </a:lnTo>
                  <a:lnTo>
                    <a:pt x="792" y="136"/>
                  </a:lnTo>
                  <a:lnTo>
                    <a:pt x="786" y="142"/>
                  </a:lnTo>
                  <a:lnTo>
                    <a:pt x="778" y="144"/>
                  </a:lnTo>
                  <a:lnTo>
                    <a:pt x="770" y="146"/>
                  </a:lnTo>
                  <a:lnTo>
                    <a:pt x="760" y="146"/>
                  </a:lnTo>
                  <a:lnTo>
                    <a:pt x="750" y="144"/>
                  </a:lnTo>
                  <a:lnTo>
                    <a:pt x="738" y="140"/>
                  </a:lnTo>
                  <a:lnTo>
                    <a:pt x="724" y="134"/>
                  </a:lnTo>
                  <a:lnTo>
                    <a:pt x="708" y="126"/>
                  </a:lnTo>
                  <a:lnTo>
                    <a:pt x="674" y="104"/>
                  </a:lnTo>
                  <a:lnTo>
                    <a:pt x="608" y="188"/>
                  </a:lnTo>
                  <a:lnTo>
                    <a:pt x="616" y="224"/>
                  </a:lnTo>
                  <a:lnTo>
                    <a:pt x="618" y="224"/>
                  </a:lnTo>
                  <a:lnTo>
                    <a:pt x="616" y="226"/>
                  </a:lnTo>
                  <a:lnTo>
                    <a:pt x="610" y="232"/>
                  </a:lnTo>
                  <a:lnTo>
                    <a:pt x="602" y="236"/>
                  </a:lnTo>
                  <a:lnTo>
                    <a:pt x="598" y="236"/>
                  </a:lnTo>
                  <a:lnTo>
                    <a:pt x="594" y="234"/>
                  </a:lnTo>
                  <a:lnTo>
                    <a:pt x="582" y="230"/>
                  </a:lnTo>
                  <a:lnTo>
                    <a:pt x="576" y="226"/>
                  </a:lnTo>
                  <a:lnTo>
                    <a:pt x="564" y="224"/>
                  </a:lnTo>
                  <a:lnTo>
                    <a:pt x="548" y="220"/>
                  </a:lnTo>
                  <a:lnTo>
                    <a:pt x="528" y="220"/>
                  </a:lnTo>
                  <a:lnTo>
                    <a:pt x="514" y="218"/>
                  </a:lnTo>
                  <a:lnTo>
                    <a:pt x="494" y="216"/>
                  </a:lnTo>
                  <a:lnTo>
                    <a:pt x="474" y="220"/>
                  </a:lnTo>
                  <a:lnTo>
                    <a:pt x="482" y="234"/>
                  </a:lnTo>
                  <a:lnTo>
                    <a:pt x="492" y="248"/>
                  </a:lnTo>
                  <a:lnTo>
                    <a:pt x="494" y="252"/>
                  </a:lnTo>
                  <a:lnTo>
                    <a:pt x="494" y="256"/>
                  </a:lnTo>
                  <a:lnTo>
                    <a:pt x="484" y="308"/>
                  </a:lnTo>
                  <a:lnTo>
                    <a:pt x="488" y="336"/>
                  </a:lnTo>
                  <a:lnTo>
                    <a:pt x="490" y="336"/>
                  </a:lnTo>
                  <a:lnTo>
                    <a:pt x="488" y="336"/>
                  </a:lnTo>
                  <a:lnTo>
                    <a:pt x="472" y="388"/>
                  </a:lnTo>
                  <a:lnTo>
                    <a:pt x="470" y="394"/>
                  </a:lnTo>
                  <a:lnTo>
                    <a:pt x="468" y="396"/>
                  </a:lnTo>
                  <a:lnTo>
                    <a:pt x="466" y="396"/>
                  </a:lnTo>
                  <a:lnTo>
                    <a:pt x="466" y="394"/>
                  </a:lnTo>
                  <a:lnTo>
                    <a:pt x="464" y="390"/>
                  </a:lnTo>
                  <a:lnTo>
                    <a:pt x="460" y="384"/>
                  </a:lnTo>
                  <a:lnTo>
                    <a:pt x="460" y="382"/>
                  </a:lnTo>
                  <a:lnTo>
                    <a:pt x="458" y="382"/>
                  </a:lnTo>
                  <a:lnTo>
                    <a:pt x="454" y="384"/>
                  </a:lnTo>
                  <a:lnTo>
                    <a:pt x="452" y="392"/>
                  </a:lnTo>
                  <a:lnTo>
                    <a:pt x="450" y="404"/>
                  </a:lnTo>
                  <a:lnTo>
                    <a:pt x="444" y="414"/>
                  </a:lnTo>
                  <a:lnTo>
                    <a:pt x="436" y="422"/>
                  </a:lnTo>
                  <a:lnTo>
                    <a:pt x="426" y="432"/>
                  </a:lnTo>
                  <a:lnTo>
                    <a:pt x="412" y="444"/>
                  </a:lnTo>
                  <a:lnTo>
                    <a:pt x="406" y="448"/>
                  </a:lnTo>
                  <a:lnTo>
                    <a:pt x="404" y="448"/>
                  </a:lnTo>
                  <a:lnTo>
                    <a:pt x="352" y="448"/>
                  </a:lnTo>
                  <a:lnTo>
                    <a:pt x="332" y="468"/>
                  </a:lnTo>
                  <a:lnTo>
                    <a:pt x="330" y="468"/>
                  </a:lnTo>
                  <a:lnTo>
                    <a:pt x="274" y="460"/>
                  </a:lnTo>
                  <a:lnTo>
                    <a:pt x="268" y="466"/>
                  </a:lnTo>
                  <a:lnTo>
                    <a:pt x="260" y="470"/>
                  </a:lnTo>
                  <a:lnTo>
                    <a:pt x="254" y="470"/>
                  </a:lnTo>
                  <a:lnTo>
                    <a:pt x="248" y="470"/>
                  </a:lnTo>
                  <a:lnTo>
                    <a:pt x="240" y="470"/>
                  </a:lnTo>
                  <a:lnTo>
                    <a:pt x="232" y="470"/>
                  </a:lnTo>
                  <a:lnTo>
                    <a:pt x="206" y="478"/>
                  </a:lnTo>
                  <a:lnTo>
                    <a:pt x="184" y="504"/>
                  </a:lnTo>
                  <a:lnTo>
                    <a:pt x="184" y="506"/>
                  </a:lnTo>
                  <a:lnTo>
                    <a:pt x="148" y="508"/>
                  </a:lnTo>
                  <a:lnTo>
                    <a:pt x="148" y="478"/>
                  </a:lnTo>
                  <a:lnTo>
                    <a:pt x="126" y="478"/>
                  </a:lnTo>
                  <a:lnTo>
                    <a:pt x="122" y="490"/>
                  </a:lnTo>
                  <a:lnTo>
                    <a:pt x="106" y="494"/>
                  </a:lnTo>
                  <a:lnTo>
                    <a:pt x="104" y="494"/>
                  </a:lnTo>
                  <a:lnTo>
                    <a:pt x="102" y="494"/>
                  </a:lnTo>
                  <a:lnTo>
                    <a:pt x="86" y="486"/>
                  </a:lnTo>
                  <a:lnTo>
                    <a:pt x="66" y="480"/>
                  </a:lnTo>
                  <a:lnTo>
                    <a:pt x="60" y="482"/>
                  </a:lnTo>
                  <a:lnTo>
                    <a:pt x="54" y="484"/>
                  </a:lnTo>
                  <a:lnTo>
                    <a:pt x="38" y="496"/>
                  </a:lnTo>
                  <a:lnTo>
                    <a:pt x="20" y="512"/>
                  </a:lnTo>
                  <a:lnTo>
                    <a:pt x="14" y="520"/>
                  </a:lnTo>
                  <a:lnTo>
                    <a:pt x="10" y="528"/>
                  </a:lnTo>
                  <a:lnTo>
                    <a:pt x="12" y="530"/>
                  </a:lnTo>
                  <a:lnTo>
                    <a:pt x="14" y="536"/>
                  </a:lnTo>
                  <a:lnTo>
                    <a:pt x="16" y="546"/>
                  </a:lnTo>
                  <a:lnTo>
                    <a:pt x="16" y="554"/>
                  </a:lnTo>
                  <a:lnTo>
                    <a:pt x="14" y="562"/>
                  </a:lnTo>
                  <a:lnTo>
                    <a:pt x="10" y="568"/>
                  </a:lnTo>
                  <a:lnTo>
                    <a:pt x="6" y="570"/>
                  </a:lnTo>
                  <a:lnTo>
                    <a:pt x="4" y="574"/>
                  </a:lnTo>
                  <a:lnTo>
                    <a:pt x="0" y="590"/>
                  </a:lnTo>
                  <a:lnTo>
                    <a:pt x="14" y="598"/>
                  </a:lnTo>
                  <a:lnTo>
                    <a:pt x="30" y="580"/>
                  </a:lnTo>
                  <a:lnTo>
                    <a:pt x="54" y="604"/>
                  </a:lnTo>
                  <a:lnTo>
                    <a:pt x="54" y="606"/>
                  </a:lnTo>
                  <a:lnTo>
                    <a:pt x="58" y="650"/>
                  </a:lnTo>
                  <a:lnTo>
                    <a:pt x="58" y="652"/>
                  </a:lnTo>
                  <a:lnTo>
                    <a:pt x="44" y="712"/>
                  </a:lnTo>
                  <a:lnTo>
                    <a:pt x="42" y="712"/>
                  </a:lnTo>
                  <a:lnTo>
                    <a:pt x="18" y="712"/>
                  </a:lnTo>
                  <a:lnTo>
                    <a:pt x="12" y="714"/>
                  </a:lnTo>
                  <a:lnTo>
                    <a:pt x="6" y="716"/>
                  </a:lnTo>
                  <a:lnTo>
                    <a:pt x="8" y="720"/>
                  </a:lnTo>
                  <a:lnTo>
                    <a:pt x="12" y="724"/>
                  </a:lnTo>
                  <a:lnTo>
                    <a:pt x="28" y="736"/>
                  </a:lnTo>
                  <a:lnTo>
                    <a:pt x="40" y="734"/>
                  </a:lnTo>
                  <a:lnTo>
                    <a:pt x="42" y="734"/>
                  </a:lnTo>
                  <a:lnTo>
                    <a:pt x="70" y="760"/>
                  </a:lnTo>
                  <a:lnTo>
                    <a:pt x="72" y="764"/>
                  </a:lnTo>
                  <a:lnTo>
                    <a:pt x="76" y="768"/>
                  </a:lnTo>
                  <a:lnTo>
                    <a:pt x="76" y="778"/>
                  </a:lnTo>
                  <a:lnTo>
                    <a:pt x="74" y="792"/>
                  </a:lnTo>
                  <a:lnTo>
                    <a:pt x="66" y="806"/>
                  </a:lnTo>
                  <a:lnTo>
                    <a:pt x="70" y="832"/>
                  </a:lnTo>
                  <a:lnTo>
                    <a:pt x="80" y="834"/>
                  </a:lnTo>
                  <a:lnTo>
                    <a:pt x="120" y="834"/>
                  </a:lnTo>
                  <a:lnTo>
                    <a:pt x="100" y="852"/>
                  </a:lnTo>
                  <a:lnTo>
                    <a:pt x="112" y="860"/>
                  </a:lnTo>
                  <a:lnTo>
                    <a:pt x="128" y="868"/>
                  </a:lnTo>
                  <a:lnTo>
                    <a:pt x="170" y="886"/>
                  </a:lnTo>
                  <a:lnTo>
                    <a:pt x="172" y="888"/>
                  </a:lnTo>
                  <a:lnTo>
                    <a:pt x="174" y="888"/>
                  </a:lnTo>
                  <a:lnTo>
                    <a:pt x="178" y="952"/>
                  </a:lnTo>
                  <a:lnTo>
                    <a:pt x="180" y="962"/>
                  </a:lnTo>
                  <a:lnTo>
                    <a:pt x="186" y="970"/>
                  </a:lnTo>
                  <a:lnTo>
                    <a:pt x="194" y="976"/>
                  </a:lnTo>
                  <a:lnTo>
                    <a:pt x="206" y="982"/>
                  </a:lnTo>
                  <a:lnTo>
                    <a:pt x="210" y="980"/>
                  </a:lnTo>
                  <a:lnTo>
                    <a:pt x="212" y="980"/>
                  </a:lnTo>
                  <a:lnTo>
                    <a:pt x="256" y="986"/>
                  </a:lnTo>
                  <a:lnTo>
                    <a:pt x="260" y="986"/>
                  </a:lnTo>
                  <a:lnTo>
                    <a:pt x="260" y="984"/>
                  </a:lnTo>
                  <a:lnTo>
                    <a:pt x="268" y="968"/>
                  </a:lnTo>
                  <a:lnTo>
                    <a:pt x="268" y="966"/>
                  </a:lnTo>
                  <a:lnTo>
                    <a:pt x="268" y="960"/>
                  </a:lnTo>
                  <a:lnTo>
                    <a:pt x="270" y="956"/>
                  </a:lnTo>
                  <a:lnTo>
                    <a:pt x="274" y="952"/>
                  </a:lnTo>
                  <a:lnTo>
                    <a:pt x="278" y="948"/>
                  </a:lnTo>
                  <a:lnTo>
                    <a:pt x="286" y="940"/>
                  </a:lnTo>
                  <a:lnTo>
                    <a:pt x="290" y="932"/>
                  </a:lnTo>
                  <a:lnTo>
                    <a:pt x="294" y="928"/>
                  </a:lnTo>
                  <a:lnTo>
                    <a:pt x="298" y="926"/>
                  </a:lnTo>
                  <a:lnTo>
                    <a:pt x="306" y="926"/>
                  </a:lnTo>
                  <a:lnTo>
                    <a:pt x="314" y="928"/>
                  </a:lnTo>
                  <a:lnTo>
                    <a:pt x="316" y="928"/>
                  </a:lnTo>
                  <a:lnTo>
                    <a:pt x="330" y="936"/>
                  </a:lnTo>
                  <a:lnTo>
                    <a:pt x="382" y="946"/>
                  </a:lnTo>
                  <a:lnTo>
                    <a:pt x="412" y="944"/>
                  </a:lnTo>
                  <a:lnTo>
                    <a:pt x="434" y="934"/>
                  </a:lnTo>
                  <a:lnTo>
                    <a:pt x="440" y="928"/>
                  </a:lnTo>
                  <a:lnTo>
                    <a:pt x="444" y="924"/>
                  </a:lnTo>
                  <a:lnTo>
                    <a:pt x="452" y="924"/>
                  </a:lnTo>
                  <a:lnTo>
                    <a:pt x="460" y="930"/>
                  </a:lnTo>
                  <a:lnTo>
                    <a:pt x="464" y="932"/>
                  </a:lnTo>
                  <a:lnTo>
                    <a:pt x="468" y="938"/>
                  </a:lnTo>
                  <a:lnTo>
                    <a:pt x="472" y="948"/>
                  </a:lnTo>
                  <a:lnTo>
                    <a:pt x="488" y="960"/>
                  </a:lnTo>
                  <a:lnTo>
                    <a:pt x="500" y="960"/>
                  </a:lnTo>
                  <a:lnTo>
                    <a:pt x="502" y="960"/>
                  </a:lnTo>
                  <a:lnTo>
                    <a:pt x="504" y="960"/>
                  </a:lnTo>
                  <a:lnTo>
                    <a:pt x="520" y="968"/>
                  </a:lnTo>
                  <a:lnTo>
                    <a:pt x="552" y="964"/>
                  </a:lnTo>
                  <a:lnTo>
                    <a:pt x="570" y="960"/>
                  </a:lnTo>
                  <a:lnTo>
                    <a:pt x="614" y="964"/>
                  </a:lnTo>
                  <a:lnTo>
                    <a:pt x="634" y="958"/>
                  </a:lnTo>
                  <a:lnTo>
                    <a:pt x="658" y="948"/>
                  </a:lnTo>
                  <a:lnTo>
                    <a:pt x="666" y="944"/>
                  </a:lnTo>
                  <a:lnTo>
                    <a:pt x="676" y="940"/>
                  </a:lnTo>
                  <a:lnTo>
                    <a:pt x="720" y="940"/>
                  </a:lnTo>
                  <a:lnTo>
                    <a:pt x="736" y="934"/>
                  </a:lnTo>
                  <a:lnTo>
                    <a:pt x="746" y="930"/>
                  </a:lnTo>
                  <a:lnTo>
                    <a:pt x="754" y="928"/>
                  </a:lnTo>
                  <a:lnTo>
                    <a:pt x="778" y="928"/>
                  </a:lnTo>
                  <a:lnTo>
                    <a:pt x="790" y="936"/>
                  </a:lnTo>
                  <a:lnTo>
                    <a:pt x="826" y="944"/>
                  </a:lnTo>
                  <a:lnTo>
                    <a:pt x="830" y="944"/>
                  </a:lnTo>
                  <a:lnTo>
                    <a:pt x="832" y="948"/>
                  </a:lnTo>
                  <a:lnTo>
                    <a:pt x="842" y="956"/>
                  </a:lnTo>
                  <a:lnTo>
                    <a:pt x="858" y="964"/>
                  </a:lnTo>
                  <a:lnTo>
                    <a:pt x="858" y="966"/>
                  </a:lnTo>
                  <a:lnTo>
                    <a:pt x="892" y="968"/>
                  </a:lnTo>
                  <a:lnTo>
                    <a:pt x="908" y="976"/>
                  </a:lnTo>
                  <a:lnTo>
                    <a:pt x="928" y="980"/>
                  </a:lnTo>
                  <a:lnTo>
                    <a:pt x="946" y="982"/>
                  </a:lnTo>
                  <a:lnTo>
                    <a:pt x="950" y="972"/>
                  </a:lnTo>
                  <a:lnTo>
                    <a:pt x="942" y="956"/>
                  </a:lnTo>
                  <a:lnTo>
                    <a:pt x="940" y="940"/>
                  </a:lnTo>
                  <a:lnTo>
                    <a:pt x="938" y="940"/>
                  </a:lnTo>
                  <a:lnTo>
                    <a:pt x="942" y="936"/>
                  </a:lnTo>
                  <a:lnTo>
                    <a:pt x="952" y="922"/>
                  </a:lnTo>
                  <a:lnTo>
                    <a:pt x="952" y="920"/>
                  </a:lnTo>
                  <a:lnTo>
                    <a:pt x="954" y="920"/>
                  </a:lnTo>
                  <a:lnTo>
                    <a:pt x="964" y="912"/>
                  </a:lnTo>
                  <a:lnTo>
                    <a:pt x="962" y="908"/>
                  </a:lnTo>
                  <a:lnTo>
                    <a:pt x="958" y="892"/>
                  </a:lnTo>
                  <a:lnTo>
                    <a:pt x="956" y="888"/>
                  </a:lnTo>
                  <a:lnTo>
                    <a:pt x="950" y="884"/>
                  </a:lnTo>
                  <a:lnTo>
                    <a:pt x="938" y="872"/>
                  </a:lnTo>
                  <a:lnTo>
                    <a:pt x="922" y="858"/>
                  </a:lnTo>
                  <a:lnTo>
                    <a:pt x="922" y="856"/>
                  </a:lnTo>
                  <a:lnTo>
                    <a:pt x="920" y="856"/>
                  </a:lnTo>
                  <a:lnTo>
                    <a:pt x="922" y="856"/>
                  </a:lnTo>
                  <a:lnTo>
                    <a:pt x="922" y="854"/>
                  </a:lnTo>
                  <a:lnTo>
                    <a:pt x="924" y="838"/>
                  </a:lnTo>
                  <a:lnTo>
                    <a:pt x="924" y="828"/>
                  </a:lnTo>
                  <a:lnTo>
                    <a:pt x="916" y="808"/>
                  </a:lnTo>
                  <a:lnTo>
                    <a:pt x="934" y="804"/>
                  </a:lnTo>
                  <a:lnTo>
                    <a:pt x="944" y="796"/>
                  </a:lnTo>
                  <a:lnTo>
                    <a:pt x="966" y="796"/>
                  </a:lnTo>
                  <a:lnTo>
                    <a:pt x="988" y="792"/>
                  </a:lnTo>
                  <a:lnTo>
                    <a:pt x="990" y="792"/>
                  </a:lnTo>
                  <a:lnTo>
                    <a:pt x="1004" y="794"/>
                  </a:lnTo>
                  <a:lnTo>
                    <a:pt x="1022" y="788"/>
                  </a:lnTo>
                  <a:lnTo>
                    <a:pt x="1042" y="784"/>
                  </a:lnTo>
                  <a:lnTo>
                    <a:pt x="1054" y="780"/>
                  </a:lnTo>
                  <a:lnTo>
                    <a:pt x="1056" y="780"/>
                  </a:lnTo>
                  <a:lnTo>
                    <a:pt x="1090" y="772"/>
                  </a:lnTo>
                  <a:lnTo>
                    <a:pt x="1096" y="768"/>
                  </a:lnTo>
                  <a:lnTo>
                    <a:pt x="1094" y="760"/>
                  </a:lnTo>
                  <a:lnTo>
                    <a:pt x="1088" y="750"/>
                  </a:lnTo>
                  <a:lnTo>
                    <a:pt x="1088" y="748"/>
                  </a:lnTo>
                  <a:lnTo>
                    <a:pt x="1086" y="748"/>
                  </a:lnTo>
                  <a:lnTo>
                    <a:pt x="1088" y="736"/>
                  </a:lnTo>
                  <a:lnTo>
                    <a:pt x="1090" y="734"/>
                  </a:lnTo>
                  <a:lnTo>
                    <a:pt x="1090" y="718"/>
                  </a:lnTo>
                  <a:lnTo>
                    <a:pt x="1086" y="704"/>
                  </a:lnTo>
                  <a:lnTo>
                    <a:pt x="1086" y="702"/>
                  </a:lnTo>
                  <a:lnTo>
                    <a:pt x="1094" y="686"/>
                  </a:lnTo>
                  <a:lnTo>
                    <a:pt x="1100" y="678"/>
                  </a:lnTo>
                  <a:lnTo>
                    <a:pt x="1102" y="676"/>
                  </a:lnTo>
                  <a:lnTo>
                    <a:pt x="1106" y="676"/>
                  </a:lnTo>
                  <a:lnTo>
                    <a:pt x="1126" y="676"/>
                  </a:lnTo>
                  <a:lnTo>
                    <a:pt x="1132" y="676"/>
                  </a:lnTo>
                  <a:lnTo>
                    <a:pt x="1138" y="672"/>
                  </a:lnTo>
                  <a:lnTo>
                    <a:pt x="1170" y="630"/>
                  </a:lnTo>
                  <a:lnTo>
                    <a:pt x="1170" y="628"/>
                  </a:lnTo>
                  <a:lnTo>
                    <a:pt x="1186" y="614"/>
                  </a:lnTo>
                  <a:lnTo>
                    <a:pt x="1188" y="612"/>
                  </a:lnTo>
                  <a:lnTo>
                    <a:pt x="1196" y="610"/>
                  </a:lnTo>
                  <a:lnTo>
                    <a:pt x="1202" y="608"/>
                  </a:lnTo>
                  <a:lnTo>
                    <a:pt x="1206" y="604"/>
                  </a:lnTo>
                  <a:lnTo>
                    <a:pt x="1214" y="596"/>
                  </a:lnTo>
                  <a:lnTo>
                    <a:pt x="1218" y="592"/>
                  </a:lnTo>
                  <a:lnTo>
                    <a:pt x="1246" y="598"/>
                  </a:lnTo>
                  <a:lnTo>
                    <a:pt x="1270" y="588"/>
                  </a:lnTo>
                  <a:lnTo>
                    <a:pt x="1284" y="586"/>
                  </a:lnTo>
                  <a:lnTo>
                    <a:pt x="1296" y="580"/>
                  </a:lnTo>
                  <a:lnTo>
                    <a:pt x="1296" y="562"/>
                  </a:lnTo>
                  <a:lnTo>
                    <a:pt x="1298" y="540"/>
                  </a:lnTo>
                  <a:lnTo>
                    <a:pt x="1298" y="538"/>
                  </a:lnTo>
                  <a:lnTo>
                    <a:pt x="1302" y="532"/>
                  </a:lnTo>
                  <a:lnTo>
                    <a:pt x="1302" y="53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3" name="青海"/>
            <p:cNvSpPr>
              <a:spLocks/>
            </p:cNvSpPr>
            <p:nvPr/>
          </p:nvSpPr>
          <p:spPr bwMode="auto">
            <a:xfrm>
              <a:off x="3141663" y="2971800"/>
              <a:ext cx="1482725" cy="1063625"/>
            </a:xfrm>
            <a:custGeom>
              <a:avLst/>
              <a:gdLst>
                <a:gd name="T0" fmla="*/ 2147483646 w 812"/>
                <a:gd name="T1" fmla="*/ 2147483646 h 582"/>
                <a:gd name="T2" fmla="*/ 2147483646 w 812"/>
                <a:gd name="T3" fmla="*/ 2147483646 h 582"/>
                <a:gd name="T4" fmla="*/ 2147483646 w 812"/>
                <a:gd name="T5" fmla="*/ 2147483646 h 582"/>
                <a:gd name="T6" fmla="*/ 2147483646 w 812"/>
                <a:gd name="T7" fmla="*/ 2147483646 h 582"/>
                <a:gd name="T8" fmla="*/ 2147483646 w 812"/>
                <a:gd name="T9" fmla="*/ 2147483646 h 582"/>
                <a:gd name="T10" fmla="*/ 2147483646 w 812"/>
                <a:gd name="T11" fmla="*/ 2147483646 h 582"/>
                <a:gd name="T12" fmla="*/ 2147483646 w 812"/>
                <a:gd name="T13" fmla="*/ 2147483646 h 582"/>
                <a:gd name="T14" fmla="*/ 2147483646 w 812"/>
                <a:gd name="T15" fmla="*/ 2147483646 h 582"/>
                <a:gd name="T16" fmla="*/ 2147483646 w 812"/>
                <a:gd name="T17" fmla="*/ 2147483646 h 582"/>
                <a:gd name="T18" fmla="*/ 2147483646 w 812"/>
                <a:gd name="T19" fmla="*/ 2147483646 h 582"/>
                <a:gd name="T20" fmla="*/ 2147483646 w 812"/>
                <a:gd name="T21" fmla="*/ 2147483646 h 582"/>
                <a:gd name="T22" fmla="*/ 2147483646 w 812"/>
                <a:gd name="T23" fmla="*/ 2147483646 h 582"/>
                <a:gd name="T24" fmla="*/ 2147483646 w 812"/>
                <a:gd name="T25" fmla="*/ 2147483646 h 582"/>
                <a:gd name="T26" fmla="*/ 2147483646 w 812"/>
                <a:gd name="T27" fmla="*/ 2147483646 h 582"/>
                <a:gd name="T28" fmla="*/ 2147483646 w 812"/>
                <a:gd name="T29" fmla="*/ 2147483646 h 582"/>
                <a:gd name="T30" fmla="*/ 2147483646 w 812"/>
                <a:gd name="T31" fmla="*/ 2147483646 h 582"/>
                <a:gd name="T32" fmla="*/ 2147483646 w 812"/>
                <a:gd name="T33" fmla="*/ 2147483646 h 582"/>
                <a:gd name="T34" fmla="*/ 0 w 812"/>
                <a:gd name="T35" fmla="*/ 2147483646 h 582"/>
                <a:gd name="T36" fmla="*/ 2147483646 w 812"/>
                <a:gd name="T37" fmla="*/ 2147483646 h 582"/>
                <a:gd name="T38" fmla="*/ 2147483646 w 812"/>
                <a:gd name="T39" fmla="*/ 2147483646 h 582"/>
                <a:gd name="T40" fmla="*/ 2147483646 w 812"/>
                <a:gd name="T41" fmla="*/ 2147483646 h 582"/>
                <a:gd name="T42" fmla="*/ 2147483646 w 812"/>
                <a:gd name="T43" fmla="*/ 2147483646 h 582"/>
                <a:gd name="T44" fmla="*/ 2147483646 w 812"/>
                <a:gd name="T45" fmla="*/ 2147483646 h 582"/>
                <a:gd name="T46" fmla="*/ 2147483646 w 812"/>
                <a:gd name="T47" fmla="*/ 2147483646 h 582"/>
                <a:gd name="T48" fmla="*/ 2147483646 w 812"/>
                <a:gd name="T49" fmla="*/ 2147483646 h 582"/>
                <a:gd name="T50" fmla="*/ 2147483646 w 812"/>
                <a:gd name="T51" fmla="*/ 2147483646 h 582"/>
                <a:gd name="T52" fmla="*/ 2147483646 w 812"/>
                <a:gd name="T53" fmla="*/ 2147483646 h 582"/>
                <a:gd name="T54" fmla="*/ 2147483646 w 812"/>
                <a:gd name="T55" fmla="*/ 2147483646 h 582"/>
                <a:gd name="T56" fmla="*/ 2147483646 w 812"/>
                <a:gd name="T57" fmla="*/ 2147483646 h 582"/>
                <a:gd name="T58" fmla="*/ 2147483646 w 812"/>
                <a:gd name="T59" fmla="*/ 2147483646 h 582"/>
                <a:gd name="T60" fmla="*/ 2147483646 w 812"/>
                <a:gd name="T61" fmla="*/ 2147483646 h 582"/>
                <a:gd name="T62" fmla="*/ 2147483646 w 812"/>
                <a:gd name="T63" fmla="*/ 2147483646 h 582"/>
                <a:gd name="T64" fmla="*/ 2147483646 w 812"/>
                <a:gd name="T65" fmla="*/ 2147483646 h 582"/>
                <a:gd name="T66" fmla="*/ 2147483646 w 812"/>
                <a:gd name="T67" fmla="*/ 2147483646 h 582"/>
                <a:gd name="T68" fmla="*/ 2147483646 w 812"/>
                <a:gd name="T69" fmla="*/ 2147483646 h 582"/>
                <a:gd name="T70" fmla="*/ 2147483646 w 812"/>
                <a:gd name="T71" fmla="*/ 2147483646 h 582"/>
                <a:gd name="T72" fmla="*/ 2147483646 w 812"/>
                <a:gd name="T73" fmla="*/ 2147483646 h 582"/>
                <a:gd name="T74" fmla="*/ 2147483646 w 812"/>
                <a:gd name="T75" fmla="*/ 2147483646 h 582"/>
                <a:gd name="T76" fmla="*/ 2147483646 w 812"/>
                <a:gd name="T77" fmla="*/ 2147483646 h 582"/>
                <a:gd name="T78" fmla="*/ 2147483646 w 812"/>
                <a:gd name="T79" fmla="*/ 2147483646 h 582"/>
                <a:gd name="T80" fmla="*/ 2147483646 w 812"/>
                <a:gd name="T81" fmla="*/ 2147483646 h 582"/>
                <a:gd name="T82" fmla="*/ 2147483646 w 812"/>
                <a:gd name="T83" fmla="*/ 2147483646 h 582"/>
                <a:gd name="T84" fmla="*/ 2147483646 w 812"/>
                <a:gd name="T85" fmla="*/ 2147483646 h 582"/>
                <a:gd name="T86" fmla="*/ 2147483646 w 812"/>
                <a:gd name="T87" fmla="*/ 2147483646 h 582"/>
                <a:gd name="T88" fmla="*/ 2147483646 w 812"/>
                <a:gd name="T89" fmla="*/ 2147483646 h 582"/>
                <a:gd name="T90" fmla="*/ 2147483646 w 812"/>
                <a:gd name="T91" fmla="*/ 2147483646 h 582"/>
                <a:gd name="T92" fmla="*/ 2147483646 w 812"/>
                <a:gd name="T93" fmla="*/ 2147483646 h 582"/>
                <a:gd name="T94" fmla="*/ 2147483646 w 812"/>
                <a:gd name="T95" fmla="*/ 2147483646 h 582"/>
                <a:gd name="T96" fmla="*/ 2147483646 w 812"/>
                <a:gd name="T97" fmla="*/ 2147483646 h 582"/>
                <a:gd name="T98" fmla="*/ 2147483646 w 812"/>
                <a:gd name="T99" fmla="*/ 2147483646 h 582"/>
                <a:gd name="T100" fmla="*/ 2147483646 w 812"/>
                <a:gd name="T101" fmla="*/ 2147483646 h 582"/>
                <a:gd name="T102" fmla="*/ 2147483646 w 812"/>
                <a:gd name="T103" fmla="*/ 2147483646 h 582"/>
                <a:gd name="T104" fmla="*/ 2147483646 w 812"/>
                <a:gd name="T105" fmla="*/ 2147483646 h 582"/>
                <a:gd name="T106" fmla="*/ 2147483646 w 812"/>
                <a:gd name="T107" fmla="*/ 2147483646 h 58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812" h="582">
                  <a:moveTo>
                    <a:pt x="484" y="30"/>
                  </a:moveTo>
                  <a:lnTo>
                    <a:pt x="476" y="36"/>
                  </a:lnTo>
                  <a:lnTo>
                    <a:pt x="480" y="56"/>
                  </a:lnTo>
                  <a:lnTo>
                    <a:pt x="480" y="58"/>
                  </a:lnTo>
                  <a:lnTo>
                    <a:pt x="482" y="58"/>
                  </a:lnTo>
                  <a:lnTo>
                    <a:pt x="480" y="58"/>
                  </a:lnTo>
                  <a:lnTo>
                    <a:pt x="472" y="78"/>
                  </a:lnTo>
                  <a:lnTo>
                    <a:pt x="460" y="82"/>
                  </a:lnTo>
                  <a:lnTo>
                    <a:pt x="458" y="84"/>
                  </a:lnTo>
                  <a:lnTo>
                    <a:pt x="456" y="84"/>
                  </a:lnTo>
                  <a:lnTo>
                    <a:pt x="436" y="74"/>
                  </a:lnTo>
                  <a:lnTo>
                    <a:pt x="396" y="38"/>
                  </a:lnTo>
                  <a:lnTo>
                    <a:pt x="380" y="28"/>
                  </a:lnTo>
                  <a:lnTo>
                    <a:pt x="356" y="20"/>
                  </a:lnTo>
                  <a:lnTo>
                    <a:pt x="356" y="18"/>
                  </a:lnTo>
                  <a:lnTo>
                    <a:pt x="344" y="10"/>
                  </a:lnTo>
                  <a:lnTo>
                    <a:pt x="324" y="4"/>
                  </a:lnTo>
                  <a:lnTo>
                    <a:pt x="314" y="6"/>
                  </a:lnTo>
                  <a:lnTo>
                    <a:pt x="312" y="6"/>
                  </a:lnTo>
                  <a:lnTo>
                    <a:pt x="288" y="4"/>
                  </a:lnTo>
                  <a:lnTo>
                    <a:pt x="286" y="4"/>
                  </a:lnTo>
                  <a:lnTo>
                    <a:pt x="268" y="0"/>
                  </a:lnTo>
                  <a:lnTo>
                    <a:pt x="256" y="0"/>
                  </a:lnTo>
                  <a:lnTo>
                    <a:pt x="248" y="6"/>
                  </a:lnTo>
                  <a:lnTo>
                    <a:pt x="240" y="8"/>
                  </a:lnTo>
                  <a:lnTo>
                    <a:pt x="228" y="10"/>
                  </a:lnTo>
                  <a:lnTo>
                    <a:pt x="212" y="14"/>
                  </a:lnTo>
                  <a:lnTo>
                    <a:pt x="198" y="18"/>
                  </a:lnTo>
                  <a:lnTo>
                    <a:pt x="196" y="20"/>
                  </a:lnTo>
                  <a:lnTo>
                    <a:pt x="180" y="22"/>
                  </a:lnTo>
                  <a:lnTo>
                    <a:pt x="160" y="28"/>
                  </a:lnTo>
                  <a:lnTo>
                    <a:pt x="158" y="28"/>
                  </a:lnTo>
                  <a:lnTo>
                    <a:pt x="144" y="26"/>
                  </a:lnTo>
                  <a:lnTo>
                    <a:pt x="120" y="30"/>
                  </a:lnTo>
                  <a:lnTo>
                    <a:pt x="100" y="30"/>
                  </a:lnTo>
                  <a:lnTo>
                    <a:pt x="92" y="38"/>
                  </a:lnTo>
                  <a:lnTo>
                    <a:pt x="82" y="40"/>
                  </a:lnTo>
                  <a:lnTo>
                    <a:pt x="86" y="50"/>
                  </a:lnTo>
                  <a:lnTo>
                    <a:pt x="86" y="66"/>
                  </a:lnTo>
                  <a:lnTo>
                    <a:pt x="84" y="78"/>
                  </a:lnTo>
                  <a:lnTo>
                    <a:pt x="98" y="90"/>
                  </a:lnTo>
                  <a:lnTo>
                    <a:pt x="110" y="102"/>
                  </a:lnTo>
                  <a:lnTo>
                    <a:pt x="118" y="110"/>
                  </a:lnTo>
                  <a:lnTo>
                    <a:pt x="120" y="114"/>
                  </a:lnTo>
                  <a:lnTo>
                    <a:pt x="120" y="118"/>
                  </a:lnTo>
                  <a:lnTo>
                    <a:pt x="124" y="130"/>
                  </a:lnTo>
                  <a:lnTo>
                    <a:pt x="130" y="142"/>
                  </a:lnTo>
                  <a:lnTo>
                    <a:pt x="128" y="142"/>
                  </a:lnTo>
                  <a:lnTo>
                    <a:pt x="112" y="154"/>
                  </a:lnTo>
                  <a:lnTo>
                    <a:pt x="102" y="166"/>
                  </a:lnTo>
                  <a:lnTo>
                    <a:pt x="104" y="178"/>
                  </a:lnTo>
                  <a:lnTo>
                    <a:pt x="112" y="196"/>
                  </a:lnTo>
                  <a:lnTo>
                    <a:pt x="112" y="198"/>
                  </a:lnTo>
                  <a:lnTo>
                    <a:pt x="112" y="204"/>
                  </a:lnTo>
                  <a:lnTo>
                    <a:pt x="108" y="210"/>
                  </a:lnTo>
                  <a:lnTo>
                    <a:pt x="106" y="214"/>
                  </a:lnTo>
                  <a:lnTo>
                    <a:pt x="102" y="216"/>
                  </a:lnTo>
                  <a:lnTo>
                    <a:pt x="96" y="216"/>
                  </a:lnTo>
                  <a:lnTo>
                    <a:pt x="80" y="214"/>
                  </a:lnTo>
                  <a:lnTo>
                    <a:pt x="60" y="210"/>
                  </a:lnTo>
                  <a:lnTo>
                    <a:pt x="58" y="210"/>
                  </a:lnTo>
                  <a:lnTo>
                    <a:pt x="44" y="202"/>
                  </a:lnTo>
                  <a:lnTo>
                    <a:pt x="20" y="202"/>
                  </a:lnTo>
                  <a:lnTo>
                    <a:pt x="22" y="202"/>
                  </a:lnTo>
                  <a:lnTo>
                    <a:pt x="20" y="242"/>
                  </a:lnTo>
                  <a:lnTo>
                    <a:pt x="18" y="246"/>
                  </a:lnTo>
                  <a:lnTo>
                    <a:pt x="16" y="248"/>
                  </a:lnTo>
                  <a:lnTo>
                    <a:pt x="8" y="250"/>
                  </a:lnTo>
                  <a:lnTo>
                    <a:pt x="6" y="254"/>
                  </a:lnTo>
                  <a:lnTo>
                    <a:pt x="6" y="262"/>
                  </a:lnTo>
                  <a:lnTo>
                    <a:pt x="4" y="262"/>
                  </a:lnTo>
                  <a:lnTo>
                    <a:pt x="4" y="272"/>
                  </a:lnTo>
                  <a:lnTo>
                    <a:pt x="10" y="280"/>
                  </a:lnTo>
                  <a:lnTo>
                    <a:pt x="14" y="284"/>
                  </a:lnTo>
                  <a:lnTo>
                    <a:pt x="18" y="304"/>
                  </a:lnTo>
                  <a:lnTo>
                    <a:pt x="18" y="310"/>
                  </a:lnTo>
                  <a:lnTo>
                    <a:pt x="16" y="322"/>
                  </a:lnTo>
                  <a:lnTo>
                    <a:pt x="10" y="338"/>
                  </a:lnTo>
                  <a:lnTo>
                    <a:pt x="0" y="358"/>
                  </a:lnTo>
                  <a:lnTo>
                    <a:pt x="0" y="362"/>
                  </a:lnTo>
                  <a:lnTo>
                    <a:pt x="0" y="370"/>
                  </a:lnTo>
                  <a:lnTo>
                    <a:pt x="12" y="384"/>
                  </a:lnTo>
                  <a:lnTo>
                    <a:pt x="16" y="394"/>
                  </a:lnTo>
                  <a:lnTo>
                    <a:pt x="26" y="406"/>
                  </a:lnTo>
                  <a:lnTo>
                    <a:pt x="40" y="422"/>
                  </a:lnTo>
                  <a:lnTo>
                    <a:pt x="48" y="430"/>
                  </a:lnTo>
                  <a:lnTo>
                    <a:pt x="52" y="430"/>
                  </a:lnTo>
                  <a:lnTo>
                    <a:pt x="68" y="422"/>
                  </a:lnTo>
                  <a:lnTo>
                    <a:pt x="72" y="418"/>
                  </a:lnTo>
                  <a:lnTo>
                    <a:pt x="76" y="418"/>
                  </a:lnTo>
                  <a:lnTo>
                    <a:pt x="84" y="420"/>
                  </a:lnTo>
                  <a:lnTo>
                    <a:pt x="92" y="424"/>
                  </a:lnTo>
                  <a:lnTo>
                    <a:pt x="92" y="426"/>
                  </a:lnTo>
                  <a:lnTo>
                    <a:pt x="100" y="434"/>
                  </a:lnTo>
                  <a:lnTo>
                    <a:pt x="104" y="444"/>
                  </a:lnTo>
                  <a:lnTo>
                    <a:pt x="108" y="448"/>
                  </a:lnTo>
                  <a:lnTo>
                    <a:pt x="110" y="450"/>
                  </a:lnTo>
                  <a:lnTo>
                    <a:pt x="120" y="458"/>
                  </a:lnTo>
                  <a:lnTo>
                    <a:pt x="126" y="458"/>
                  </a:lnTo>
                  <a:lnTo>
                    <a:pt x="132" y="460"/>
                  </a:lnTo>
                  <a:lnTo>
                    <a:pt x="136" y="464"/>
                  </a:lnTo>
                  <a:lnTo>
                    <a:pt x="144" y="468"/>
                  </a:lnTo>
                  <a:lnTo>
                    <a:pt x="160" y="474"/>
                  </a:lnTo>
                  <a:lnTo>
                    <a:pt x="162" y="474"/>
                  </a:lnTo>
                  <a:lnTo>
                    <a:pt x="186" y="482"/>
                  </a:lnTo>
                  <a:lnTo>
                    <a:pt x="188" y="482"/>
                  </a:lnTo>
                  <a:lnTo>
                    <a:pt x="204" y="490"/>
                  </a:lnTo>
                  <a:lnTo>
                    <a:pt x="232" y="498"/>
                  </a:lnTo>
                  <a:lnTo>
                    <a:pt x="234" y="498"/>
                  </a:lnTo>
                  <a:lnTo>
                    <a:pt x="272" y="500"/>
                  </a:lnTo>
                  <a:lnTo>
                    <a:pt x="288" y="494"/>
                  </a:lnTo>
                  <a:lnTo>
                    <a:pt x="304" y="494"/>
                  </a:lnTo>
                  <a:lnTo>
                    <a:pt x="304" y="496"/>
                  </a:lnTo>
                  <a:lnTo>
                    <a:pt x="316" y="512"/>
                  </a:lnTo>
                  <a:lnTo>
                    <a:pt x="324" y="526"/>
                  </a:lnTo>
                  <a:lnTo>
                    <a:pt x="332" y="532"/>
                  </a:lnTo>
                  <a:lnTo>
                    <a:pt x="340" y="536"/>
                  </a:lnTo>
                  <a:lnTo>
                    <a:pt x="340" y="538"/>
                  </a:lnTo>
                  <a:lnTo>
                    <a:pt x="342" y="538"/>
                  </a:lnTo>
                  <a:lnTo>
                    <a:pt x="348" y="554"/>
                  </a:lnTo>
                  <a:lnTo>
                    <a:pt x="350" y="554"/>
                  </a:lnTo>
                  <a:lnTo>
                    <a:pt x="350" y="556"/>
                  </a:lnTo>
                  <a:lnTo>
                    <a:pt x="354" y="574"/>
                  </a:lnTo>
                  <a:lnTo>
                    <a:pt x="364" y="578"/>
                  </a:lnTo>
                  <a:lnTo>
                    <a:pt x="366" y="578"/>
                  </a:lnTo>
                  <a:lnTo>
                    <a:pt x="376" y="582"/>
                  </a:lnTo>
                  <a:lnTo>
                    <a:pt x="388" y="580"/>
                  </a:lnTo>
                  <a:lnTo>
                    <a:pt x="390" y="568"/>
                  </a:lnTo>
                  <a:lnTo>
                    <a:pt x="392" y="566"/>
                  </a:lnTo>
                  <a:lnTo>
                    <a:pt x="404" y="554"/>
                  </a:lnTo>
                  <a:lnTo>
                    <a:pt x="420" y="558"/>
                  </a:lnTo>
                  <a:lnTo>
                    <a:pt x="428" y="574"/>
                  </a:lnTo>
                  <a:lnTo>
                    <a:pt x="442" y="570"/>
                  </a:lnTo>
                  <a:lnTo>
                    <a:pt x="444" y="554"/>
                  </a:lnTo>
                  <a:lnTo>
                    <a:pt x="444" y="552"/>
                  </a:lnTo>
                  <a:lnTo>
                    <a:pt x="456" y="546"/>
                  </a:lnTo>
                  <a:lnTo>
                    <a:pt x="452" y="524"/>
                  </a:lnTo>
                  <a:lnTo>
                    <a:pt x="452" y="522"/>
                  </a:lnTo>
                  <a:lnTo>
                    <a:pt x="464" y="496"/>
                  </a:lnTo>
                  <a:lnTo>
                    <a:pt x="476" y="492"/>
                  </a:lnTo>
                  <a:lnTo>
                    <a:pt x="472" y="470"/>
                  </a:lnTo>
                  <a:lnTo>
                    <a:pt x="484" y="470"/>
                  </a:lnTo>
                  <a:lnTo>
                    <a:pt x="484" y="458"/>
                  </a:lnTo>
                  <a:lnTo>
                    <a:pt x="476" y="438"/>
                  </a:lnTo>
                  <a:lnTo>
                    <a:pt x="476" y="436"/>
                  </a:lnTo>
                  <a:lnTo>
                    <a:pt x="478" y="420"/>
                  </a:lnTo>
                  <a:lnTo>
                    <a:pt x="478" y="418"/>
                  </a:lnTo>
                  <a:lnTo>
                    <a:pt x="480" y="418"/>
                  </a:lnTo>
                  <a:lnTo>
                    <a:pt x="488" y="406"/>
                  </a:lnTo>
                  <a:lnTo>
                    <a:pt x="490" y="406"/>
                  </a:lnTo>
                  <a:lnTo>
                    <a:pt x="492" y="406"/>
                  </a:lnTo>
                  <a:lnTo>
                    <a:pt x="514" y="410"/>
                  </a:lnTo>
                  <a:lnTo>
                    <a:pt x="532" y="414"/>
                  </a:lnTo>
                  <a:lnTo>
                    <a:pt x="548" y="410"/>
                  </a:lnTo>
                  <a:lnTo>
                    <a:pt x="556" y="426"/>
                  </a:lnTo>
                  <a:lnTo>
                    <a:pt x="556" y="428"/>
                  </a:lnTo>
                  <a:lnTo>
                    <a:pt x="556" y="440"/>
                  </a:lnTo>
                  <a:lnTo>
                    <a:pt x="560" y="452"/>
                  </a:lnTo>
                  <a:lnTo>
                    <a:pt x="562" y="458"/>
                  </a:lnTo>
                  <a:lnTo>
                    <a:pt x="568" y="462"/>
                  </a:lnTo>
                  <a:lnTo>
                    <a:pt x="578" y="464"/>
                  </a:lnTo>
                  <a:lnTo>
                    <a:pt x="580" y="468"/>
                  </a:lnTo>
                  <a:lnTo>
                    <a:pt x="580" y="470"/>
                  </a:lnTo>
                  <a:lnTo>
                    <a:pt x="584" y="478"/>
                  </a:lnTo>
                  <a:lnTo>
                    <a:pt x="590" y="486"/>
                  </a:lnTo>
                  <a:lnTo>
                    <a:pt x="598" y="498"/>
                  </a:lnTo>
                  <a:lnTo>
                    <a:pt x="602" y="506"/>
                  </a:lnTo>
                  <a:lnTo>
                    <a:pt x="610" y="506"/>
                  </a:lnTo>
                  <a:lnTo>
                    <a:pt x="624" y="494"/>
                  </a:lnTo>
                  <a:lnTo>
                    <a:pt x="632" y="512"/>
                  </a:lnTo>
                  <a:lnTo>
                    <a:pt x="650" y="518"/>
                  </a:lnTo>
                  <a:lnTo>
                    <a:pt x="652" y="518"/>
                  </a:lnTo>
                  <a:lnTo>
                    <a:pt x="660" y="534"/>
                  </a:lnTo>
                  <a:lnTo>
                    <a:pt x="664" y="538"/>
                  </a:lnTo>
                  <a:lnTo>
                    <a:pt x="664" y="522"/>
                  </a:lnTo>
                  <a:lnTo>
                    <a:pt x="664" y="518"/>
                  </a:lnTo>
                  <a:lnTo>
                    <a:pt x="700" y="518"/>
                  </a:lnTo>
                  <a:lnTo>
                    <a:pt x="700" y="514"/>
                  </a:lnTo>
                  <a:lnTo>
                    <a:pt x="702" y="512"/>
                  </a:lnTo>
                  <a:lnTo>
                    <a:pt x="700" y="508"/>
                  </a:lnTo>
                  <a:lnTo>
                    <a:pt x="698" y="500"/>
                  </a:lnTo>
                  <a:lnTo>
                    <a:pt x="696" y="494"/>
                  </a:lnTo>
                  <a:lnTo>
                    <a:pt x="696" y="486"/>
                  </a:lnTo>
                  <a:lnTo>
                    <a:pt x="698" y="480"/>
                  </a:lnTo>
                  <a:lnTo>
                    <a:pt x="702" y="478"/>
                  </a:lnTo>
                  <a:lnTo>
                    <a:pt x="706" y="478"/>
                  </a:lnTo>
                  <a:lnTo>
                    <a:pt x="720" y="482"/>
                  </a:lnTo>
                  <a:lnTo>
                    <a:pt x="722" y="472"/>
                  </a:lnTo>
                  <a:lnTo>
                    <a:pt x="696" y="460"/>
                  </a:lnTo>
                  <a:lnTo>
                    <a:pt x="694" y="460"/>
                  </a:lnTo>
                  <a:lnTo>
                    <a:pt x="692" y="458"/>
                  </a:lnTo>
                  <a:lnTo>
                    <a:pt x="688" y="426"/>
                  </a:lnTo>
                  <a:lnTo>
                    <a:pt x="690" y="406"/>
                  </a:lnTo>
                  <a:lnTo>
                    <a:pt x="690" y="402"/>
                  </a:lnTo>
                  <a:lnTo>
                    <a:pt x="734" y="406"/>
                  </a:lnTo>
                  <a:lnTo>
                    <a:pt x="744" y="396"/>
                  </a:lnTo>
                  <a:lnTo>
                    <a:pt x="746" y="392"/>
                  </a:lnTo>
                  <a:lnTo>
                    <a:pt x="744" y="388"/>
                  </a:lnTo>
                  <a:lnTo>
                    <a:pt x="732" y="382"/>
                  </a:lnTo>
                  <a:lnTo>
                    <a:pt x="730" y="378"/>
                  </a:lnTo>
                  <a:lnTo>
                    <a:pt x="728" y="374"/>
                  </a:lnTo>
                  <a:lnTo>
                    <a:pt x="730" y="372"/>
                  </a:lnTo>
                  <a:lnTo>
                    <a:pt x="732" y="368"/>
                  </a:lnTo>
                  <a:lnTo>
                    <a:pt x="752" y="350"/>
                  </a:lnTo>
                  <a:lnTo>
                    <a:pt x="772" y="348"/>
                  </a:lnTo>
                  <a:lnTo>
                    <a:pt x="782" y="330"/>
                  </a:lnTo>
                  <a:lnTo>
                    <a:pt x="782" y="314"/>
                  </a:lnTo>
                  <a:lnTo>
                    <a:pt x="796" y="310"/>
                  </a:lnTo>
                  <a:lnTo>
                    <a:pt x="804" y="290"/>
                  </a:lnTo>
                  <a:lnTo>
                    <a:pt x="812" y="276"/>
                  </a:lnTo>
                  <a:lnTo>
                    <a:pt x="800" y="256"/>
                  </a:lnTo>
                  <a:lnTo>
                    <a:pt x="800" y="254"/>
                  </a:lnTo>
                  <a:lnTo>
                    <a:pt x="792" y="228"/>
                  </a:lnTo>
                  <a:lnTo>
                    <a:pt x="792" y="226"/>
                  </a:lnTo>
                  <a:lnTo>
                    <a:pt x="788" y="198"/>
                  </a:lnTo>
                  <a:lnTo>
                    <a:pt x="778" y="182"/>
                  </a:lnTo>
                  <a:lnTo>
                    <a:pt x="764" y="168"/>
                  </a:lnTo>
                  <a:lnTo>
                    <a:pt x="764" y="166"/>
                  </a:lnTo>
                  <a:lnTo>
                    <a:pt x="762" y="150"/>
                  </a:lnTo>
                  <a:lnTo>
                    <a:pt x="736" y="158"/>
                  </a:lnTo>
                  <a:lnTo>
                    <a:pt x="724" y="144"/>
                  </a:lnTo>
                  <a:lnTo>
                    <a:pt x="688" y="118"/>
                  </a:lnTo>
                  <a:lnTo>
                    <a:pt x="686" y="118"/>
                  </a:lnTo>
                  <a:lnTo>
                    <a:pt x="672" y="100"/>
                  </a:lnTo>
                  <a:lnTo>
                    <a:pt x="664" y="94"/>
                  </a:lnTo>
                  <a:lnTo>
                    <a:pt x="658" y="102"/>
                  </a:lnTo>
                  <a:lnTo>
                    <a:pt x="658" y="104"/>
                  </a:lnTo>
                  <a:lnTo>
                    <a:pt x="658" y="106"/>
                  </a:lnTo>
                  <a:lnTo>
                    <a:pt x="656" y="106"/>
                  </a:lnTo>
                  <a:lnTo>
                    <a:pt x="644" y="106"/>
                  </a:lnTo>
                  <a:lnTo>
                    <a:pt x="642" y="106"/>
                  </a:lnTo>
                  <a:lnTo>
                    <a:pt x="616" y="78"/>
                  </a:lnTo>
                  <a:lnTo>
                    <a:pt x="606" y="72"/>
                  </a:lnTo>
                  <a:lnTo>
                    <a:pt x="596" y="62"/>
                  </a:lnTo>
                  <a:lnTo>
                    <a:pt x="584" y="54"/>
                  </a:lnTo>
                  <a:lnTo>
                    <a:pt x="584" y="52"/>
                  </a:lnTo>
                  <a:lnTo>
                    <a:pt x="570" y="44"/>
                  </a:lnTo>
                  <a:lnTo>
                    <a:pt x="562" y="50"/>
                  </a:lnTo>
                  <a:lnTo>
                    <a:pt x="560" y="52"/>
                  </a:lnTo>
                  <a:lnTo>
                    <a:pt x="552" y="50"/>
                  </a:lnTo>
                  <a:lnTo>
                    <a:pt x="544" y="54"/>
                  </a:lnTo>
                  <a:lnTo>
                    <a:pt x="542" y="56"/>
                  </a:lnTo>
                  <a:lnTo>
                    <a:pt x="530" y="58"/>
                  </a:lnTo>
                  <a:lnTo>
                    <a:pt x="484" y="3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4" name="四川"/>
            <p:cNvSpPr>
              <a:spLocks/>
            </p:cNvSpPr>
            <p:nvPr/>
          </p:nvSpPr>
          <p:spPr bwMode="auto">
            <a:xfrm>
              <a:off x="3992563" y="3717925"/>
              <a:ext cx="1282700" cy="1125538"/>
            </a:xfrm>
            <a:custGeom>
              <a:avLst/>
              <a:gdLst>
                <a:gd name="T0" fmla="*/ 2147483646 w 702"/>
                <a:gd name="T1" fmla="*/ 2147483646 h 616"/>
                <a:gd name="T2" fmla="*/ 2147483646 w 702"/>
                <a:gd name="T3" fmla="*/ 2147483646 h 616"/>
                <a:gd name="T4" fmla="*/ 2147483646 w 702"/>
                <a:gd name="T5" fmla="*/ 2147483646 h 616"/>
                <a:gd name="T6" fmla="*/ 2147483646 w 702"/>
                <a:gd name="T7" fmla="*/ 2147483646 h 616"/>
                <a:gd name="T8" fmla="*/ 2147483646 w 702"/>
                <a:gd name="T9" fmla="*/ 2147483646 h 616"/>
                <a:gd name="T10" fmla="*/ 2147483646 w 702"/>
                <a:gd name="T11" fmla="*/ 2147483646 h 616"/>
                <a:gd name="T12" fmla="*/ 2147483646 w 702"/>
                <a:gd name="T13" fmla="*/ 2147483646 h 616"/>
                <a:gd name="T14" fmla="*/ 2147483646 w 702"/>
                <a:gd name="T15" fmla="*/ 2147483646 h 616"/>
                <a:gd name="T16" fmla="*/ 2147483646 w 702"/>
                <a:gd name="T17" fmla="*/ 2147483646 h 616"/>
                <a:gd name="T18" fmla="*/ 2147483646 w 702"/>
                <a:gd name="T19" fmla="*/ 2147483646 h 616"/>
                <a:gd name="T20" fmla="*/ 2147483646 w 702"/>
                <a:gd name="T21" fmla="*/ 2147483646 h 616"/>
                <a:gd name="T22" fmla="*/ 2147483646 w 702"/>
                <a:gd name="T23" fmla="*/ 2147483646 h 616"/>
                <a:gd name="T24" fmla="*/ 2147483646 w 702"/>
                <a:gd name="T25" fmla="*/ 2147483646 h 616"/>
                <a:gd name="T26" fmla="*/ 2147483646 w 702"/>
                <a:gd name="T27" fmla="*/ 2147483646 h 616"/>
                <a:gd name="T28" fmla="*/ 2147483646 w 702"/>
                <a:gd name="T29" fmla="*/ 2147483646 h 616"/>
                <a:gd name="T30" fmla="*/ 2147483646 w 702"/>
                <a:gd name="T31" fmla="*/ 2147483646 h 616"/>
                <a:gd name="T32" fmla="*/ 2147483646 w 702"/>
                <a:gd name="T33" fmla="*/ 2147483646 h 616"/>
                <a:gd name="T34" fmla="*/ 2147483646 w 702"/>
                <a:gd name="T35" fmla="*/ 2147483646 h 616"/>
                <a:gd name="T36" fmla="*/ 2147483646 w 702"/>
                <a:gd name="T37" fmla="*/ 2147483646 h 616"/>
                <a:gd name="T38" fmla="*/ 2147483646 w 702"/>
                <a:gd name="T39" fmla="*/ 2147483646 h 616"/>
                <a:gd name="T40" fmla="*/ 2147483646 w 702"/>
                <a:gd name="T41" fmla="*/ 2147483646 h 616"/>
                <a:gd name="T42" fmla="*/ 2147483646 w 702"/>
                <a:gd name="T43" fmla="*/ 2147483646 h 616"/>
                <a:gd name="T44" fmla="*/ 2147483646 w 702"/>
                <a:gd name="T45" fmla="*/ 2147483646 h 616"/>
                <a:gd name="T46" fmla="*/ 2147483646 w 702"/>
                <a:gd name="T47" fmla="*/ 2147483646 h 616"/>
                <a:gd name="T48" fmla="*/ 2147483646 w 702"/>
                <a:gd name="T49" fmla="*/ 2147483646 h 616"/>
                <a:gd name="T50" fmla="*/ 2147483646 w 702"/>
                <a:gd name="T51" fmla="*/ 2147483646 h 616"/>
                <a:gd name="T52" fmla="*/ 2147483646 w 702"/>
                <a:gd name="T53" fmla="*/ 2147483646 h 616"/>
                <a:gd name="T54" fmla="*/ 2147483646 w 702"/>
                <a:gd name="T55" fmla="*/ 2147483646 h 616"/>
                <a:gd name="T56" fmla="*/ 2147483646 w 702"/>
                <a:gd name="T57" fmla="*/ 2147483646 h 616"/>
                <a:gd name="T58" fmla="*/ 2147483646 w 702"/>
                <a:gd name="T59" fmla="*/ 2147483646 h 616"/>
                <a:gd name="T60" fmla="*/ 2147483646 w 702"/>
                <a:gd name="T61" fmla="*/ 2147483646 h 616"/>
                <a:gd name="T62" fmla="*/ 2147483646 w 702"/>
                <a:gd name="T63" fmla="*/ 2147483646 h 616"/>
                <a:gd name="T64" fmla="*/ 2147483646 w 702"/>
                <a:gd name="T65" fmla="*/ 2147483646 h 616"/>
                <a:gd name="T66" fmla="*/ 2147483646 w 702"/>
                <a:gd name="T67" fmla="*/ 2147483646 h 616"/>
                <a:gd name="T68" fmla="*/ 2147483646 w 702"/>
                <a:gd name="T69" fmla="*/ 2147483646 h 616"/>
                <a:gd name="T70" fmla="*/ 2147483646 w 702"/>
                <a:gd name="T71" fmla="*/ 2147483646 h 616"/>
                <a:gd name="T72" fmla="*/ 2147483646 w 702"/>
                <a:gd name="T73" fmla="*/ 2147483646 h 616"/>
                <a:gd name="T74" fmla="*/ 2147483646 w 702"/>
                <a:gd name="T75" fmla="*/ 2147483646 h 616"/>
                <a:gd name="T76" fmla="*/ 2147483646 w 702"/>
                <a:gd name="T77" fmla="*/ 2147483646 h 616"/>
                <a:gd name="T78" fmla="*/ 2147483646 w 702"/>
                <a:gd name="T79" fmla="*/ 2147483646 h 616"/>
                <a:gd name="T80" fmla="*/ 2147483646 w 702"/>
                <a:gd name="T81" fmla="*/ 2147483646 h 616"/>
                <a:gd name="T82" fmla="*/ 2147483646 w 702"/>
                <a:gd name="T83" fmla="*/ 2147483646 h 616"/>
                <a:gd name="T84" fmla="*/ 2147483646 w 702"/>
                <a:gd name="T85" fmla="*/ 2147483646 h 616"/>
                <a:gd name="T86" fmla="*/ 2147483646 w 702"/>
                <a:gd name="T87" fmla="*/ 2147483646 h 616"/>
                <a:gd name="T88" fmla="*/ 2147483646 w 702"/>
                <a:gd name="T89" fmla="*/ 2147483646 h 616"/>
                <a:gd name="T90" fmla="*/ 2147483646 w 702"/>
                <a:gd name="T91" fmla="*/ 2147483646 h 616"/>
                <a:gd name="T92" fmla="*/ 2147483646 w 702"/>
                <a:gd name="T93" fmla="*/ 2147483646 h 616"/>
                <a:gd name="T94" fmla="*/ 2147483646 w 702"/>
                <a:gd name="T95" fmla="*/ 2147483646 h 616"/>
                <a:gd name="T96" fmla="*/ 2147483646 w 702"/>
                <a:gd name="T97" fmla="*/ 2147483646 h 616"/>
                <a:gd name="T98" fmla="*/ 2147483646 w 702"/>
                <a:gd name="T99" fmla="*/ 0 h 616"/>
                <a:gd name="T100" fmla="*/ 2147483646 w 702"/>
                <a:gd name="T101" fmla="*/ 2147483646 h 616"/>
                <a:gd name="T102" fmla="*/ 2147483646 w 702"/>
                <a:gd name="T103" fmla="*/ 2147483646 h 616"/>
                <a:gd name="T104" fmla="*/ 2147483646 w 702"/>
                <a:gd name="T105" fmla="*/ 2147483646 h 616"/>
                <a:gd name="T106" fmla="*/ 2147483646 w 702"/>
                <a:gd name="T107" fmla="*/ 2147483646 h 616"/>
                <a:gd name="T108" fmla="*/ 2147483646 w 702"/>
                <a:gd name="T109" fmla="*/ 2147483646 h 616"/>
                <a:gd name="T110" fmla="*/ 2147483646 w 702"/>
                <a:gd name="T111" fmla="*/ 2147483646 h 616"/>
                <a:gd name="T112" fmla="*/ 2147483646 w 702"/>
                <a:gd name="T113" fmla="*/ 2147483646 h 616"/>
                <a:gd name="T114" fmla="*/ 2147483646 w 702"/>
                <a:gd name="T115" fmla="*/ 2147483646 h 616"/>
                <a:gd name="T116" fmla="*/ 2147483646 w 702"/>
                <a:gd name="T117" fmla="*/ 2147483646 h 616"/>
                <a:gd name="T118" fmla="*/ 2147483646 w 702"/>
                <a:gd name="T119" fmla="*/ 2147483646 h 6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702" h="616">
                  <a:moveTo>
                    <a:pt x="66" y="14"/>
                  </a:moveTo>
                  <a:lnTo>
                    <a:pt x="46" y="10"/>
                  </a:lnTo>
                  <a:lnTo>
                    <a:pt x="28" y="6"/>
                  </a:lnTo>
                  <a:lnTo>
                    <a:pt x="22" y="14"/>
                  </a:lnTo>
                  <a:lnTo>
                    <a:pt x="20" y="28"/>
                  </a:lnTo>
                  <a:lnTo>
                    <a:pt x="26" y="50"/>
                  </a:lnTo>
                  <a:lnTo>
                    <a:pt x="26" y="66"/>
                  </a:lnTo>
                  <a:lnTo>
                    <a:pt x="26" y="70"/>
                  </a:lnTo>
                  <a:lnTo>
                    <a:pt x="18" y="70"/>
                  </a:lnTo>
                  <a:lnTo>
                    <a:pt x="22" y="90"/>
                  </a:lnTo>
                  <a:lnTo>
                    <a:pt x="6" y="94"/>
                  </a:lnTo>
                  <a:lnTo>
                    <a:pt x="0" y="106"/>
                  </a:lnTo>
                  <a:lnTo>
                    <a:pt x="8" y="114"/>
                  </a:lnTo>
                  <a:lnTo>
                    <a:pt x="10" y="114"/>
                  </a:lnTo>
                  <a:lnTo>
                    <a:pt x="38" y="136"/>
                  </a:lnTo>
                  <a:lnTo>
                    <a:pt x="38" y="138"/>
                  </a:lnTo>
                  <a:lnTo>
                    <a:pt x="42" y="158"/>
                  </a:lnTo>
                  <a:lnTo>
                    <a:pt x="56" y="178"/>
                  </a:lnTo>
                  <a:lnTo>
                    <a:pt x="62" y="184"/>
                  </a:lnTo>
                  <a:lnTo>
                    <a:pt x="70" y="194"/>
                  </a:lnTo>
                  <a:lnTo>
                    <a:pt x="72" y="194"/>
                  </a:lnTo>
                  <a:lnTo>
                    <a:pt x="70" y="196"/>
                  </a:lnTo>
                  <a:lnTo>
                    <a:pt x="70" y="214"/>
                  </a:lnTo>
                  <a:lnTo>
                    <a:pt x="74" y="226"/>
                  </a:lnTo>
                  <a:lnTo>
                    <a:pt x="74" y="244"/>
                  </a:lnTo>
                  <a:lnTo>
                    <a:pt x="82" y="258"/>
                  </a:lnTo>
                  <a:lnTo>
                    <a:pt x="84" y="266"/>
                  </a:lnTo>
                  <a:lnTo>
                    <a:pt x="86" y="274"/>
                  </a:lnTo>
                  <a:lnTo>
                    <a:pt x="90" y="286"/>
                  </a:lnTo>
                  <a:lnTo>
                    <a:pt x="92" y="302"/>
                  </a:lnTo>
                  <a:lnTo>
                    <a:pt x="90" y="314"/>
                  </a:lnTo>
                  <a:lnTo>
                    <a:pt x="88" y="320"/>
                  </a:lnTo>
                  <a:lnTo>
                    <a:pt x="90" y="326"/>
                  </a:lnTo>
                  <a:lnTo>
                    <a:pt x="94" y="336"/>
                  </a:lnTo>
                  <a:lnTo>
                    <a:pt x="98" y="346"/>
                  </a:lnTo>
                  <a:lnTo>
                    <a:pt x="100" y="346"/>
                  </a:lnTo>
                  <a:lnTo>
                    <a:pt x="100" y="348"/>
                  </a:lnTo>
                  <a:lnTo>
                    <a:pt x="100" y="350"/>
                  </a:lnTo>
                  <a:lnTo>
                    <a:pt x="86" y="378"/>
                  </a:lnTo>
                  <a:lnTo>
                    <a:pt x="90" y="386"/>
                  </a:lnTo>
                  <a:lnTo>
                    <a:pt x="90" y="392"/>
                  </a:lnTo>
                  <a:lnTo>
                    <a:pt x="86" y="418"/>
                  </a:lnTo>
                  <a:lnTo>
                    <a:pt x="86" y="428"/>
                  </a:lnTo>
                  <a:lnTo>
                    <a:pt x="88" y="432"/>
                  </a:lnTo>
                  <a:lnTo>
                    <a:pt x="90" y="434"/>
                  </a:lnTo>
                  <a:lnTo>
                    <a:pt x="94" y="436"/>
                  </a:lnTo>
                  <a:lnTo>
                    <a:pt x="102" y="442"/>
                  </a:lnTo>
                  <a:lnTo>
                    <a:pt x="104" y="448"/>
                  </a:lnTo>
                  <a:lnTo>
                    <a:pt x="102" y="462"/>
                  </a:lnTo>
                  <a:lnTo>
                    <a:pt x="106" y="462"/>
                  </a:lnTo>
                  <a:lnTo>
                    <a:pt x="108" y="464"/>
                  </a:lnTo>
                  <a:lnTo>
                    <a:pt x="110" y="462"/>
                  </a:lnTo>
                  <a:lnTo>
                    <a:pt x="114" y="458"/>
                  </a:lnTo>
                  <a:lnTo>
                    <a:pt x="116" y="452"/>
                  </a:lnTo>
                  <a:lnTo>
                    <a:pt x="118" y="450"/>
                  </a:lnTo>
                  <a:lnTo>
                    <a:pt x="118" y="448"/>
                  </a:lnTo>
                  <a:lnTo>
                    <a:pt x="122" y="444"/>
                  </a:lnTo>
                  <a:lnTo>
                    <a:pt x="126" y="440"/>
                  </a:lnTo>
                  <a:lnTo>
                    <a:pt x="126" y="434"/>
                  </a:lnTo>
                  <a:lnTo>
                    <a:pt x="124" y="426"/>
                  </a:lnTo>
                  <a:lnTo>
                    <a:pt x="122" y="422"/>
                  </a:lnTo>
                  <a:lnTo>
                    <a:pt x="126" y="420"/>
                  </a:lnTo>
                  <a:lnTo>
                    <a:pt x="136" y="418"/>
                  </a:lnTo>
                  <a:lnTo>
                    <a:pt x="142" y="418"/>
                  </a:lnTo>
                  <a:lnTo>
                    <a:pt x="146" y="420"/>
                  </a:lnTo>
                  <a:lnTo>
                    <a:pt x="150" y="424"/>
                  </a:lnTo>
                  <a:lnTo>
                    <a:pt x="156" y="440"/>
                  </a:lnTo>
                  <a:lnTo>
                    <a:pt x="156" y="442"/>
                  </a:lnTo>
                  <a:lnTo>
                    <a:pt x="158" y="468"/>
                  </a:lnTo>
                  <a:lnTo>
                    <a:pt x="170" y="474"/>
                  </a:lnTo>
                  <a:lnTo>
                    <a:pt x="178" y="478"/>
                  </a:lnTo>
                  <a:lnTo>
                    <a:pt x="184" y="472"/>
                  </a:lnTo>
                  <a:lnTo>
                    <a:pt x="190" y="466"/>
                  </a:lnTo>
                  <a:lnTo>
                    <a:pt x="194" y="466"/>
                  </a:lnTo>
                  <a:lnTo>
                    <a:pt x="200" y="470"/>
                  </a:lnTo>
                  <a:lnTo>
                    <a:pt x="204" y="478"/>
                  </a:lnTo>
                  <a:lnTo>
                    <a:pt x="206" y="498"/>
                  </a:lnTo>
                  <a:lnTo>
                    <a:pt x="208" y="502"/>
                  </a:lnTo>
                  <a:lnTo>
                    <a:pt x="230" y="548"/>
                  </a:lnTo>
                  <a:lnTo>
                    <a:pt x="238" y="556"/>
                  </a:lnTo>
                  <a:lnTo>
                    <a:pt x="238" y="558"/>
                  </a:lnTo>
                  <a:lnTo>
                    <a:pt x="242" y="578"/>
                  </a:lnTo>
                  <a:lnTo>
                    <a:pt x="244" y="596"/>
                  </a:lnTo>
                  <a:lnTo>
                    <a:pt x="246" y="598"/>
                  </a:lnTo>
                  <a:lnTo>
                    <a:pt x="254" y="588"/>
                  </a:lnTo>
                  <a:lnTo>
                    <a:pt x="256" y="586"/>
                  </a:lnTo>
                  <a:lnTo>
                    <a:pt x="258" y="586"/>
                  </a:lnTo>
                  <a:lnTo>
                    <a:pt x="262" y="588"/>
                  </a:lnTo>
                  <a:lnTo>
                    <a:pt x="262" y="592"/>
                  </a:lnTo>
                  <a:lnTo>
                    <a:pt x="262" y="598"/>
                  </a:lnTo>
                  <a:lnTo>
                    <a:pt x="262" y="612"/>
                  </a:lnTo>
                  <a:lnTo>
                    <a:pt x="262" y="616"/>
                  </a:lnTo>
                  <a:lnTo>
                    <a:pt x="268" y="616"/>
                  </a:lnTo>
                  <a:lnTo>
                    <a:pt x="270" y="614"/>
                  </a:lnTo>
                  <a:lnTo>
                    <a:pt x="278" y="602"/>
                  </a:lnTo>
                  <a:lnTo>
                    <a:pt x="288" y="594"/>
                  </a:lnTo>
                  <a:lnTo>
                    <a:pt x="296" y="588"/>
                  </a:lnTo>
                  <a:lnTo>
                    <a:pt x="306" y="586"/>
                  </a:lnTo>
                  <a:lnTo>
                    <a:pt x="322" y="590"/>
                  </a:lnTo>
                  <a:lnTo>
                    <a:pt x="328" y="588"/>
                  </a:lnTo>
                  <a:lnTo>
                    <a:pt x="336" y="576"/>
                  </a:lnTo>
                  <a:lnTo>
                    <a:pt x="334" y="558"/>
                  </a:lnTo>
                  <a:lnTo>
                    <a:pt x="330" y="546"/>
                  </a:lnTo>
                  <a:lnTo>
                    <a:pt x="328" y="540"/>
                  </a:lnTo>
                  <a:lnTo>
                    <a:pt x="328" y="536"/>
                  </a:lnTo>
                  <a:lnTo>
                    <a:pt x="330" y="522"/>
                  </a:lnTo>
                  <a:lnTo>
                    <a:pt x="330" y="520"/>
                  </a:lnTo>
                  <a:lnTo>
                    <a:pt x="332" y="518"/>
                  </a:lnTo>
                  <a:lnTo>
                    <a:pt x="346" y="510"/>
                  </a:lnTo>
                  <a:lnTo>
                    <a:pt x="348" y="510"/>
                  </a:lnTo>
                  <a:lnTo>
                    <a:pt x="358" y="502"/>
                  </a:lnTo>
                  <a:lnTo>
                    <a:pt x="372" y="484"/>
                  </a:lnTo>
                  <a:lnTo>
                    <a:pt x="374" y="470"/>
                  </a:lnTo>
                  <a:lnTo>
                    <a:pt x="358" y="436"/>
                  </a:lnTo>
                  <a:lnTo>
                    <a:pt x="390" y="450"/>
                  </a:lnTo>
                  <a:lnTo>
                    <a:pt x="390" y="438"/>
                  </a:lnTo>
                  <a:lnTo>
                    <a:pt x="390" y="436"/>
                  </a:lnTo>
                  <a:lnTo>
                    <a:pt x="402" y="426"/>
                  </a:lnTo>
                  <a:lnTo>
                    <a:pt x="426" y="420"/>
                  </a:lnTo>
                  <a:lnTo>
                    <a:pt x="428" y="420"/>
                  </a:lnTo>
                  <a:lnTo>
                    <a:pt x="442" y="450"/>
                  </a:lnTo>
                  <a:lnTo>
                    <a:pt x="440" y="462"/>
                  </a:lnTo>
                  <a:lnTo>
                    <a:pt x="442" y="472"/>
                  </a:lnTo>
                  <a:lnTo>
                    <a:pt x="444" y="478"/>
                  </a:lnTo>
                  <a:lnTo>
                    <a:pt x="448" y="480"/>
                  </a:lnTo>
                  <a:lnTo>
                    <a:pt x="454" y="478"/>
                  </a:lnTo>
                  <a:lnTo>
                    <a:pt x="458" y="474"/>
                  </a:lnTo>
                  <a:lnTo>
                    <a:pt x="458" y="472"/>
                  </a:lnTo>
                  <a:lnTo>
                    <a:pt x="460" y="472"/>
                  </a:lnTo>
                  <a:lnTo>
                    <a:pt x="478" y="466"/>
                  </a:lnTo>
                  <a:lnTo>
                    <a:pt x="480" y="466"/>
                  </a:lnTo>
                  <a:lnTo>
                    <a:pt x="492" y="468"/>
                  </a:lnTo>
                  <a:lnTo>
                    <a:pt x="496" y="470"/>
                  </a:lnTo>
                  <a:lnTo>
                    <a:pt x="498" y="472"/>
                  </a:lnTo>
                  <a:lnTo>
                    <a:pt x="498" y="494"/>
                  </a:lnTo>
                  <a:lnTo>
                    <a:pt x="502" y="496"/>
                  </a:lnTo>
                  <a:lnTo>
                    <a:pt x="510" y="498"/>
                  </a:lnTo>
                  <a:lnTo>
                    <a:pt x="522" y="498"/>
                  </a:lnTo>
                  <a:lnTo>
                    <a:pt x="542" y="492"/>
                  </a:lnTo>
                  <a:lnTo>
                    <a:pt x="554" y="482"/>
                  </a:lnTo>
                  <a:lnTo>
                    <a:pt x="556" y="472"/>
                  </a:lnTo>
                  <a:lnTo>
                    <a:pt x="550" y="466"/>
                  </a:lnTo>
                  <a:lnTo>
                    <a:pt x="530" y="458"/>
                  </a:lnTo>
                  <a:lnTo>
                    <a:pt x="528" y="458"/>
                  </a:lnTo>
                  <a:lnTo>
                    <a:pt x="504" y="434"/>
                  </a:lnTo>
                  <a:lnTo>
                    <a:pt x="506" y="432"/>
                  </a:lnTo>
                  <a:lnTo>
                    <a:pt x="518" y="422"/>
                  </a:lnTo>
                  <a:lnTo>
                    <a:pt x="518" y="420"/>
                  </a:lnTo>
                  <a:lnTo>
                    <a:pt x="530" y="416"/>
                  </a:lnTo>
                  <a:lnTo>
                    <a:pt x="534" y="416"/>
                  </a:lnTo>
                  <a:lnTo>
                    <a:pt x="550" y="418"/>
                  </a:lnTo>
                  <a:lnTo>
                    <a:pt x="550" y="420"/>
                  </a:lnTo>
                  <a:lnTo>
                    <a:pt x="550" y="414"/>
                  </a:lnTo>
                  <a:lnTo>
                    <a:pt x="544" y="402"/>
                  </a:lnTo>
                  <a:lnTo>
                    <a:pt x="532" y="396"/>
                  </a:lnTo>
                  <a:lnTo>
                    <a:pt x="518" y="374"/>
                  </a:lnTo>
                  <a:lnTo>
                    <a:pt x="516" y="372"/>
                  </a:lnTo>
                  <a:lnTo>
                    <a:pt x="510" y="346"/>
                  </a:lnTo>
                  <a:lnTo>
                    <a:pt x="510" y="326"/>
                  </a:lnTo>
                  <a:lnTo>
                    <a:pt x="522" y="314"/>
                  </a:lnTo>
                  <a:lnTo>
                    <a:pt x="542" y="314"/>
                  </a:lnTo>
                  <a:lnTo>
                    <a:pt x="586" y="318"/>
                  </a:lnTo>
                  <a:lnTo>
                    <a:pt x="606" y="288"/>
                  </a:lnTo>
                  <a:lnTo>
                    <a:pt x="606" y="286"/>
                  </a:lnTo>
                  <a:lnTo>
                    <a:pt x="608" y="286"/>
                  </a:lnTo>
                  <a:lnTo>
                    <a:pt x="626" y="278"/>
                  </a:lnTo>
                  <a:lnTo>
                    <a:pt x="634" y="260"/>
                  </a:lnTo>
                  <a:lnTo>
                    <a:pt x="634" y="258"/>
                  </a:lnTo>
                  <a:lnTo>
                    <a:pt x="654" y="242"/>
                  </a:lnTo>
                  <a:lnTo>
                    <a:pt x="664" y="224"/>
                  </a:lnTo>
                  <a:lnTo>
                    <a:pt x="666" y="224"/>
                  </a:lnTo>
                  <a:lnTo>
                    <a:pt x="666" y="222"/>
                  </a:lnTo>
                  <a:lnTo>
                    <a:pt x="674" y="214"/>
                  </a:lnTo>
                  <a:lnTo>
                    <a:pt x="682" y="198"/>
                  </a:lnTo>
                  <a:lnTo>
                    <a:pt x="686" y="174"/>
                  </a:lnTo>
                  <a:lnTo>
                    <a:pt x="686" y="172"/>
                  </a:lnTo>
                  <a:lnTo>
                    <a:pt x="686" y="170"/>
                  </a:lnTo>
                  <a:lnTo>
                    <a:pt x="700" y="162"/>
                  </a:lnTo>
                  <a:lnTo>
                    <a:pt x="702" y="158"/>
                  </a:lnTo>
                  <a:lnTo>
                    <a:pt x="684" y="156"/>
                  </a:lnTo>
                  <a:lnTo>
                    <a:pt x="652" y="158"/>
                  </a:lnTo>
                  <a:lnTo>
                    <a:pt x="650" y="156"/>
                  </a:lnTo>
                  <a:lnTo>
                    <a:pt x="638" y="146"/>
                  </a:lnTo>
                  <a:lnTo>
                    <a:pt x="630" y="136"/>
                  </a:lnTo>
                  <a:lnTo>
                    <a:pt x="630" y="138"/>
                  </a:lnTo>
                  <a:lnTo>
                    <a:pt x="628" y="138"/>
                  </a:lnTo>
                  <a:lnTo>
                    <a:pt x="624" y="142"/>
                  </a:lnTo>
                  <a:lnTo>
                    <a:pt x="618" y="142"/>
                  </a:lnTo>
                  <a:lnTo>
                    <a:pt x="614" y="144"/>
                  </a:lnTo>
                  <a:lnTo>
                    <a:pt x="612" y="146"/>
                  </a:lnTo>
                  <a:lnTo>
                    <a:pt x="608" y="146"/>
                  </a:lnTo>
                  <a:lnTo>
                    <a:pt x="606" y="144"/>
                  </a:lnTo>
                  <a:lnTo>
                    <a:pt x="604" y="138"/>
                  </a:lnTo>
                  <a:lnTo>
                    <a:pt x="602" y="132"/>
                  </a:lnTo>
                  <a:lnTo>
                    <a:pt x="598" y="126"/>
                  </a:lnTo>
                  <a:lnTo>
                    <a:pt x="596" y="126"/>
                  </a:lnTo>
                  <a:lnTo>
                    <a:pt x="592" y="114"/>
                  </a:lnTo>
                  <a:lnTo>
                    <a:pt x="588" y="114"/>
                  </a:lnTo>
                  <a:lnTo>
                    <a:pt x="576" y="122"/>
                  </a:lnTo>
                  <a:lnTo>
                    <a:pt x="576" y="124"/>
                  </a:lnTo>
                  <a:lnTo>
                    <a:pt x="574" y="124"/>
                  </a:lnTo>
                  <a:lnTo>
                    <a:pt x="546" y="130"/>
                  </a:lnTo>
                  <a:lnTo>
                    <a:pt x="544" y="128"/>
                  </a:lnTo>
                  <a:lnTo>
                    <a:pt x="526" y="116"/>
                  </a:lnTo>
                  <a:lnTo>
                    <a:pt x="524" y="114"/>
                  </a:lnTo>
                  <a:lnTo>
                    <a:pt x="518" y="104"/>
                  </a:lnTo>
                  <a:lnTo>
                    <a:pt x="506" y="118"/>
                  </a:lnTo>
                  <a:lnTo>
                    <a:pt x="498" y="126"/>
                  </a:lnTo>
                  <a:lnTo>
                    <a:pt x="492" y="130"/>
                  </a:lnTo>
                  <a:lnTo>
                    <a:pt x="488" y="132"/>
                  </a:lnTo>
                  <a:lnTo>
                    <a:pt x="484" y="130"/>
                  </a:lnTo>
                  <a:lnTo>
                    <a:pt x="466" y="120"/>
                  </a:lnTo>
                  <a:lnTo>
                    <a:pt x="452" y="118"/>
                  </a:lnTo>
                  <a:lnTo>
                    <a:pt x="450" y="120"/>
                  </a:lnTo>
                  <a:lnTo>
                    <a:pt x="438" y="110"/>
                  </a:lnTo>
                  <a:lnTo>
                    <a:pt x="436" y="110"/>
                  </a:lnTo>
                  <a:lnTo>
                    <a:pt x="442" y="88"/>
                  </a:lnTo>
                  <a:lnTo>
                    <a:pt x="442" y="80"/>
                  </a:lnTo>
                  <a:lnTo>
                    <a:pt x="434" y="78"/>
                  </a:lnTo>
                  <a:lnTo>
                    <a:pt x="416" y="58"/>
                  </a:lnTo>
                  <a:lnTo>
                    <a:pt x="418" y="46"/>
                  </a:lnTo>
                  <a:lnTo>
                    <a:pt x="376" y="42"/>
                  </a:lnTo>
                  <a:lnTo>
                    <a:pt x="360" y="32"/>
                  </a:lnTo>
                  <a:lnTo>
                    <a:pt x="354" y="28"/>
                  </a:lnTo>
                  <a:lnTo>
                    <a:pt x="350" y="18"/>
                  </a:lnTo>
                  <a:lnTo>
                    <a:pt x="348" y="12"/>
                  </a:lnTo>
                  <a:lnTo>
                    <a:pt x="344" y="0"/>
                  </a:lnTo>
                  <a:lnTo>
                    <a:pt x="338" y="0"/>
                  </a:lnTo>
                  <a:lnTo>
                    <a:pt x="326" y="10"/>
                  </a:lnTo>
                  <a:lnTo>
                    <a:pt x="310" y="30"/>
                  </a:lnTo>
                  <a:lnTo>
                    <a:pt x="314" y="42"/>
                  </a:lnTo>
                  <a:lnTo>
                    <a:pt x="318" y="60"/>
                  </a:lnTo>
                  <a:lnTo>
                    <a:pt x="318" y="62"/>
                  </a:lnTo>
                  <a:lnTo>
                    <a:pt x="320" y="62"/>
                  </a:lnTo>
                  <a:lnTo>
                    <a:pt x="318" y="62"/>
                  </a:lnTo>
                  <a:lnTo>
                    <a:pt x="318" y="66"/>
                  </a:lnTo>
                  <a:lnTo>
                    <a:pt x="314" y="68"/>
                  </a:lnTo>
                  <a:lnTo>
                    <a:pt x="306" y="70"/>
                  </a:lnTo>
                  <a:lnTo>
                    <a:pt x="290" y="70"/>
                  </a:lnTo>
                  <a:lnTo>
                    <a:pt x="280" y="66"/>
                  </a:lnTo>
                  <a:lnTo>
                    <a:pt x="268" y="70"/>
                  </a:lnTo>
                  <a:lnTo>
                    <a:pt x="266" y="70"/>
                  </a:lnTo>
                  <a:lnTo>
                    <a:pt x="264" y="70"/>
                  </a:lnTo>
                  <a:lnTo>
                    <a:pt x="262" y="82"/>
                  </a:lnTo>
                  <a:lnTo>
                    <a:pt x="262" y="86"/>
                  </a:lnTo>
                  <a:lnTo>
                    <a:pt x="258" y="86"/>
                  </a:lnTo>
                  <a:lnTo>
                    <a:pt x="238" y="78"/>
                  </a:lnTo>
                  <a:lnTo>
                    <a:pt x="240" y="88"/>
                  </a:lnTo>
                  <a:lnTo>
                    <a:pt x="242" y="96"/>
                  </a:lnTo>
                  <a:lnTo>
                    <a:pt x="246" y="104"/>
                  </a:lnTo>
                  <a:lnTo>
                    <a:pt x="244" y="110"/>
                  </a:lnTo>
                  <a:lnTo>
                    <a:pt x="242" y="116"/>
                  </a:lnTo>
                  <a:lnTo>
                    <a:pt x="234" y="118"/>
                  </a:lnTo>
                  <a:lnTo>
                    <a:pt x="222" y="118"/>
                  </a:lnTo>
                  <a:lnTo>
                    <a:pt x="208" y="118"/>
                  </a:lnTo>
                  <a:lnTo>
                    <a:pt x="206" y="142"/>
                  </a:lnTo>
                  <a:lnTo>
                    <a:pt x="190" y="134"/>
                  </a:lnTo>
                  <a:lnTo>
                    <a:pt x="188" y="134"/>
                  </a:lnTo>
                  <a:lnTo>
                    <a:pt x="178" y="118"/>
                  </a:lnTo>
                  <a:lnTo>
                    <a:pt x="160" y="110"/>
                  </a:lnTo>
                  <a:lnTo>
                    <a:pt x="154" y="100"/>
                  </a:lnTo>
                  <a:lnTo>
                    <a:pt x="148" y="106"/>
                  </a:lnTo>
                  <a:lnTo>
                    <a:pt x="146" y="106"/>
                  </a:lnTo>
                  <a:lnTo>
                    <a:pt x="134" y="108"/>
                  </a:lnTo>
                  <a:lnTo>
                    <a:pt x="132" y="108"/>
                  </a:lnTo>
                  <a:lnTo>
                    <a:pt x="126" y="94"/>
                  </a:lnTo>
                  <a:lnTo>
                    <a:pt x="118" y="86"/>
                  </a:lnTo>
                  <a:lnTo>
                    <a:pt x="118" y="84"/>
                  </a:lnTo>
                  <a:lnTo>
                    <a:pt x="110" y="74"/>
                  </a:lnTo>
                  <a:lnTo>
                    <a:pt x="106" y="66"/>
                  </a:lnTo>
                  <a:lnTo>
                    <a:pt x="106" y="64"/>
                  </a:lnTo>
                  <a:lnTo>
                    <a:pt x="102" y="62"/>
                  </a:lnTo>
                  <a:lnTo>
                    <a:pt x="98" y="62"/>
                  </a:lnTo>
                  <a:lnTo>
                    <a:pt x="90" y="56"/>
                  </a:lnTo>
                  <a:lnTo>
                    <a:pt x="86" y="46"/>
                  </a:lnTo>
                  <a:lnTo>
                    <a:pt x="82" y="34"/>
                  </a:lnTo>
                  <a:lnTo>
                    <a:pt x="82" y="22"/>
                  </a:lnTo>
                  <a:lnTo>
                    <a:pt x="78" y="12"/>
                  </a:lnTo>
                  <a:lnTo>
                    <a:pt x="68" y="14"/>
                  </a:lnTo>
                  <a:lnTo>
                    <a:pt x="66" y="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5" name="西藏"/>
            <p:cNvSpPr>
              <a:spLocks/>
            </p:cNvSpPr>
            <p:nvPr/>
          </p:nvSpPr>
          <p:spPr bwMode="auto">
            <a:xfrm>
              <a:off x="1862138" y="3260725"/>
              <a:ext cx="2295525" cy="1397000"/>
            </a:xfrm>
            <a:custGeom>
              <a:avLst/>
              <a:gdLst>
                <a:gd name="T0" fmla="*/ 2147483646 w 1256"/>
                <a:gd name="T1" fmla="*/ 2147483646 h 764"/>
                <a:gd name="T2" fmla="*/ 2147483646 w 1256"/>
                <a:gd name="T3" fmla="*/ 2147483646 h 764"/>
                <a:gd name="T4" fmla="*/ 2147483646 w 1256"/>
                <a:gd name="T5" fmla="*/ 2147483646 h 764"/>
                <a:gd name="T6" fmla="*/ 2147483646 w 1256"/>
                <a:gd name="T7" fmla="*/ 2147483646 h 764"/>
                <a:gd name="T8" fmla="*/ 2147483646 w 1256"/>
                <a:gd name="T9" fmla="*/ 2147483646 h 764"/>
                <a:gd name="T10" fmla="*/ 2147483646 w 1256"/>
                <a:gd name="T11" fmla="*/ 2147483646 h 764"/>
                <a:gd name="T12" fmla="*/ 2147483646 w 1256"/>
                <a:gd name="T13" fmla="*/ 2147483646 h 764"/>
                <a:gd name="T14" fmla="*/ 2147483646 w 1256"/>
                <a:gd name="T15" fmla="*/ 2147483646 h 764"/>
                <a:gd name="T16" fmla="*/ 2147483646 w 1256"/>
                <a:gd name="T17" fmla="*/ 2147483646 h 764"/>
                <a:gd name="T18" fmla="*/ 2147483646 w 1256"/>
                <a:gd name="T19" fmla="*/ 2147483646 h 764"/>
                <a:gd name="T20" fmla="*/ 2147483646 w 1256"/>
                <a:gd name="T21" fmla="*/ 2147483646 h 764"/>
                <a:gd name="T22" fmla="*/ 2147483646 w 1256"/>
                <a:gd name="T23" fmla="*/ 2147483646 h 764"/>
                <a:gd name="T24" fmla="*/ 2147483646 w 1256"/>
                <a:gd name="T25" fmla="*/ 2147483646 h 764"/>
                <a:gd name="T26" fmla="*/ 2147483646 w 1256"/>
                <a:gd name="T27" fmla="*/ 2147483646 h 764"/>
                <a:gd name="T28" fmla="*/ 2147483646 w 1256"/>
                <a:gd name="T29" fmla="*/ 2147483646 h 764"/>
                <a:gd name="T30" fmla="*/ 2147483646 w 1256"/>
                <a:gd name="T31" fmla="*/ 2147483646 h 764"/>
                <a:gd name="T32" fmla="*/ 2147483646 w 1256"/>
                <a:gd name="T33" fmla="*/ 2147483646 h 764"/>
                <a:gd name="T34" fmla="*/ 2147483646 w 1256"/>
                <a:gd name="T35" fmla="*/ 2147483646 h 764"/>
                <a:gd name="T36" fmla="*/ 2147483646 w 1256"/>
                <a:gd name="T37" fmla="*/ 2147483646 h 764"/>
                <a:gd name="T38" fmla="*/ 2147483646 w 1256"/>
                <a:gd name="T39" fmla="*/ 2147483646 h 764"/>
                <a:gd name="T40" fmla="*/ 2147483646 w 1256"/>
                <a:gd name="T41" fmla="*/ 2147483646 h 764"/>
                <a:gd name="T42" fmla="*/ 2147483646 w 1256"/>
                <a:gd name="T43" fmla="*/ 2147483646 h 764"/>
                <a:gd name="T44" fmla="*/ 2147483646 w 1256"/>
                <a:gd name="T45" fmla="*/ 2147483646 h 764"/>
                <a:gd name="T46" fmla="*/ 2147483646 w 1256"/>
                <a:gd name="T47" fmla="*/ 2147483646 h 764"/>
                <a:gd name="T48" fmla="*/ 2147483646 w 1256"/>
                <a:gd name="T49" fmla="*/ 2147483646 h 764"/>
                <a:gd name="T50" fmla="*/ 2147483646 w 1256"/>
                <a:gd name="T51" fmla="*/ 2147483646 h 764"/>
                <a:gd name="T52" fmla="*/ 2147483646 w 1256"/>
                <a:gd name="T53" fmla="*/ 2147483646 h 764"/>
                <a:gd name="T54" fmla="*/ 2147483646 w 1256"/>
                <a:gd name="T55" fmla="*/ 2147483646 h 764"/>
                <a:gd name="T56" fmla="*/ 2147483646 w 1256"/>
                <a:gd name="T57" fmla="*/ 2147483646 h 764"/>
                <a:gd name="T58" fmla="*/ 2147483646 w 1256"/>
                <a:gd name="T59" fmla="*/ 2147483646 h 764"/>
                <a:gd name="T60" fmla="*/ 2147483646 w 1256"/>
                <a:gd name="T61" fmla="*/ 2147483646 h 764"/>
                <a:gd name="T62" fmla="*/ 2147483646 w 1256"/>
                <a:gd name="T63" fmla="*/ 2147483646 h 764"/>
                <a:gd name="T64" fmla="*/ 2147483646 w 1256"/>
                <a:gd name="T65" fmla="*/ 2147483646 h 764"/>
                <a:gd name="T66" fmla="*/ 2147483646 w 1256"/>
                <a:gd name="T67" fmla="*/ 2147483646 h 764"/>
                <a:gd name="T68" fmla="*/ 2147483646 w 1256"/>
                <a:gd name="T69" fmla="*/ 2147483646 h 764"/>
                <a:gd name="T70" fmla="*/ 2147483646 w 1256"/>
                <a:gd name="T71" fmla="*/ 2147483646 h 764"/>
                <a:gd name="T72" fmla="*/ 2147483646 w 1256"/>
                <a:gd name="T73" fmla="*/ 2147483646 h 764"/>
                <a:gd name="T74" fmla="*/ 2147483646 w 1256"/>
                <a:gd name="T75" fmla="*/ 2147483646 h 764"/>
                <a:gd name="T76" fmla="*/ 2147483646 w 1256"/>
                <a:gd name="T77" fmla="*/ 2147483646 h 764"/>
                <a:gd name="T78" fmla="*/ 2147483646 w 1256"/>
                <a:gd name="T79" fmla="*/ 2147483646 h 764"/>
                <a:gd name="T80" fmla="*/ 2147483646 w 1256"/>
                <a:gd name="T81" fmla="*/ 2147483646 h 764"/>
                <a:gd name="T82" fmla="*/ 2147483646 w 1256"/>
                <a:gd name="T83" fmla="*/ 2147483646 h 764"/>
                <a:gd name="T84" fmla="*/ 2147483646 w 1256"/>
                <a:gd name="T85" fmla="*/ 2147483646 h 764"/>
                <a:gd name="T86" fmla="*/ 2147483646 w 1256"/>
                <a:gd name="T87" fmla="*/ 2147483646 h 764"/>
                <a:gd name="T88" fmla="*/ 2147483646 w 1256"/>
                <a:gd name="T89" fmla="*/ 2147483646 h 764"/>
                <a:gd name="T90" fmla="*/ 2147483646 w 1256"/>
                <a:gd name="T91" fmla="*/ 2147483646 h 764"/>
                <a:gd name="T92" fmla="*/ 2147483646 w 1256"/>
                <a:gd name="T93" fmla="*/ 2147483646 h 764"/>
                <a:gd name="T94" fmla="*/ 2147483646 w 1256"/>
                <a:gd name="T95" fmla="*/ 2147483646 h 764"/>
                <a:gd name="T96" fmla="*/ 2147483646 w 1256"/>
                <a:gd name="T97" fmla="*/ 2147483646 h 764"/>
                <a:gd name="T98" fmla="*/ 2147483646 w 1256"/>
                <a:gd name="T99" fmla="*/ 2147483646 h 764"/>
                <a:gd name="T100" fmla="*/ 2147483646 w 1256"/>
                <a:gd name="T101" fmla="*/ 2147483646 h 764"/>
                <a:gd name="T102" fmla="*/ 2147483646 w 1256"/>
                <a:gd name="T103" fmla="*/ 2147483646 h 764"/>
                <a:gd name="T104" fmla="*/ 2147483646 w 1256"/>
                <a:gd name="T105" fmla="*/ 2147483646 h 764"/>
                <a:gd name="T106" fmla="*/ 2147483646 w 1256"/>
                <a:gd name="T107" fmla="*/ 2147483646 h 764"/>
                <a:gd name="T108" fmla="*/ 2147483646 w 1256"/>
                <a:gd name="T109" fmla="*/ 2147483646 h 764"/>
                <a:gd name="T110" fmla="*/ 2147483646 w 1256"/>
                <a:gd name="T111" fmla="*/ 2147483646 h 764"/>
                <a:gd name="T112" fmla="*/ 2147483646 w 1256"/>
                <a:gd name="T113" fmla="*/ 2147483646 h 764"/>
                <a:gd name="T114" fmla="*/ 2147483646 w 1256"/>
                <a:gd name="T115" fmla="*/ 2147483646 h 764"/>
                <a:gd name="T116" fmla="*/ 2147483646 w 1256"/>
                <a:gd name="T117" fmla="*/ 2147483646 h 764"/>
                <a:gd name="T118" fmla="*/ 2147483646 w 1256"/>
                <a:gd name="T119" fmla="*/ 2147483646 h 764"/>
                <a:gd name="T120" fmla="*/ 2147483646 w 1256"/>
                <a:gd name="T121" fmla="*/ 2147483646 h 764"/>
                <a:gd name="T122" fmla="*/ 2147483646 w 1256"/>
                <a:gd name="T123" fmla="*/ 2147483646 h 764"/>
                <a:gd name="T124" fmla="*/ 2147483646 w 1256"/>
                <a:gd name="T125" fmla="*/ 2147483646 h 76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256" h="764">
                  <a:moveTo>
                    <a:pt x="152" y="4"/>
                  </a:moveTo>
                  <a:lnTo>
                    <a:pt x="152" y="4"/>
                  </a:lnTo>
                  <a:lnTo>
                    <a:pt x="146" y="14"/>
                  </a:lnTo>
                  <a:lnTo>
                    <a:pt x="138" y="22"/>
                  </a:lnTo>
                  <a:lnTo>
                    <a:pt x="132" y="26"/>
                  </a:lnTo>
                  <a:lnTo>
                    <a:pt x="132" y="32"/>
                  </a:lnTo>
                  <a:lnTo>
                    <a:pt x="132" y="36"/>
                  </a:lnTo>
                  <a:lnTo>
                    <a:pt x="130" y="44"/>
                  </a:lnTo>
                  <a:lnTo>
                    <a:pt x="122" y="56"/>
                  </a:lnTo>
                  <a:lnTo>
                    <a:pt x="122" y="60"/>
                  </a:lnTo>
                  <a:lnTo>
                    <a:pt x="118" y="62"/>
                  </a:lnTo>
                  <a:lnTo>
                    <a:pt x="112" y="64"/>
                  </a:lnTo>
                  <a:lnTo>
                    <a:pt x="66" y="58"/>
                  </a:lnTo>
                  <a:lnTo>
                    <a:pt x="62" y="68"/>
                  </a:lnTo>
                  <a:lnTo>
                    <a:pt x="62" y="70"/>
                  </a:lnTo>
                  <a:lnTo>
                    <a:pt x="48" y="92"/>
                  </a:lnTo>
                  <a:lnTo>
                    <a:pt x="42" y="100"/>
                  </a:lnTo>
                  <a:lnTo>
                    <a:pt x="40" y="108"/>
                  </a:lnTo>
                  <a:lnTo>
                    <a:pt x="42" y="112"/>
                  </a:lnTo>
                  <a:lnTo>
                    <a:pt x="44" y="122"/>
                  </a:lnTo>
                  <a:lnTo>
                    <a:pt x="56" y="150"/>
                  </a:lnTo>
                  <a:lnTo>
                    <a:pt x="62" y="168"/>
                  </a:lnTo>
                  <a:lnTo>
                    <a:pt x="64" y="174"/>
                  </a:lnTo>
                  <a:lnTo>
                    <a:pt x="64" y="180"/>
                  </a:lnTo>
                  <a:lnTo>
                    <a:pt x="60" y="188"/>
                  </a:lnTo>
                  <a:lnTo>
                    <a:pt x="56" y="196"/>
                  </a:lnTo>
                  <a:lnTo>
                    <a:pt x="42" y="210"/>
                  </a:lnTo>
                  <a:lnTo>
                    <a:pt x="18" y="210"/>
                  </a:lnTo>
                  <a:lnTo>
                    <a:pt x="12" y="184"/>
                  </a:lnTo>
                  <a:lnTo>
                    <a:pt x="6" y="216"/>
                  </a:lnTo>
                  <a:lnTo>
                    <a:pt x="16" y="232"/>
                  </a:lnTo>
                  <a:lnTo>
                    <a:pt x="16" y="236"/>
                  </a:lnTo>
                  <a:lnTo>
                    <a:pt x="16" y="238"/>
                  </a:lnTo>
                  <a:lnTo>
                    <a:pt x="10" y="246"/>
                  </a:lnTo>
                  <a:lnTo>
                    <a:pt x="2" y="262"/>
                  </a:lnTo>
                  <a:lnTo>
                    <a:pt x="0" y="272"/>
                  </a:lnTo>
                  <a:lnTo>
                    <a:pt x="0" y="280"/>
                  </a:lnTo>
                  <a:lnTo>
                    <a:pt x="4" y="290"/>
                  </a:lnTo>
                  <a:lnTo>
                    <a:pt x="10" y="300"/>
                  </a:lnTo>
                  <a:lnTo>
                    <a:pt x="28" y="300"/>
                  </a:lnTo>
                  <a:lnTo>
                    <a:pt x="34" y="302"/>
                  </a:lnTo>
                  <a:lnTo>
                    <a:pt x="42" y="308"/>
                  </a:lnTo>
                  <a:lnTo>
                    <a:pt x="58" y="330"/>
                  </a:lnTo>
                  <a:lnTo>
                    <a:pt x="60" y="332"/>
                  </a:lnTo>
                  <a:lnTo>
                    <a:pt x="62" y="338"/>
                  </a:lnTo>
                  <a:lnTo>
                    <a:pt x="66" y="344"/>
                  </a:lnTo>
                  <a:lnTo>
                    <a:pt x="108" y="384"/>
                  </a:lnTo>
                  <a:lnTo>
                    <a:pt x="128" y="408"/>
                  </a:lnTo>
                  <a:lnTo>
                    <a:pt x="138" y="408"/>
                  </a:lnTo>
                  <a:lnTo>
                    <a:pt x="150" y="386"/>
                  </a:lnTo>
                  <a:lnTo>
                    <a:pt x="152" y="384"/>
                  </a:lnTo>
                  <a:lnTo>
                    <a:pt x="182" y="392"/>
                  </a:lnTo>
                  <a:lnTo>
                    <a:pt x="182" y="394"/>
                  </a:lnTo>
                  <a:lnTo>
                    <a:pt x="186" y="414"/>
                  </a:lnTo>
                  <a:lnTo>
                    <a:pt x="222" y="454"/>
                  </a:lnTo>
                  <a:lnTo>
                    <a:pt x="234" y="460"/>
                  </a:lnTo>
                  <a:lnTo>
                    <a:pt x="240" y="464"/>
                  </a:lnTo>
                  <a:lnTo>
                    <a:pt x="268" y="504"/>
                  </a:lnTo>
                  <a:lnTo>
                    <a:pt x="288" y="500"/>
                  </a:lnTo>
                  <a:lnTo>
                    <a:pt x="290" y="500"/>
                  </a:lnTo>
                  <a:lnTo>
                    <a:pt x="292" y="500"/>
                  </a:lnTo>
                  <a:lnTo>
                    <a:pt x="292" y="502"/>
                  </a:lnTo>
                  <a:lnTo>
                    <a:pt x="294" y="504"/>
                  </a:lnTo>
                  <a:lnTo>
                    <a:pt x="312" y="542"/>
                  </a:lnTo>
                  <a:lnTo>
                    <a:pt x="334" y="556"/>
                  </a:lnTo>
                  <a:lnTo>
                    <a:pt x="352" y="560"/>
                  </a:lnTo>
                  <a:lnTo>
                    <a:pt x="362" y="584"/>
                  </a:lnTo>
                  <a:lnTo>
                    <a:pt x="376" y="584"/>
                  </a:lnTo>
                  <a:lnTo>
                    <a:pt x="376" y="586"/>
                  </a:lnTo>
                  <a:lnTo>
                    <a:pt x="404" y="602"/>
                  </a:lnTo>
                  <a:lnTo>
                    <a:pt x="406" y="604"/>
                  </a:lnTo>
                  <a:lnTo>
                    <a:pt x="426" y="628"/>
                  </a:lnTo>
                  <a:lnTo>
                    <a:pt x="456" y="624"/>
                  </a:lnTo>
                  <a:lnTo>
                    <a:pt x="458" y="624"/>
                  </a:lnTo>
                  <a:lnTo>
                    <a:pt x="470" y="628"/>
                  </a:lnTo>
                  <a:lnTo>
                    <a:pt x="490" y="644"/>
                  </a:lnTo>
                  <a:lnTo>
                    <a:pt x="524" y="648"/>
                  </a:lnTo>
                  <a:lnTo>
                    <a:pt x="544" y="644"/>
                  </a:lnTo>
                  <a:lnTo>
                    <a:pt x="564" y="642"/>
                  </a:lnTo>
                  <a:lnTo>
                    <a:pt x="580" y="642"/>
                  </a:lnTo>
                  <a:lnTo>
                    <a:pt x="590" y="644"/>
                  </a:lnTo>
                  <a:lnTo>
                    <a:pt x="596" y="648"/>
                  </a:lnTo>
                  <a:lnTo>
                    <a:pt x="598" y="654"/>
                  </a:lnTo>
                  <a:lnTo>
                    <a:pt x="598" y="658"/>
                  </a:lnTo>
                  <a:lnTo>
                    <a:pt x="594" y="664"/>
                  </a:lnTo>
                  <a:lnTo>
                    <a:pt x="588" y="670"/>
                  </a:lnTo>
                  <a:lnTo>
                    <a:pt x="580" y="678"/>
                  </a:lnTo>
                  <a:lnTo>
                    <a:pt x="580" y="682"/>
                  </a:lnTo>
                  <a:lnTo>
                    <a:pt x="582" y="686"/>
                  </a:lnTo>
                  <a:lnTo>
                    <a:pt x="586" y="692"/>
                  </a:lnTo>
                  <a:lnTo>
                    <a:pt x="592" y="698"/>
                  </a:lnTo>
                  <a:lnTo>
                    <a:pt x="592" y="700"/>
                  </a:lnTo>
                  <a:lnTo>
                    <a:pt x="598" y="704"/>
                  </a:lnTo>
                  <a:lnTo>
                    <a:pt x="600" y="702"/>
                  </a:lnTo>
                  <a:lnTo>
                    <a:pt x="616" y="676"/>
                  </a:lnTo>
                  <a:lnTo>
                    <a:pt x="628" y="658"/>
                  </a:lnTo>
                  <a:lnTo>
                    <a:pt x="638" y="646"/>
                  </a:lnTo>
                  <a:lnTo>
                    <a:pt x="648" y="640"/>
                  </a:lnTo>
                  <a:lnTo>
                    <a:pt x="654" y="638"/>
                  </a:lnTo>
                  <a:lnTo>
                    <a:pt x="660" y="638"/>
                  </a:lnTo>
                  <a:lnTo>
                    <a:pt x="676" y="644"/>
                  </a:lnTo>
                  <a:lnTo>
                    <a:pt x="698" y="654"/>
                  </a:lnTo>
                  <a:lnTo>
                    <a:pt x="724" y="670"/>
                  </a:lnTo>
                  <a:lnTo>
                    <a:pt x="772" y="678"/>
                  </a:lnTo>
                  <a:lnTo>
                    <a:pt x="772" y="680"/>
                  </a:lnTo>
                  <a:lnTo>
                    <a:pt x="772" y="682"/>
                  </a:lnTo>
                  <a:lnTo>
                    <a:pt x="768" y="704"/>
                  </a:lnTo>
                  <a:lnTo>
                    <a:pt x="792" y="708"/>
                  </a:lnTo>
                  <a:lnTo>
                    <a:pt x="792" y="738"/>
                  </a:lnTo>
                  <a:lnTo>
                    <a:pt x="802" y="754"/>
                  </a:lnTo>
                  <a:lnTo>
                    <a:pt x="808" y="762"/>
                  </a:lnTo>
                  <a:lnTo>
                    <a:pt x="816" y="764"/>
                  </a:lnTo>
                  <a:lnTo>
                    <a:pt x="830" y="764"/>
                  </a:lnTo>
                  <a:lnTo>
                    <a:pt x="880" y="762"/>
                  </a:lnTo>
                  <a:lnTo>
                    <a:pt x="904" y="748"/>
                  </a:lnTo>
                  <a:lnTo>
                    <a:pt x="928" y="716"/>
                  </a:lnTo>
                  <a:lnTo>
                    <a:pt x="956" y="714"/>
                  </a:lnTo>
                  <a:lnTo>
                    <a:pt x="970" y="710"/>
                  </a:lnTo>
                  <a:lnTo>
                    <a:pt x="1022" y="680"/>
                  </a:lnTo>
                  <a:lnTo>
                    <a:pt x="1024" y="680"/>
                  </a:lnTo>
                  <a:lnTo>
                    <a:pt x="1060" y="676"/>
                  </a:lnTo>
                  <a:lnTo>
                    <a:pt x="1070" y="678"/>
                  </a:lnTo>
                  <a:lnTo>
                    <a:pt x="1076" y="680"/>
                  </a:lnTo>
                  <a:lnTo>
                    <a:pt x="1112" y="708"/>
                  </a:lnTo>
                  <a:lnTo>
                    <a:pt x="1122" y="712"/>
                  </a:lnTo>
                  <a:lnTo>
                    <a:pt x="1124" y="714"/>
                  </a:lnTo>
                  <a:lnTo>
                    <a:pt x="1136" y="720"/>
                  </a:lnTo>
                  <a:lnTo>
                    <a:pt x="1138" y="720"/>
                  </a:lnTo>
                  <a:lnTo>
                    <a:pt x="1138" y="718"/>
                  </a:lnTo>
                  <a:lnTo>
                    <a:pt x="1138" y="716"/>
                  </a:lnTo>
                  <a:lnTo>
                    <a:pt x="1144" y="692"/>
                  </a:lnTo>
                  <a:lnTo>
                    <a:pt x="1142" y="682"/>
                  </a:lnTo>
                  <a:lnTo>
                    <a:pt x="1144" y="674"/>
                  </a:lnTo>
                  <a:lnTo>
                    <a:pt x="1148" y="668"/>
                  </a:lnTo>
                  <a:lnTo>
                    <a:pt x="1156" y="666"/>
                  </a:lnTo>
                  <a:lnTo>
                    <a:pt x="1164" y="666"/>
                  </a:lnTo>
                  <a:lnTo>
                    <a:pt x="1172" y="672"/>
                  </a:lnTo>
                  <a:lnTo>
                    <a:pt x="1182" y="682"/>
                  </a:lnTo>
                  <a:lnTo>
                    <a:pt x="1190" y="696"/>
                  </a:lnTo>
                  <a:lnTo>
                    <a:pt x="1192" y="696"/>
                  </a:lnTo>
                  <a:lnTo>
                    <a:pt x="1212" y="688"/>
                  </a:lnTo>
                  <a:lnTo>
                    <a:pt x="1214" y="686"/>
                  </a:lnTo>
                  <a:lnTo>
                    <a:pt x="1216" y="684"/>
                  </a:lnTo>
                  <a:lnTo>
                    <a:pt x="1218" y="680"/>
                  </a:lnTo>
                  <a:lnTo>
                    <a:pt x="1214" y="664"/>
                  </a:lnTo>
                  <a:lnTo>
                    <a:pt x="1214" y="660"/>
                  </a:lnTo>
                  <a:lnTo>
                    <a:pt x="1214" y="656"/>
                  </a:lnTo>
                  <a:lnTo>
                    <a:pt x="1216" y="652"/>
                  </a:lnTo>
                  <a:lnTo>
                    <a:pt x="1220" y="650"/>
                  </a:lnTo>
                  <a:lnTo>
                    <a:pt x="1228" y="644"/>
                  </a:lnTo>
                  <a:lnTo>
                    <a:pt x="1244" y="624"/>
                  </a:lnTo>
                  <a:lnTo>
                    <a:pt x="1256" y="598"/>
                  </a:lnTo>
                  <a:lnTo>
                    <a:pt x="1250" y="586"/>
                  </a:lnTo>
                  <a:lnTo>
                    <a:pt x="1246" y="576"/>
                  </a:lnTo>
                  <a:lnTo>
                    <a:pt x="1246" y="568"/>
                  </a:lnTo>
                  <a:lnTo>
                    <a:pt x="1246" y="562"/>
                  </a:lnTo>
                  <a:lnTo>
                    <a:pt x="1248" y="540"/>
                  </a:lnTo>
                  <a:lnTo>
                    <a:pt x="1244" y="528"/>
                  </a:lnTo>
                  <a:lnTo>
                    <a:pt x="1242" y="518"/>
                  </a:lnTo>
                  <a:lnTo>
                    <a:pt x="1240" y="510"/>
                  </a:lnTo>
                  <a:lnTo>
                    <a:pt x="1232" y="498"/>
                  </a:lnTo>
                  <a:lnTo>
                    <a:pt x="1232" y="496"/>
                  </a:lnTo>
                  <a:lnTo>
                    <a:pt x="1228" y="468"/>
                  </a:lnTo>
                  <a:lnTo>
                    <a:pt x="1228" y="458"/>
                  </a:lnTo>
                  <a:lnTo>
                    <a:pt x="1228" y="448"/>
                  </a:lnTo>
                  <a:lnTo>
                    <a:pt x="1220" y="440"/>
                  </a:lnTo>
                  <a:lnTo>
                    <a:pt x="1214" y="432"/>
                  </a:lnTo>
                  <a:lnTo>
                    <a:pt x="1202" y="416"/>
                  </a:lnTo>
                  <a:lnTo>
                    <a:pt x="1200" y="414"/>
                  </a:lnTo>
                  <a:lnTo>
                    <a:pt x="1200" y="412"/>
                  </a:lnTo>
                  <a:lnTo>
                    <a:pt x="1196" y="392"/>
                  </a:lnTo>
                  <a:lnTo>
                    <a:pt x="1184" y="382"/>
                  </a:lnTo>
                  <a:lnTo>
                    <a:pt x="1184" y="384"/>
                  </a:lnTo>
                  <a:lnTo>
                    <a:pt x="1162" y="364"/>
                  </a:lnTo>
                  <a:lnTo>
                    <a:pt x="1162" y="366"/>
                  </a:lnTo>
                  <a:lnTo>
                    <a:pt x="1164" y="392"/>
                  </a:lnTo>
                  <a:lnTo>
                    <a:pt x="1164" y="394"/>
                  </a:lnTo>
                  <a:lnTo>
                    <a:pt x="1152" y="400"/>
                  </a:lnTo>
                  <a:lnTo>
                    <a:pt x="1152" y="416"/>
                  </a:lnTo>
                  <a:lnTo>
                    <a:pt x="1152" y="418"/>
                  </a:lnTo>
                  <a:lnTo>
                    <a:pt x="1124" y="428"/>
                  </a:lnTo>
                  <a:lnTo>
                    <a:pt x="1114" y="406"/>
                  </a:lnTo>
                  <a:lnTo>
                    <a:pt x="1108" y="404"/>
                  </a:lnTo>
                  <a:lnTo>
                    <a:pt x="1100" y="414"/>
                  </a:lnTo>
                  <a:lnTo>
                    <a:pt x="1094" y="430"/>
                  </a:lnTo>
                  <a:lnTo>
                    <a:pt x="1074" y="436"/>
                  </a:lnTo>
                  <a:lnTo>
                    <a:pt x="1062" y="428"/>
                  </a:lnTo>
                  <a:lnTo>
                    <a:pt x="1046" y="422"/>
                  </a:lnTo>
                  <a:lnTo>
                    <a:pt x="1042" y="400"/>
                  </a:lnTo>
                  <a:lnTo>
                    <a:pt x="1036" y="386"/>
                  </a:lnTo>
                  <a:lnTo>
                    <a:pt x="1026" y="382"/>
                  </a:lnTo>
                  <a:lnTo>
                    <a:pt x="1024" y="380"/>
                  </a:lnTo>
                  <a:lnTo>
                    <a:pt x="1018" y="372"/>
                  </a:lnTo>
                  <a:lnTo>
                    <a:pt x="1010" y="360"/>
                  </a:lnTo>
                  <a:lnTo>
                    <a:pt x="1000" y="344"/>
                  </a:lnTo>
                  <a:lnTo>
                    <a:pt x="990" y="344"/>
                  </a:lnTo>
                  <a:lnTo>
                    <a:pt x="974" y="350"/>
                  </a:lnTo>
                  <a:lnTo>
                    <a:pt x="972" y="352"/>
                  </a:lnTo>
                  <a:lnTo>
                    <a:pt x="932" y="348"/>
                  </a:lnTo>
                  <a:lnTo>
                    <a:pt x="900" y="342"/>
                  </a:lnTo>
                  <a:lnTo>
                    <a:pt x="884" y="332"/>
                  </a:lnTo>
                  <a:lnTo>
                    <a:pt x="860" y="324"/>
                  </a:lnTo>
                  <a:lnTo>
                    <a:pt x="838" y="318"/>
                  </a:lnTo>
                  <a:lnTo>
                    <a:pt x="832" y="314"/>
                  </a:lnTo>
                  <a:lnTo>
                    <a:pt x="828" y="312"/>
                  </a:lnTo>
                  <a:lnTo>
                    <a:pt x="824" y="308"/>
                  </a:lnTo>
                  <a:lnTo>
                    <a:pt x="820" y="308"/>
                  </a:lnTo>
                  <a:lnTo>
                    <a:pt x="804" y="300"/>
                  </a:lnTo>
                  <a:lnTo>
                    <a:pt x="804" y="298"/>
                  </a:lnTo>
                  <a:lnTo>
                    <a:pt x="796" y="290"/>
                  </a:lnTo>
                  <a:lnTo>
                    <a:pt x="794" y="282"/>
                  </a:lnTo>
                  <a:lnTo>
                    <a:pt x="788" y="272"/>
                  </a:lnTo>
                  <a:lnTo>
                    <a:pt x="776" y="268"/>
                  </a:lnTo>
                  <a:lnTo>
                    <a:pt x="772" y="270"/>
                  </a:lnTo>
                  <a:lnTo>
                    <a:pt x="768" y="274"/>
                  </a:lnTo>
                  <a:lnTo>
                    <a:pt x="766" y="276"/>
                  </a:lnTo>
                  <a:lnTo>
                    <a:pt x="760" y="280"/>
                  </a:lnTo>
                  <a:lnTo>
                    <a:pt x="756" y="280"/>
                  </a:lnTo>
                  <a:lnTo>
                    <a:pt x="750" y="282"/>
                  </a:lnTo>
                  <a:lnTo>
                    <a:pt x="746" y="280"/>
                  </a:lnTo>
                  <a:lnTo>
                    <a:pt x="740" y="276"/>
                  </a:lnTo>
                  <a:lnTo>
                    <a:pt x="736" y="272"/>
                  </a:lnTo>
                  <a:lnTo>
                    <a:pt x="720" y="256"/>
                  </a:lnTo>
                  <a:lnTo>
                    <a:pt x="714" y="246"/>
                  </a:lnTo>
                  <a:lnTo>
                    <a:pt x="708" y="238"/>
                  </a:lnTo>
                  <a:lnTo>
                    <a:pt x="704" y="232"/>
                  </a:lnTo>
                  <a:lnTo>
                    <a:pt x="698" y="224"/>
                  </a:lnTo>
                  <a:lnTo>
                    <a:pt x="692" y="216"/>
                  </a:lnTo>
                  <a:lnTo>
                    <a:pt x="690" y="206"/>
                  </a:lnTo>
                  <a:lnTo>
                    <a:pt x="692" y="196"/>
                  </a:lnTo>
                  <a:lnTo>
                    <a:pt x="702" y="178"/>
                  </a:lnTo>
                  <a:lnTo>
                    <a:pt x="708" y="160"/>
                  </a:lnTo>
                  <a:lnTo>
                    <a:pt x="710" y="148"/>
                  </a:lnTo>
                  <a:lnTo>
                    <a:pt x="706" y="128"/>
                  </a:lnTo>
                  <a:lnTo>
                    <a:pt x="694" y="118"/>
                  </a:lnTo>
                  <a:lnTo>
                    <a:pt x="696" y="104"/>
                  </a:lnTo>
                  <a:lnTo>
                    <a:pt x="698" y="96"/>
                  </a:lnTo>
                  <a:lnTo>
                    <a:pt x="700" y="90"/>
                  </a:lnTo>
                  <a:lnTo>
                    <a:pt x="704" y="86"/>
                  </a:lnTo>
                  <a:lnTo>
                    <a:pt x="708" y="84"/>
                  </a:lnTo>
                  <a:lnTo>
                    <a:pt x="712" y="84"/>
                  </a:lnTo>
                  <a:lnTo>
                    <a:pt x="712" y="80"/>
                  </a:lnTo>
                  <a:lnTo>
                    <a:pt x="712" y="78"/>
                  </a:lnTo>
                  <a:lnTo>
                    <a:pt x="712" y="62"/>
                  </a:lnTo>
                  <a:lnTo>
                    <a:pt x="712" y="44"/>
                  </a:lnTo>
                  <a:lnTo>
                    <a:pt x="710" y="42"/>
                  </a:lnTo>
                  <a:lnTo>
                    <a:pt x="708" y="40"/>
                  </a:lnTo>
                  <a:lnTo>
                    <a:pt x="706" y="40"/>
                  </a:lnTo>
                  <a:lnTo>
                    <a:pt x="692" y="30"/>
                  </a:lnTo>
                  <a:lnTo>
                    <a:pt x="680" y="20"/>
                  </a:lnTo>
                  <a:lnTo>
                    <a:pt x="642" y="14"/>
                  </a:lnTo>
                  <a:lnTo>
                    <a:pt x="630" y="4"/>
                  </a:lnTo>
                  <a:lnTo>
                    <a:pt x="608" y="4"/>
                  </a:lnTo>
                  <a:lnTo>
                    <a:pt x="602" y="6"/>
                  </a:lnTo>
                  <a:lnTo>
                    <a:pt x="596" y="10"/>
                  </a:lnTo>
                  <a:lnTo>
                    <a:pt x="594" y="10"/>
                  </a:lnTo>
                  <a:lnTo>
                    <a:pt x="576" y="16"/>
                  </a:lnTo>
                  <a:lnTo>
                    <a:pt x="532" y="16"/>
                  </a:lnTo>
                  <a:lnTo>
                    <a:pt x="524" y="20"/>
                  </a:lnTo>
                  <a:lnTo>
                    <a:pt x="518" y="24"/>
                  </a:lnTo>
                  <a:lnTo>
                    <a:pt x="508" y="28"/>
                  </a:lnTo>
                  <a:lnTo>
                    <a:pt x="492" y="34"/>
                  </a:lnTo>
                  <a:lnTo>
                    <a:pt x="472" y="40"/>
                  </a:lnTo>
                  <a:lnTo>
                    <a:pt x="470" y="40"/>
                  </a:lnTo>
                  <a:lnTo>
                    <a:pt x="440" y="36"/>
                  </a:lnTo>
                  <a:lnTo>
                    <a:pt x="438" y="36"/>
                  </a:lnTo>
                  <a:lnTo>
                    <a:pt x="428" y="36"/>
                  </a:lnTo>
                  <a:lnTo>
                    <a:pt x="410" y="40"/>
                  </a:lnTo>
                  <a:lnTo>
                    <a:pt x="374" y="44"/>
                  </a:lnTo>
                  <a:lnTo>
                    <a:pt x="372" y="44"/>
                  </a:lnTo>
                  <a:lnTo>
                    <a:pt x="356" y="36"/>
                  </a:lnTo>
                  <a:lnTo>
                    <a:pt x="340" y="36"/>
                  </a:lnTo>
                  <a:lnTo>
                    <a:pt x="330" y="32"/>
                  </a:lnTo>
                  <a:lnTo>
                    <a:pt x="320" y="20"/>
                  </a:lnTo>
                  <a:lnTo>
                    <a:pt x="318" y="20"/>
                  </a:lnTo>
                  <a:lnTo>
                    <a:pt x="316" y="12"/>
                  </a:lnTo>
                  <a:lnTo>
                    <a:pt x="314" y="8"/>
                  </a:lnTo>
                  <a:lnTo>
                    <a:pt x="310" y="4"/>
                  </a:lnTo>
                  <a:lnTo>
                    <a:pt x="302" y="0"/>
                  </a:lnTo>
                  <a:lnTo>
                    <a:pt x="296" y="8"/>
                  </a:lnTo>
                  <a:lnTo>
                    <a:pt x="270" y="20"/>
                  </a:lnTo>
                  <a:lnTo>
                    <a:pt x="268" y="20"/>
                  </a:lnTo>
                  <a:lnTo>
                    <a:pt x="236" y="22"/>
                  </a:lnTo>
                  <a:lnTo>
                    <a:pt x="226" y="20"/>
                  </a:lnTo>
                  <a:lnTo>
                    <a:pt x="210" y="16"/>
                  </a:lnTo>
                  <a:lnTo>
                    <a:pt x="184" y="12"/>
                  </a:lnTo>
                  <a:lnTo>
                    <a:pt x="182" y="12"/>
                  </a:lnTo>
                  <a:lnTo>
                    <a:pt x="166" y="4"/>
                  </a:lnTo>
                  <a:lnTo>
                    <a:pt x="152" y="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6" name="云南"/>
            <p:cNvSpPr>
              <a:spLocks/>
            </p:cNvSpPr>
            <p:nvPr/>
          </p:nvSpPr>
          <p:spPr bwMode="auto">
            <a:xfrm>
              <a:off x="3952875" y="4422775"/>
              <a:ext cx="1038225" cy="1082675"/>
            </a:xfrm>
            <a:custGeom>
              <a:avLst/>
              <a:gdLst>
                <a:gd name="T0" fmla="*/ 2147483646 w 568"/>
                <a:gd name="T1" fmla="*/ 2147483646 h 592"/>
                <a:gd name="T2" fmla="*/ 2147483646 w 568"/>
                <a:gd name="T3" fmla="*/ 2147483646 h 592"/>
                <a:gd name="T4" fmla="*/ 2147483646 w 568"/>
                <a:gd name="T5" fmla="*/ 2147483646 h 592"/>
                <a:gd name="T6" fmla="*/ 2147483646 w 568"/>
                <a:gd name="T7" fmla="*/ 2147483646 h 592"/>
                <a:gd name="T8" fmla="*/ 2147483646 w 568"/>
                <a:gd name="T9" fmla="*/ 2147483646 h 592"/>
                <a:gd name="T10" fmla="*/ 2147483646 w 568"/>
                <a:gd name="T11" fmla="*/ 2147483646 h 592"/>
                <a:gd name="T12" fmla="*/ 2147483646 w 568"/>
                <a:gd name="T13" fmla="*/ 2147483646 h 592"/>
                <a:gd name="T14" fmla="*/ 2147483646 w 568"/>
                <a:gd name="T15" fmla="*/ 2147483646 h 592"/>
                <a:gd name="T16" fmla="*/ 2147483646 w 568"/>
                <a:gd name="T17" fmla="*/ 2147483646 h 592"/>
                <a:gd name="T18" fmla="*/ 2147483646 w 568"/>
                <a:gd name="T19" fmla="*/ 2147483646 h 592"/>
                <a:gd name="T20" fmla="*/ 2147483646 w 568"/>
                <a:gd name="T21" fmla="*/ 2147483646 h 592"/>
                <a:gd name="T22" fmla="*/ 2147483646 w 568"/>
                <a:gd name="T23" fmla="*/ 2147483646 h 592"/>
                <a:gd name="T24" fmla="*/ 2147483646 w 568"/>
                <a:gd name="T25" fmla="*/ 2147483646 h 592"/>
                <a:gd name="T26" fmla="*/ 2147483646 w 568"/>
                <a:gd name="T27" fmla="*/ 2147483646 h 592"/>
                <a:gd name="T28" fmla="*/ 2147483646 w 568"/>
                <a:gd name="T29" fmla="*/ 2147483646 h 592"/>
                <a:gd name="T30" fmla="*/ 2147483646 w 568"/>
                <a:gd name="T31" fmla="*/ 2147483646 h 592"/>
                <a:gd name="T32" fmla="*/ 2147483646 w 568"/>
                <a:gd name="T33" fmla="*/ 2147483646 h 592"/>
                <a:gd name="T34" fmla="*/ 2147483646 w 568"/>
                <a:gd name="T35" fmla="*/ 2147483646 h 592"/>
                <a:gd name="T36" fmla="*/ 2147483646 w 568"/>
                <a:gd name="T37" fmla="*/ 2147483646 h 592"/>
                <a:gd name="T38" fmla="*/ 2147483646 w 568"/>
                <a:gd name="T39" fmla="*/ 2147483646 h 592"/>
                <a:gd name="T40" fmla="*/ 2147483646 w 568"/>
                <a:gd name="T41" fmla="*/ 2147483646 h 592"/>
                <a:gd name="T42" fmla="*/ 2147483646 w 568"/>
                <a:gd name="T43" fmla="*/ 2147483646 h 592"/>
                <a:gd name="T44" fmla="*/ 2147483646 w 568"/>
                <a:gd name="T45" fmla="*/ 2147483646 h 592"/>
                <a:gd name="T46" fmla="*/ 2147483646 w 568"/>
                <a:gd name="T47" fmla="*/ 2147483646 h 592"/>
                <a:gd name="T48" fmla="*/ 2147483646 w 568"/>
                <a:gd name="T49" fmla="*/ 2147483646 h 592"/>
                <a:gd name="T50" fmla="*/ 2147483646 w 568"/>
                <a:gd name="T51" fmla="*/ 2147483646 h 592"/>
                <a:gd name="T52" fmla="*/ 2147483646 w 568"/>
                <a:gd name="T53" fmla="*/ 2147483646 h 592"/>
                <a:gd name="T54" fmla="*/ 2147483646 w 568"/>
                <a:gd name="T55" fmla="*/ 2147483646 h 592"/>
                <a:gd name="T56" fmla="*/ 2147483646 w 568"/>
                <a:gd name="T57" fmla="*/ 2147483646 h 592"/>
                <a:gd name="T58" fmla="*/ 2147483646 w 568"/>
                <a:gd name="T59" fmla="*/ 2147483646 h 592"/>
                <a:gd name="T60" fmla="*/ 2147483646 w 568"/>
                <a:gd name="T61" fmla="*/ 2147483646 h 592"/>
                <a:gd name="T62" fmla="*/ 2147483646 w 568"/>
                <a:gd name="T63" fmla="*/ 2147483646 h 592"/>
                <a:gd name="T64" fmla="*/ 2147483646 w 568"/>
                <a:gd name="T65" fmla="*/ 2147483646 h 592"/>
                <a:gd name="T66" fmla="*/ 2147483646 w 568"/>
                <a:gd name="T67" fmla="*/ 2147483646 h 592"/>
                <a:gd name="T68" fmla="*/ 2147483646 w 568"/>
                <a:gd name="T69" fmla="*/ 2147483646 h 592"/>
                <a:gd name="T70" fmla="*/ 2147483646 w 568"/>
                <a:gd name="T71" fmla="*/ 2147483646 h 592"/>
                <a:gd name="T72" fmla="*/ 2147483646 w 568"/>
                <a:gd name="T73" fmla="*/ 2147483646 h 592"/>
                <a:gd name="T74" fmla="*/ 2147483646 w 568"/>
                <a:gd name="T75" fmla="*/ 2147483646 h 592"/>
                <a:gd name="T76" fmla="*/ 2147483646 w 568"/>
                <a:gd name="T77" fmla="*/ 2147483646 h 592"/>
                <a:gd name="T78" fmla="*/ 2147483646 w 568"/>
                <a:gd name="T79" fmla="*/ 2147483646 h 592"/>
                <a:gd name="T80" fmla="*/ 2147483646 w 568"/>
                <a:gd name="T81" fmla="*/ 2147483646 h 592"/>
                <a:gd name="T82" fmla="*/ 2147483646 w 568"/>
                <a:gd name="T83" fmla="*/ 2147483646 h 592"/>
                <a:gd name="T84" fmla="*/ 2147483646 w 568"/>
                <a:gd name="T85" fmla="*/ 2147483646 h 592"/>
                <a:gd name="T86" fmla="*/ 2147483646 w 568"/>
                <a:gd name="T87" fmla="*/ 2147483646 h 592"/>
                <a:gd name="T88" fmla="*/ 2147483646 w 568"/>
                <a:gd name="T89" fmla="*/ 2147483646 h 592"/>
                <a:gd name="T90" fmla="*/ 2147483646 w 568"/>
                <a:gd name="T91" fmla="*/ 2147483646 h 592"/>
                <a:gd name="T92" fmla="*/ 2147483646 w 568"/>
                <a:gd name="T93" fmla="*/ 2147483646 h 592"/>
                <a:gd name="T94" fmla="*/ 2147483646 w 568"/>
                <a:gd name="T95" fmla="*/ 2147483646 h 592"/>
                <a:gd name="T96" fmla="*/ 2147483646 w 568"/>
                <a:gd name="T97" fmla="*/ 2147483646 h 592"/>
                <a:gd name="T98" fmla="*/ 2147483646 w 568"/>
                <a:gd name="T99" fmla="*/ 2147483646 h 592"/>
                <a:gd name="T100" fmla="*/ 2147483646 w 568"/>
                <a:gd name="T101" fmla="*/ 2147483646 h 592"/>
                <a:gd name="T102" fmla="*/ 2147483646 w 568"/>
                <a:gd name="T103" fmla="*/ 2147483646 h 592"/>
                <a:gd name="T104" fmla="*/ 2147483646 w 568"/>
                <a:gd name="T105" fmla="*/ 2147483646 h 592"/>
                <a:gd name="T106" fmla="*/ 2147483646 w 568"/>
                <a:gd name="T107" fmla="*/ 2147483646 h 59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68" h="592">
                  <a:moveTo>
                    <a:pt x="4" y="364"/>
                  </a:moveTo>
                  <a:lnTo>
                    <a:pt x="0" y="374"/>
                  </a:lnTo>
                  <a:lnTo>
                    <a:pt x="10" y="372"/>
                  </a:lnTo>
                  <a:lnTo>
                    <a:pt x="18" y="366"/>
                  </a:lnTo>
                  <a:lnTo>
                    <a:pt x="20" y="364"/>
                  </a:lnTo>
                  <a:lnTo>
                    <a:pt x="52" y="360"/>
                  </a:lnTo>
                  <a:lnTo>
                    <a:pt x="74" y="350"/>
                  </a:lnTo>
                  <a:lnTo>
                    <a:pt x="82" y="362"/>
                  </a:lnTo>
                  <a:lnTo>
                    <a:pt x="84" y="362"/>
                  </a:lnTo>
                  <a:lnTo>
                    <a:pt x="74" y="378"/>
                  </a:lnTo>
                  <a:lnTo>
                    <a:pt x="84" y="388"/>
                  </a:lnTo>
                  <a:lnTo>
                    <a:pt x="84" y="390"/>
                  </a:lnTo>
                  <a:lnTo>
                    <a:pt x="84" y="392"/>
                  </a:lnTo>
                  <a:lnTo>
                    <a:pt x="76" y="426"/>
                  </a:lnTo>
                  <a:lnTo>
                    <a:pt x="98" y="440"/>
                  </a:lnTo>
                  <a:lnTo>
                    <a:pt x="136" y="442"/>
                  </a:lnTo>
                  <a:lnTo>
                    <a:pt x="130" y="450"/>
                  </a:lnTo>
                  <a:lnTo>
                    <a:pt x="104" y="486"/>
                  </a:lnTo>
                  <a:lnTo>
                    <a:pt x="98" y="496"/>
                  </a:lnTo>
                  <a:lnTo>
                    <a:pt x="96" y="502"/>
                  </a:lnTo>
                  <a:lnTo>
                    <a:pt x="110" y="506"/>
                  </a:lnTo>
                  <a:lnTo>
                    <a:pt x="122" y="508"/>
                  </a:lnTo>
                  <a:lnTo>
                    <a:pt x="132" y="510"/>
                  </a:lnTo>
                  <a:lnTo>
                    <a:pt x="140" y="516"/>
                  </a:lnTo>
                  <a:lnTo>
                    <a:pt x="144" y="520"/>
                  </a:lnTo>
                  <a:lnTo>
                    <a:pt x="152" y="534"/>
                  </a:lnTo>
                  <a:lnTo>
                    <a:pt x="158" y="550"/>
                  </a:lnTo>
                  <a:lnTo>
                    <a:pt x="180" y="562"/>
                  </a:lnTo>
                  <a:lnTo>
                    <a:pt x="192" y="564"/>
                  </a:lnTo>
                  <a:lnTo>
                    <a:pt x="220" y="540"/>
                  </a:lnTo>
                  <a:lnTo>
                    <a:pt x="236" y="562"/>
                  </a:lnTo>
                  <a:lnTo>
                    <a:pt x="236" y="564"/>
                  </a:lnTo>
                  <a:lnTo>
                    <a:pt x="240" y="584"/>
                  </a:lnTo>
                  <a:lnTo>
                    <a:pt x="252" y="586"/>
                  </a:lnTo>
                  <a:lnTo>
                    <a:pt x="272" y="592"/>
                  </a:lnTo>
                  <a:lnTo>
                    <a:pt x="276" y="592"/>
                  </a:lnTo>
                  <a:lnTo>
                    <a:pt x="276" y="590"/>
                  </a:lnTo>
                  <a:lnTo>
                    <a:pt x="272" y="570"/>
                  </a:lnTo>
                  <a:lnTo>
                    <a:pt x="272" y="568"/>
                  </a:lnTo>
                  <a:lnTo>
                    <a:pt x="262" y="522"/>
                  </a:lnTo>
                  <a:lnTo>
                    <a:pt x="262" y="520"/>
                  </a:lnTo>
                  <a:lnTo>
                    <a:pt x="268" y="488"/>
                  </a:lnTo>
                  <a:lnTo>
                    <a:pt x="270" y="488"/>
                  </a:lnTo>
                  <a:lnTo>
                    <a:pt x="272" y="488"/>
                  </a:lnTo>
                  <a:lnTo>
                    <a:pt x="294" y="490"/>
                  </a:lnTo>
                  <a:lnTo>
                    <a:pt x="320" y="470"/>
                  </a:lnTo>
                  <a:lnTo>
                    <a:pt x="324" y="472"/>
                  </a:lnTo>
                  <a:lnTo>
                    <a:pt x="342" y="486"/>
                  </a:lnTo>
                  <a:lnTo>
                    <a:pt x="352" y="498"/>
                  </a:lnTo>
                  <a:lnTo>
                    <a:pt x="362" y="490"/>
                  </a:lnTo>
                  <a:lnTo>
                    <a:pt x="378" y="474"/>
                  </a:lnTo>
                  <a:lnTo>
                    <a:pt x="378" y="472"/>
                  </a:lnTo>
                  <a:lnTo>
                    <a:pt x="380" y="472"/>
                  </a:lnTo>
                  <a:lnTo>
                    <a:pt x="420" y="482"/>
                  </a:lnTo>
                  <a:lnTo>
                    <a:pt x="438" y="468"/>
                  </a:lnTo>
                  <a:lnTo>
                    <a:pt x="438" y="466"/>
                  </a:lnTo>
                  <a:lnTo>
                    <a:pt x="440" y="466"/>
                  </a:lnTo>
                  <a:lnTo>
                    <a:pt x="458" y="470"/>
                  </a:lnTo>
                  <a:lnTo>
                    <a:pt x="512" y="422"/>
                  </a:lnTo>
                  <a:lnTo>
                    <a:pt x="528" y="426"/>
                  </a:lnTo>
                  <a:lnTo>
                    <a:pt x="530" y="428"/>
                  </a:lnTo>
                  <a:lnTo>
                    <a:pt x="532" y="428"/>
                  </a:lnTo>
                  <a:lnTo>
                    <a:pt x="536" y="436"/>
                  </a:lnTo>
                  <a:lnTo>
                    <a:pt x="540" y="432"/>
                  </a:lnTo>
                  <a:lnTo>
                    <a:pt x="540" y="430"/>
                  </a:lnTo>
                  <a:lnTo>
                    <a:pt x="556" y="422"/>
                  </a:lnTo>
                  <a:lnTo>
                    <a:pt x="568" y="410"/>
                  </a:lnTo>
                  <a:lnTo>
                    <a:pt x="566" y="386"/>
                  </a:lnTo>
                  <a:lnTo>
                    <a:pt x="564" y="382"/>
                  </a:lnTo>
                  <a:lnTo>
                    <a:pt x="548" y="388"/>
                  </a:lnTo>
                  <a:lnTo>
                    <a:pt x="542" y="392"/>
                  </a:lnTo>
                  <a:lnTo>
                    <a:pt x="534" y="392"/>
                  </a:lnTo>
                  <a:lnTo>
                    <a:pt x="516" y="392"/>
                  </a:lnTo>
                  <a:lnTo>
                    <a:pt x="510" y="390"/>
                  </a:lnTo>
                  <a:lnTo>
                    <a:pt x="504" y="386"/>
                  </a:lnTo>
                  <a:lnTo>
                    <a:pt x="504" y="360"/>
                  </a:lnTo>
                  <a:lnTo>
                    <a:pt x="496" y="358"/>
                  </a:lnTo>
                  <a:lnTo>
                    <a:pt x="492" y="356"/>
                  </a:lnTo>
                  <a:lnTo>
                    <a:pt x="488" y="358"/>
                  </a:lnTo>
                  <a:lnTo>
                    <a:pt x="484" y="360"/>
                  </a:lnTo>
                  <a:lnTo>
                    <a:pt x="472" y="364"/>
                  </a:lnTo>
                  <a:lnTo>
                    <a:pt x="468" y="364"/>
                  </a:lnTo>
                  <a:lnTo>
                    <a:pt x="468" y="362"/>
                  </a:lnTo>
                  <a:lnTo>
                    <a:pt x="462" y="350"/>
                  </a:lnTo>
                  <a:lnTo>
                    <a:pt x="460" y="340"/>
                  </a:lnTo>
                  <a:lnTo>
                    <a:pt x="468" y="310"/>
                  </a:lnTo>
                  <a:lnTo>
                    <a:pt x="468" y="308"/>
                  </a:lnTo>
                  <a:lnTo>
                    <a:pt x="476" y="294"/>
                  </a:lnTo>
                  <a:lnTo>
                    <a:pt x="452" y="274"/>
                  </a:lnTo>
                  <a:lnTo>
                    <a:pt x="452" y="272"/>
                  </a:lnTo>
                  <a:lnTo>
                    <a:pt x="452" y="248"/>
                  </a:lnTo>
                  <a:lnTo>
                    <a:pt x="464" y="212"/>
                  </a:lnTo>
                  <a:lnTo>
                    <a:pt x="456" y="192"/>
                  </a:lnTo>
                  <a:lnTo>
                    <a:pt x="450" y="190"/>
                  </a:lnTo>
                  <a:lnTo>
                    <a:pt x="440" y="190"/>
                  </a:lnTo>
                  <a:lnTo>
                    <a:pt x="432" y="204"/>
                  </a:lnTo>
                  <a:lnTo>
                    <a:pt x="420" y="196"/>
                  </a:lnTo>
                  <a:lnTo>
                    <a:pt x="410" y="190"/>
                  </a:lnTo>
                  <a:lnTo>
                    <a:pt x="400" y="168"/>
                  </a:lnTo>
                  <a:lnTo>
                    <a:pt x="398" y="152"/>
                  </a:lnTo>
                  <a:lnTo>
                    <a:pt x="398" y="150"/>
                  </a:lnTo>
                  <a:lnTo>
                    <a:pt x="396" y="148"/>
                  </a:lnTo>
                  <a:lnTo>
                    <a:pt x="400" y="148"/>
                  </a:lnTo>
                  <a:lnTo>
                    <a:pt x="410" y="132"/>
                  </a:lnTo>
                  <a:lnTo>
                    <a:pt x="412" y="132"/>
                  </a:lnTo>
                  <a:lnTo>
                    <a:pt x="420" y="130"/>
                  </a:lnTo>
                  <a:lnTo>
                    <a:pt x="430" y="128"/>
                  </a:lnTo>
                  <a:lnTo>
                    <a:pt x="472" y="126"/>
                  </a:lnTo>
                  <a:lnTo>
                    <a:pt x="478" y="128"/>
                  </a:lnTo>
                  <a:lnTo>
                    <a:pt x="480" y="128"/>
                  </a:lnTo>
                  <a:lnTo>
                    <a:pt x="486" y="132"/>
                  </a:lnTo>
                  <a:lnTo>
                    <a:pt x="496" y="126"/>
                  </a:lnTo>
                  <a:lnTo>
                    <a:pt x="506" y="120"/>
                  </a:lnTo>
                  <a:lnTo>
                    <a:pt x="512" y="112"/>
                  </a:lnTo>
                  <a:lnTo>
                    <a:pt x="512" y="108"/>
                  </a:lnTo>
                  <a:lnTo>
                    <a:pt x="512" y="90"/>
                  </a:lnTo>
                  <a:lnTo>
                    <a:pt x="502" y="88"/>
                  </a:lnTo>
                  <a:lnTo>
                    <a:pt x="486" y="94"/>
                  </a:lnTo>
                  <a:lnTo>
                    <a:pt x="478" y="100"/>
                  </a:lnTo>
                  <a:lnTo>
                    <a:pt x="474" y="102"/>
                  </a:lnTo>
                  <a:lnTo>
                    <a:pt x="470" y="104"/>
                  </a:lnTo>
                  <a:lnTo>
                    <a:pt x="466" y="102"/>
                  </a:lnTo>
                  <a:lnTo>
                    <a:pt x="462" y="100"/>
                  </a:lnTo>
                  <a:lnTo>
                    <a:pt x="454" y="90"/>
                  </a:lnTo>
                  <a:lnTo>
                    <a:pt x="454" y="88"/>
                  </a:lnTo>
                  <a:lnTo>
                    <a:pt x="452" y="78"/>
                  </a:lnTo>
                  <a:lnTo>
                    <a:pt x="452" y="76"/>
                  </a:lnTo>
                  <a:lnTo>
                    <a:pt x="454" y="66"/>
                  </a:lnTo>
                  <a:lnTo>
                    <a:pt x="444" y="44"/>
                  </a:lnTo>
                  <a:lnTo>
                    <a:pt x="428" y="48"/>
                  </a:lnTo>
                  <a:lnTo>
                    <a:pt x="420" y="56"/>
                  </a:lnTo>
                  <a:lnTo>
                    <a:pt x="424" y="80"/>
                  </a:lnTo>
                  <a:lnTo>
                    <a:pt x="396" y="68"/>
                  </a:lnTo>
                  <a:lnTo>
                    <a:pt x="404" y="82"/>
                  </a:lnTo>
                  <a:lnTo>
                    <a:pt x="404" y="84"/>
                  </a:lnTo>
                  <a:lnTo>
                    <a:pt x="402" y="100"/>
                  </a:lnTo>
                  <a:lnTo>
                    <a:pt x="402" y="102"/>
                  </a:lnTo>
                  <a:lnTo>
                    <a:pt x="400" y="102"/>
                  </a:lnTo>
                  <a:lnTo>
                    <a:pt x="386" y="124"/>
                  </a:lnTo>
                  <a:lnTo>
                    <a:pt x="360" y="138"/>
                  </a:lnTo>
                  <a:lnTo>
                    <a:pt x="358" y="152"/>
                  </a:lnTo>
                  <a:lnTo>
                    <a:pt x="360" y="160"/>
                  </a:lnTo>
                  <a:lnTo>
                    <a:pt x="364" y="170"/>
                  </a:lnTo>
                  <a:lnTo>
                    <a:pt x="366" y="170"/>
                  </a:lnTo>
                  <a:lnTo>
                    <a:pt x="366" y="172"/>
                  </a:lnTo>
                  <a:lnTo>
                    <a:pt x="368" y="192"/>
                  </a:lnTo>
                  <a:lnTo>
                    <a:pt x="368" y="194"/>
                  </a:lnTo>
                  <a:lnTo>
                    <a:pt x="366" y="196"/>
                  </a:lnTo>
                  <a:lnTo>
                    <a:pt x="356" y="208"/>
                  </a:lnTo>
                  <a:lnTo>
                    <a:pt x="348" y="214"/>
                  </a:lnTo>
                  <a:lnTo>
                    <a:pt x="346" y="214"/>
                  </a:lnTo>
                  <a:lnTo>
                    <a:pt x="344" y="214"/>
                  </a:lnTo>
                  <a:lnTo>
                    <a:pt x="326" y="210"/>
                  </a:lnTo>
                  <a:lnTo>
                    <a:pt x="322" y="210"/>
                  </a:lnTo>
                  <a:lnTo>
                    <a:pt x="316" y="214"/>
                  </a:lnTo>
                  <a:lnTo>
                    <a:pt x="308" y="224"/>
                  </a:lnTo>
                  <a:lnTo>
                    <a:pt x="300" y="232"/>
                  </a:lnTo>
                  <a:lnTo>
                    <a:pt x="298" y="236"/>
                  </a:lnTo>
                  <a:lnTo>
                    <a:pt x="294" y="238"/>
                  </a:lnTo>
                  <a:lnTo>
                    <a:pt x="288" y="240"/>
                  </a:lnTo>
                  <a:lnTo>
                    <a:pt x="282" y="238"/>
                  </a:lnTo>
                  <a:lnTo>
                    <a:pt x="280" y="238"/>
                  </a:lnTo>
                  <a:lnTo>
                    <a:pt x="278" y="234"/>
                  </a:lnTo>
                  <a:lnTo>
                    <a:pt x="276" y="230"/>
                  </a:lnTo>
                  <a:lnTo>
                    <a:pt x="276" y="224"/>
                  </a:lnTo>
                  <a:lnTo>
                    <a:pt x="276" y="220"/>
                  </a:lnTo>
                  <a:lnTo>
                    <a:pt x="276" y="214"/>
                  </a:lnTo>
                  <a:lnTo>
                    <a:pt x="272" y="218"/>
                  </a:lnTo>
                  <a:lnTo>
                    <a:pt x="270" y="220"/>
                  </a:lnTo>
                  <a:lnTo>
                    <a:pt x="264" y="222"/>
                  </a:lnTo>
                  <a:lnTo>
                    <a:pt x="260" y="218"/>
                  </a:lnTo>
                  <a:lnTo>
                    <a:pt x="258" y="212"/>
                  </a:lnTo>
                  <a:lnTo>
                    <a:pt x="256" y="192"/>
                  </a:lnTo>
                  <a:lnTo>
                    <a:pt x="252" y="176"/>
                  </a:lnTo>
                  <a:lnTo>
                    <a:pt x="244" y="168"/>
                  </a:lnTo>
                  <a:lnTo>
                    <a:pt x="244" y="166"/>
                  </a:lnTo>
                  <a:lnTo>
                    <a:pt x="226" y="128"/>
                  </a:lnTo>
                  <a:lnTo>
                    <a:pt x="220" y="116"/>
                  </a:lnTo>
                  <a:lnTo>
                    <a:pt x="220" y="114"/>
                  </a:lnTo>
                  <a:lnTo>
                    <a:pt x="216" y="94"/>
                  </a:lnTo>
                  <a:lnTo>
                    <a:pt x="214" y="90"/>
                  </a:lnTo>
                  <a:lnTo>
                    <a:pt x="212" y="92"/>
                  </a:lnTo>
                  <a:lnTo>
                    <a:pt x="204" y="100"/>
                  </a:lnTo>
                  <a:lnTo>
                    <a:pt x="200" y="104"/>
                  </a:lnTo>
                  <a:lnTo>
                    <a:pt x="196" y="102"/>
                  </a:lnTo>
                  <a:lnTo>
                    <a:pt x="188" y="96"/>
                  </a:lnTo>
                  <a:lnTo>
                    <a:pt x="176" y="90"/>
                  </a:lnTo>
                  <a:lnTo>
                    <a:pt x="174" y="88"/>
                  </a:lnTo>
                  <a:lnTo>
                    <a:pt x="172" y="88"/>
                  </a:lnTo>
                  <a:lnTo>
                    <a:pt x="172" y="86"/>
                  </a:lnTo>
                  <a:lnTo>
                    <a:pt x="172" y="70"/>
                  </a:lnTo>
                  <a:lnTo>
                    <a:pt x="168" y="58"/>
                  </a:lnTo>
                  <a:lnTo>
                    <a:pt x="162" y="42"/>
                  </a:lnTo>
                  <a:lnTo>
                    <a:pt x="156" y="42"/>
                  </a:lnTo>
                  <a:lnTo>
                    <a:pt x="156" y="50"/>
                  </a:lnTo>
                  <a:lnTo>
                    <a:pt x="154" y="58"/>
                  </a:lnTo>
                  <a:lnTo>
                    <a:pt x="150" y="64"/>
                  </a:lnTo>
                  <a:lnTo>
                    <a:pt x="144" y="70"/>
                  </a:lnTo>
                  <a:lnTo>
                    <a:pt x="142" y="78"/>
                  </a:lnTo>
                  <a:lnTo>
                    <a:pt x="138" y="82"/>
                  </a:lnTo>
                  <a:lnTo>
                    <a:pt x="134" y="86"/>
                  </a:lnTo>
                  <a:lnTo>
                    <a:pt x="130" y="86"/>
                  </a:lnTo>
                  <a:lnTo>
                    <a:pt x="128" y="86"/>
                  </a:lnTo>
                  <a:lnTo>
                    <a:pt x="124" y="84"/>
                  </a:lnTo>
                  <a:lnTo>
                    <a:pt x="122" y="84"/>
                  </a:lnTo>
                  <a:lnTo>
                    <a:pt x="118" y="82"/>
                  </a:lnTo>
                  <a:lnTo>
                    <a:pt x="118" y="78"/>
                  </a:lnTo>
                  <a:lnTo>
                    <a:pt x="116" y="66"/>
                  </a:lnTo>
                  <a:lnTo>
                    <a:pt x="116" y="62"/>
                  </a:lnTo>
                  <a:lnTo>
                    <a:pt x="106" y="56"/>
                  </a:lnTo>
                  <a:lnTo>
                    <a:pt x="104" y="54"/>
                  </a:lnTo>
                  <a:lnTo>
                    <a:pt x="102" y="50"/>
                  </a:lnTo>
                  <a:lnTo>
                    <a:pt x="100" y="42"/>
                  </a:lnTo>
                  <a:lnTo>
                    <a:pt x="104" y="6"/>
                  </a:lnTo>
                  <a:lnTo>
                    <a:pt x="102" y="0"/>
                  </a:lnTo>
                  <a:lnTo>
                    <a:pt x="88" y="14"/>
                  </a:lnTo>
                  <a:lnTo>
                    <a:pt x="80" y="20"/>
                  </a:lnTo>
                  <a:lnTo>
                    <a:pt x="78" y="26"/>
                  </a:lnTo>
                  <a:lnTo>
                    <a:pt x="82" y="36"/>
                  </a:lnTo>
                  <a:lnTo>
                    <a:pt x="82" y="44"/>
                  </a:lnTo>
                  <a:lnTo>
                    <a:pt x="82" y="48"/>
                  </a:lnTo>
                  <a:lnTo>
                    <a:pt x="80" y="54"/>
                  </a:lnTo>
                  <a:lnTo>
                    <a:pt x="76" y="58"/>
                  </a:lnTo>
                  <a:lnTo>
                    <a:pt x="72" y="60"/>
                  </a:lnTo>
                  <a:lnTo>
                    <a:pt x="56" y="66"/>
                  </a:lnTo>
                  <a:lnTo>
                    <a:pt x="52" y="68"/>
                  </a:lnTo>
                  <a:lnTo>
                    <a:pt x="52" y="74"/>
                  </a:lnTo>
                  <a:lnTo>
                    <a:pt x="52" y="96"/>
                  </a:lnTo>
                  <a:lnTo>
                    <a:pt x="54" y="104"/>
                  </a:lnTo>
                  <a:lnTo>
                    <a:pt x="54" y="106"/>
                  </a:lnTo>
                  <a:lnTo>
                    <a:pt x="56" y="108"/>
                  </a:lnTo>
                  <a:lnTo>
                    <a:pt x="64" y="108"/>
                  </a:lnTo>
                  <a:lnTo>
                    <a:pt x="68" y="108"/>
                  </a:lnTo>
                  <a:lnTo>
                    <a:pt x="72" y="106"/>
                  </a:lnTo>
                  <a:lnTo>
                    <a:pt x="76" y="104"/>
                  </a:lnTo>
                  <a:lnTo>
                    <a:pt x="92" y="138"/>
                  </a:lnTo>
                  <a:lnTo>
                    <a:pt x="92" y="140"/>
                  </a:lnTo>
                  <a:lnTo>
                    <a:pt x="88" y="184"/>
                  </a:lnTo>
                  <a:lnTo>
                    <a:pt x="82" y="216"/>
                  </a:lnTo>
                  <a:lnTo>
                    <a:pt x="78" y="238"/>
                  </a:lnTo>
                  <a:lnTo>
                    <a:pt x="72" y="250"/>
                  </a:lnTo>
                  <a:lnTo>
                    <a:pt x="68" y="254"/>
                  </a:lnTo>
                  <a:lnTo>
                    <a:pt x="62" y="256"/>
                  </a:lnTo>
                  <a:lnTo>
                    <a:pt x="54" y="254"/>
                  </a:lnTo>
                  <a:lnTo>
                    <a:pt x="48" y="252"/>
                  </a:lnTo>
                  <a:lnTo>
                    <a:pt x="22" y="298"/>
                  </a:lnTo>
                  <a:lnTo>
                    <a:pt x="12" y="312"/>
                  </a:lnTo>
                  <a:lnTo>
                    <a:pt x="6" y="318"/>
                  </a:lnTo>
                  <a:lnTo>
                    <a:pt x="8" y="318"/>
                  </a:lnTo>
                  <a:lnTo>
                    <a:pt x="6" y="320"/>
                  </a:lnTo>
                  <a:lnTo>
                    <a:pt x="4" y="326"/>
                  </a:lnTo>
                  <a:lnTo>
                    <a:pt x="4" y="348"/>
                  </a:lnTo>
                  <a:lnTo>
                    <a:pt x="8" y="352"/>
                  </a:lnTo>
                  <a:lnTo>
                    <a:pt x="10" y="352"/>
                  </a:lnTo>
                  <a:lnTo>
                    <a:pt x="12" y="354"/>
                  </a:lnTo>
                  <a:lnTo>
                    <a:pt x="4" y="36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7" name="贵州"/>
            <p:cNvSpPr>
              <a:spLocks/>
            </p:cNvSpPr>
            <p:nvPr/>
          </p:nvSpPr>
          <p:spPr bwMode="auto">
            <a:xfrm>
              <a:off x="4697413" y="4408488"/>
              <a:ext cx="701675" cy="608012"/>
            </a:xfrm>
            <a:custGeom>
              <a:avLst/>
              <a:gdLst>
                <a:gd name="T0" fmla="*/ 2147483646 w 384"/>
                <a:gd name="T1" fmla="*/ 2147483646 h 332"/>
                <a:gd name="T2" fmla="*/ 2147483646 w 384"/>
                <a:gd name="T3" fmla="*/ 2147483646 h 332"/>
                <a:gd name="T4" fmla="*/ 2147483646 w 384"/>
                <a:gd name="T5" fmla="*/ 2147483646 h 332"/>
                <a:gd name="T6" fmla="*/ 2147483646 w 384"/>
                <a:gd name="T7" fmla="*/ 2147483646 h 332"/>
                <a:gd name="T8" fmla="*/ 2147483646 w 384"/>
                <a:gd name="T9" fmla="*/ 2147483646 h 332"/>
                <a:gd name="T10" fmla="*/ 2147483646 w 384"/>
                <a:gd name="T11" fmla="*/ 2147483646 h 332"/>
                <a:gd name="T12" fmla="*/ 2147483646 w 384"/>
                <a:gd name="T13" fmla="*/ 2147483646 h 332"/>
                <a:gd name="T14" fmla="*/ 2147483646 w 384"/>
                <a:gd name="T15" fmla="*/ 2147483646 h 332"/>
                <a:gd name="T16" fmla="*/ 2147483646 w 384"/>
                <a:gd name="T17" fmla="*/ 2147483646 h 332"/>
                <a:gd name="T18" fmla="*/ 2147483646 w 384"/>
                <a:gd name="T19" fmla="*/ 2147483646 h 332"/>
                <a:gd name="T20" fmla="*/ 2147483646 w 384"/>
                <a:gd name="T21" fmla="*/ 2147483646 h 332"/>
                <a:gd name="T22" fmla="*/ 2147483646 w 384"/>
                <a:gd name="T23" fmla="*/ 2147483646 h 332"/>
                <a:gd name="T24" fmla="*/ 2147483646 w 384"/>
                <a:gd name="T25" fmla="*/ 2147483646 h 332"/>
                <a:gd name="T26" fmla="*/ 2147483646 w 384"/>
                <a:gd name="T27" fmla="*/ 2147483646 h 332"/>
                <a:gd name="T28" fmla="*/ 2147483646 w 384"/>
                <a:gd name="T29" fmla="*/ 2147483646 h 332"/>
                <a:gd name="T30" fmla="*/ 2147483646 w 384"/>
                <a:gd name="T31" fmla="*/ 2147483646 h 332"/>
                <a:gd name="T32" fmla="*/ 2147483646 w 384"/>
                <a:gd name="T33" fmla="*/ 2147483646 h 332"/>
                <a:gd name="T34" fmla="*/ 2147483646 w 384"/>
                <a:gd name="T35" fmla="*/ 2147483646 h 332"/>
                <a:gd name="T36" fmla="*/ 2147483646 w 384"/>
                <a:gd name="T37" fmla="*/ 2147483646 h 332"/>
                <a:gd name="T38" fmla="*/ 2147483646 w 384"/>
                <a:gd name="T39" fmla="*/ 2147483646 h 332"/>
                <a:gd name="T40" fmla="*/ 2147483646 w 384"/>
                <a:gd name="T41" fmla="*/ 2147483646 h 332"/>
                <a:gd name="T42" fmla="*/ 0 w 384"/>
                <a:gd name="T43" fmla="*/ 2147483646 h 332"/>
                <a:gd name="T44" fmla="*/ 2147483646 w 384"/>
                <a:gd name="T45" fmla="*/ 2147483646 h 332"/>
                <a:gd name="T46" fmla="*/ 2147483646 w 384"/>
                <a:gd name="T47" fmla="*/ 2147483646 h 332"/>
                <a:gd name="T48" fmla="*/ 2147483646 w 384"/>
                <a:gd name="T49" fmla="*/ 2147483646 h 332"/>
                <a:gd name="T50" fmla="*/ 2147483646 w 384"/>
                <a:gd name="T51" fmla="*/ 2147483646 h 332"/>
                <a:gd name="T52" fmla="*/ 2147483646 w 384"/>
                <a:gd name="T53" fmla="*/ 2147483646 h 332"/>
                <a:gd name="T54" fmla="*/ 2147483646 w 384"/>
                <a:gd name="T55" fmla="*/ 2147483646 h 332"/>
                <a:gd name="T56" fmla="*/ 2147483646 w 384"/>
                <a:gd name="T57" fmla="*/ 2147483646 h 332"/>
                <a:gd name="T58" fmla="*/ 2147483646 w 384"/>
                <a:gd name="T59" fmla="*/ 2147483646 h 332"/>
                <a:gd name="T60" fmla="*/ 2147483646 w 384"/>
                <a:gd name="T61" fmla="*/ 2147483646 h 332"/>
                <a:gd name="T62" fmla="*/ 2147483646 w 384"/>
                <a:gd name="T63" fmla="*/ 2147483646 h 332"/>
                <a:gd name="T64" fmla="*/ 2147483646 w 384"/>
                <a:gd name="T65" fmla="*/ 2147483646 h 332"/>
                <a:gd name="T66" fmla="*/ 2147483646 w 384"/>
                <a:gd name="T67" fmla="*/ 2147483646 h 332"/>
                <a:gd name="T68" fmla="*/ 2147483646 w 384"/>
                <a:gd name="T69" fmla="*/ 2147483646 h 332"/>
                <a:gd name="T70" fmla="*/ 2147483646 w 384"/>
                <a:gd name="T71" fmla="*/ 2147483646 h 332"/>
                <a:gd name="T72" fmla="*/ 2147483646 w 384"/>
                <a:gd name="T73" fmla="*/ 2147483646 h 332"/>
                <a:gd name="T74" fmla="*/ 2147483646 w 384"/>
                <a:gd name="T75" fmla="*/ 2147483646 h 332"/>
                <a:gd name="T76" fmla="*/ 2147483646 w 384"/>
                <a:gd name="T77" fmla="*/ 2147483646 h 332"/>
                <a:gd name="T78" fmla="*/ 2147483646 w 384"/>
                <a:gd name="T79" fmla="*/ 2147483646 h 332"/>
                <a:gd name="T80" fmla="*/ 2147483646 w 384"/>
                <a:gd name="T81" fmla="*/ 2147483646 h 332"/>
                <a:gd name="T82" fmla="*/ 2147483646 w 384"/>
                <a:gd name="T83" fmla="*/ 2147483646 h 332"/>
                <a:gd name="T84" fmla="*/ 2147483646 w 384"/>
                <a:gd name="T85" fmla="*/ 2147483646 h 332"/>
                <a:gd name="T86" fmla="*/ 2147483646 w 384"/>
                <a:gd name="T87" fmla="*/ 2147483646 h 332"/>
                <a:gd name="T88" fmla="*/ 2147483646 w 384"/>
                <a:gd name="T89" fmla="*/ 2147483646 h 332"/>
                <a:gd name="T90" fmla="*/ 2147483646 w 384"/>
                <a:gd name="T91" fmla="*/ 2147483646 h 332"/>
                <a:gd name="T92" fmla="*/ 2147483646 w 384"/>
                <a:gd name="T93" fmla="*/ 2147483646 h 332"/>
                <a:gd name="T94" fmla="*/ 2147483646 w 384"/>
                <a:gd name="T95" fmla="*/ 2147483646 h 332"/>
                <a:gd name="T96" fmla="*/ 2147483646 w 384"/>
                <a:gd name="T97" fmla="*/ 2147483646 h 332"/>
                <a:gd name="T98" fmla="*/ 2147483646 w 384"/>
                <a:gd name="T99" fmla="*/ 2147483646 h 332"/>
                <a:gd name="T100" fmla="*/ 2147483646 w 384"/>
                <a:gd name="T101" fmla="*/ 2147483646 h 332"/>
                <a:gd name="T102" fmla="*/ 2147483646 w 384"/>
                <a:gd name="T103" fmla="*/ 2147483646 h 332"/>
                <a:gd name="T104" fmla="*/ 2147483646 w 384"/>
                <a:gd name="T105" fmla="*/ 2147483646 h 332"/>
                <a:gd name="T106" fmla="*/ 2147483646 w 384"/>
                <a:gd name="T107" fmla="*/ 2147483646 h 332"/>
                <a:gd name="T108" fmla="*/ 2147483646 w 384"/>
                <a:gd name="T109" fmla="*/ 2147483646 h 332"/>
                <a:gd name="T110" fmla="*/ 2147483646 w 384"/>
                <a:gd name="T111" fmla="*/ 2147483646 h 332"/>
                <a:gd name="T112" fmla="*/ 2147483646 w 384"/>
                <a:gd name="T113" fmla="*/ 2147483646 h 332"/>
                <a:gd name="T114" fmla="*/ 2147483646 w 384"/>
                <a:gd name="T115" fmla="*/ 2147483646 h 332"/>
                <a:gd name="T116" fmla="*/ 2147483646 w 384"/>
                <a:gd name="T117" fmla="*/ 2147483646 h 33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84" h="332">
                  <a:moveTo>
                    <a:pt x="300" y="6"/>
                  </a:moveTo>
                  <a:lnTo>
                    <a:pt x="296" y="4"/>
                  </a:lnTo>
                  <a:lnTo>
                    <a:pt x="288" y="8"/>
                  </a:lnTo>
                  <a:lnTo>
                    <a:pt x="284" y="14"/>
                  </a:lnTo>
                  <a:lnTo>
                    <a:pt x="280" y="22"/>
                  </a:lnTo>
                  <a:lnTo>
                    <a:pt x="276" y="24"/>
                  </a:lnTo>
                  <a:lnTo>
                    <a:pt x="272" y="26"/>
                  </a:lnTo>
                  <a:lnTo>
                    <a:pt x="268" y="24"/>
                  </a:lnTo>
                  <a:lnTo>
                    <a:pt x="264" y="20"/>
                  </a:lnTo>
                  <a:lnTo>
                    <a:pt x="262" y="20"/>
                  </a:lnTo>
                  <a:lnTo>
                    <a:pt x="260" y="12"/>
                  </a:lnTo>
                  <a:lnTo>
                    <a:pt x="260" y="10"/>
                  </a:lnTo>
                  <a:lnTo>
                    <a:pt x="258" y="0"/>
                  </a:lnTo>
                  <a:lnTo>
                    <a:pt x="254" y="0"/>
                  </a:lnTo>
                  <a:lnTo>
                    <a:pt x="252" y="0"/>
                  </a:lnTo>
                  <a:lnTo>
                    <a:pt x="250" y="8"/>
                  </a:lnTo>
                  <a:lnTo>
                    <a:pt x="250" y="20"/>
                  </a:lnTo>
                  <a:lnTo>
                    <a:pt x="248" y="20"/>
                  </a:lnTo>
                  <a:lnTo>
                    <a:pt x="240" y="34"/>
                  </a:lnTo>
                  <a:lnTo>
                    <a:pt x="238" y="36"/>
                  </a:lnTo>
                  <a:lnTo>
                    <a:pt x="236" y="36"/>
                  </a:lnTo>
                  <a:lnTo>
                    <a:pt x="216" y="34"/>
                  </a:lnTo>
                  <a:lnTo>
                    <a:pt x="216" y="36"/>
                  </a:lnTo>
                  <a:lnTo>
                    <a:pt x="208" y="44"/>
                  </a:lnTo>
                  <a:lnTo>
                    <a:pt x="212" y="50"/>
                  </a:lnTo>
                  <a:lnTo>
                    <a:pt x="206" y="58"/>
                  </a:lnTo>
                  <a:lnTo>
                    <a:pt x="188" y="58"/>
                  </a:lnTo>
                  <a:lnTo>
                    <a:pt x="188" y="56"/>
                  </a:lnTo>
                  <a:lnTo>
                    <a:pt x="188" y="54"/>
                  </a:lnTo>
                  <a:lnTo>
                    <a:pt x="184" y="52"/>
                  </a:lnTo>
                  <a:lnTo>
                    <a:pt x="182" y="58"/>
                  </a:lnTo>
                  <a:lnTo>
                    <a:pt x="180" y="60"/>
                  </a:lnTo>
                  <a:lnTo>
                    <a:pt x="168" y="60"/>
                  </a:lnTo>
                  <a:lnTo>
                    <a:pt x="160" y="54"/>
                  </a:lnTo>
                  <a:lnTo>
                    <a:pt x="160" y="52"/>
                  </a:lnTo>
                  <a:lnTo>
                    <a:pt x="160" y="50"/>
                  </a:lnTo>
                  <a:lnTo>
                    <a:pt x="146" y="48"/>
                  </a:lnTo>
                  <a:lnTo>
                    <a:pt x="136" y="52"/>
                  </a:lnTo>
                  <a:lnTo>
                    <a:pt x="132" y="56"/>
                  </a:lnTo>
                  <a:lnTo>
                    <a:pt x="148" y="74"/>
                  </a:lnTo>
                  <a:lnTo>
                    <a:pt x="168" y="80"/>
                  </a:lnTo>
                  <a:lnTo>
                    <a:pt x="170" y="82"/>
                  </a:lnTo>
                  <a:lnTo>
                    <a:pt x="180" y="92"/>
                  </a:lnTo>
                  <a:lnTo>
                    <a:pt x="176" y="108"/>
                  </a:lnTo>
                  <a:lnTo>
                    <a:pt x="176" y="110"/>
                  </a:lnTo>
                  <a:lnTo>
                    <a:pt x="162" y="120"/>
                  </a:lnTo>
                  <a:lnTo>
                    <a:pt x="162" y="122"/>
                  </a:lnTo>
                  <a:lnTo>
                    <a:pt x="160" y="122"/>
                  </a:lnTo>
                  <a:lnTo>
                    <a:pt x="138" y="128"/>
                  </a:lnTo>
                  <a:lnTo>
                    <a:pt x="124" y="130"/>
                  </a:lnTo>
                  <a:lnTo>
                    <a:pt x="114" y="126"/>
                  </a:lnTo>
                  <a:lnTo>
                    <a:pt x="110" y="126"/>
                  </a:lnTo>
                  <a:lnTo>
                    <a:pt x="104" y="134"/>
                  </a:lnTo>
                  <a:lnTo>
                    <a:pt x="94" y="142"/>
                  </a:lnTo>
                  <a:lnTo>
                    <a:pt x="92" y="142"/>
                  </a:lnTo>
                  <a:lnTo>
                    <a:pt x="78" y="148"/>
                  </a:lnTo>
                  <a:lnTo>
                    <a:pt x="60" y="142"/>
                  </a:lnTo>
                  <a:lnTo>
                    <a:pt x="24" y="144"/>
                  </a:lnTo>
                  <a:lnTo>
                    <a:pt x="16" y="146"/>
                  </a:lnTo>
                  <a:lnTo>
                    <a:pt x="16" y="148"/>
                  </a:lnTo>
                  <a:lnTo>
                    <a:pt x="8" y="148"/>
                  </a:lnTo>
                  <a:lnTo>
                    <a:pt x="0" y="160"/>
                  </a:lnTo>
                  <a:lnTo>
                    <a:pt x="0" y="172"/>
                  </a:lnTo>
                  <a:lnTo>
                    <a:pt x="8" y="192"/>
                  </a:lnTo>
                  <a:lnTo>
                    <a:pt x="18" y="196"/>
                  </a:lnTo>
                  <a:lnTo>
                    <a:pt x="22" y="200"/>
                  </a:lnTo>
                  <a:lnTo>
                    <a:pt x="28" y="192"/>
                  </a:lnTo>
                  <a:lnTo>
                    <a:pt x="28" y="190"/>
                  </a:lnTo>
                  <a:lnTo>
                    <a:pt x="30" y="190"/>
                  </a:lnTo>
                  <a:lnTo>
                    <a:pt x="42" y="188"/>
                  </a:lnTo>
                  <a:lnTo>
                    <a:pt x="44" y="188"/>
                  </a:lnTo>
                  <a:lnTo>
                    <a:pt x="56" y="192"/>
                  </a:lnTo>
                  <a:lnTo>
                    <a:pt x="68" y="220"/>
                  </a:lnTo>
                  <a:lnTo>
                    <a:pt x="66" y="220"/>
                  </a:lnTo>
                  <a:lnTo>
                    <a:pt x="62" y="236"/>
                  </a:lnTo>
                  <a:lnTo>
                    <a:pt x="58" y="244"/>
                  </a:lnTo>
                  <a:lnTo>
                    <a:pt x="58" y="246"/>
                  </a:lnTo>
                  <a:lnTo>
                    <a:pt x="52" y="260"/>
                  </a:lnTo>
                  <a:lnTo>
                    <a:pt x="52" y="276"/>
                  </a:lnTo>
                  <a:lnTo>
                    <a:pt x="62" y="286"/>
                  </a:lnTo>
                  <a:lnTo>
                    <a:pt x="76" y="296"/>
                  </a:lnTo>
                  <a:lnTo>
                    <a:pt x="76" y="298"/>
                  </a:lnTo>
                  <a:lnTo>
                    <a:pt x="78" y="298"/>
                  </a:lnTo>
                  <a:lnTo>
                    <a:pt x="68" y="320"/>
                  </a:lnTo>
                  <a:lnTo>
                    <a:pt x="66" y="332"/>
                  </a:lnTo>
                  <a:lnTo>
                    <a:pt x="68" y="330"/>
                  </a:lnTo>
                  <a:lnTo>
                    <a:pt x="70" y="330"/>
                  </a:lnTo>
                  <a:lnTo>
                    <a:pt x="78" y="326"/>
                  </a:lnTo>
                  <a:lnTo>
                    <a:pt x="92" y="318"/>
                  </a:lnTo>
                  <a:lnTo>
                    <a:pt x="108" y="320"/>
                  </a:lnTo>
                  <a:lnTo>
                    <a:pt x="110" y="320"/>
                  </a:lnTo>
                  <a:lnTo>
                    <a:pt x="134" y="330"/>
                  </a:lnTo>
                  <a:lnTo>
                    <a:pt x="160" y="330"/>
                  </a:lnTo>
                  <a:lnTo>
                    <a:pt x="168" y="320"/>
                  </a:lnTo>
                  <a:lnTo>
                    <a:pt x="182" y="312"/>
                  </a:lnTo>
                  <a:lnTo>
                    <a:pt x="196" y="302"/>
                  </a:lnTo>
                  <a:lnTo>
                    <a:pt x="196" y="300"/>
                  </a:lnTo>
                  <a:lnTo>
                    <a:pt x="206" y="298"/>
                  </a:lnTo>
                  <a:lnTo>
                    <a:pt x="216" y="290"/>
                  </a:lnTo>
                  <a:lnTo>
                    <a:pt x="228" y="274"/>
                  </a:lnTo>
                  <a:lnTo>
                    <a:pt x="246" y="280"/>
                  </a:lnTo>
                  <a:lnTo>
                    <a:pt x="248" y="280"/>
                  </a:lnTo>
                  <a:lnTo>
                    <a:pt x="248" y="282"/>
                  </a:lnTo>
                  <a:lnTo>
                    <a:pt x="252" y="290"/>
                  </a:lnTo>
                  <a:lnTo>
                    <a:pt x="256" y="292"/>
                  </a:lnTo>
                  <a:lnTo>
                    <a:pt x="266" y="292"/>
                  </a:lnTo>
                  <a:lnTo>
                    <a:pt x="268" y="292"/>
                  </a:lnTo>
                  <a:lnTo>
                    <a:pt x="274" y="292"/>
                  </a:lnTo>
                  <a:lnTo>
                    <a:pt x="276" y="292"/>
                  </a:lnTo>
                  <a:lnTo>
                    <a:pt x="276" y="294"/>
                  </a:lnTo>
                  <a:lnTo>
                    <a:pt x="288" y="298"/>
                  </a:lnTo>
                  <a:lnTo>
                    <a:pt x="292" y="298"/>
                  </a:lnTo>
                  <a:lnTo>
                    <a:pt x="294" y="296"/>
                  </a:lnTo>
                  <a:lnTo>
                    <a:pt x="296" y="290"/>
                  </a:lnTo>
                  <a:lnTo>
                    <a:pt x="296" y="288"/>
                  </a:lnTo>
                  <a:lnTo>
                    <a:pt x="302" y="284"/>
                  </a:lnTo>
                  <a:lnTo>
                    <a:pt x="312" y="276"/>
                  </a:lnTo>
                  <a:lnTo>
                    <a:pt x="314" y="276"/>
                  </a:lnTo>
                  <a:lnTo>
                    <a:pt x="322" y="276"/>
                  </a:lnTo>
                  <a:lnTo>
                    <a:pt x="324" y="268"/>
                  </a:lnTo>
                  <a:lnTo>
                    <a:pt x="330" y="262"/>
                  </a:lnTo>
                  <a:lnTo>
                    <a:pt x="336" y="258"/>
                  </a:lnTo>
                  <a:lnTo>
                    <a:pt x="342" y="256"/>
                  </a:lnTo>
                  <a:lnTo>
                    <a:pt x="346" y="252"/>
                  </a:lnTo>
                  <a:lnTo>
                    <a:pt x="348" y="252"/>
                  </a:lnTo>
                  <a:lnTo>
                    <a:pt x="352" y="248"/>
                  </a:lnTo>
                  <a:lnTo>
                    <a:pt x="352" y="246"/>
                  </a:lnTo>
                  <a:lnTo>
                    <a:pt x="354" y="246"/>
                  </a:lnTo>
                  <a:lnTo>
                    <a:pt x="366" y="244"/>
                  </a:lnTo>
                  <a:lnTo>
                    <a:pt x="374" y="244"/>
                  </a:lnTo>
                  <a:lnTo>
                    <a:pt x="376" y="240"/>
                  </a:lnTo>
                  <a:lnTo>
                    <a:pt x="380" y="236"/>
                  </a:lnTo>
                  <a:lnTo>
                    <a:pt x="384" y="228"/>
                  </a:lnTo>
                  <a:lnTo>
                    <a:pt x="382" y="228"/>
                  </a:lnTo>
                  <a:lnTo>
                    <a:pt x="376" y="218"/>
                  </a:lnTo>
                  <a:lnTo>
                    <a:pt x="372" y="206"/>
                  </a:lnTo>
                  <a:lnTo>
                    <a:pt x="372" y="204"/>
                  </a:lnTo>
                  <a:lnTo>
                    <a:pt x="376" y="188"/>
                  </a:lnTo>
                  <a:lnTo>
                    <a:pt x="376" y="180"/>
                  </a:lnTo>
                  <a:lnTo>
                    <a:pt x="380" y="174"/>
                  </a:lnTo>
                  <a:lnTo>
                    <a:pt x="380" y="160"/>
                  </a:lnTo>
                  <a:lnTo>
                    <a:pt x="378" y="158"/>
                  </a:lnTo>
                  <a:lnTo>
                    <a:pt x="372" y="156"/>
                  </a:lnTo>
                  <a:lnTo>
                    <a:pt x="348" y="166"/>
                  </a:lnTo>
                  <a:lnTo>
                    <a:pt x="348" y="140"/>
                  </a:lnTo>
                  <a:lnTo>
                    <a:pt x="350" y="136"/>
                  </a:lnTo>
                  <a:lnTo>
                    <a:pt x="356" y="132"/>
                  </a:lnTo>
                  <a:lnTo>
                    <a:pt x="372" y="120"/>
                  </a:lnTo>
                  <a:lnTo>
                    <a:pt x="366" y="92"/>
                  </a:lnTo>
                  <a:lnTo>
                    <a:pt x="366" y="84"/>
                  </a:lnTo>
                  <a:lnTo>
                    <a:pt x="366" y="78"/>
                  </a:lnTo>
                  <a:lnTo>
                    <a:pt x="368" y="74"/>
                  </a:lnTo>
                  <a:lnTo>
                    <a:pt x="372" y="68"/>
                  </a:lnTo>
                  <a:lnTo>
                    <a:pt x="372" y="64"/>
                  </a:lnTo>
                  <a:lnTo>
                    <a:pt x="364" y="64"/>
                  </a:lnTo>
                  <a:lnTo>
                    <a:pt x="360" y="64"/>
                  </a:lnTo>
                  <a:lnTo>
                    <a:pt x="356" y="76"/>
                  </a:lnTo>
                  <a:lnTo>
                    <a:pt x="352" y="80"/>
                  </a:lnTo>
                  <a:lnTo>
                    <a:pt x="348" y="82"/>
                  </a:lnTo>
                  <a:lnTo>
                    <a:pt x="346" y="82"/>
                  </a:lnTo>
                  <a:lnTo>
                    <a:pt x="338" y="76"/>
                  </a:lnTo>
                  <a:lnTo>
                    <a:pt x="336" y="76"/>
                  </a:lnTo>
                  <a:lnTo>
                    <a:pt x="336" y="74"/>
                  </a:lnTo>
                  <a:lnTo>
                    <a:pt x="334" y="68"/>
                  </a:lnTo>
                  <a:lnTo>
                    <a:pt x="332" y="60"/>
                  </a:lnTo>
                  <a:lnTo>
                    <a:pt x="332" y="64"/>
                  </a:lnTo>
                  <a:lnTo>
                    <a:pt x="316" y="64"/>
                  </a:lnTo>
                  <a:lnTo>
                    <a:pt x="316" y="60"/>
                  </a:lnTo>
                  <a:lnTo>
                    <a:pt x="312" y="52"/>
                  </a:lnTo>
                  <a:lnTo>
                    <a:pt x="312" y="40"/>
                  </a:lnTo>
                  <a:lnTo>
                    <a:pt x="304" y="24"/>
                  </a:lnTo>
                  <a:lnTo>
                    <a:pt x="304" y="12"/>
                  </a:lnTo>
                  <a:lnTo>
                    <a:pt x="300" y="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广西"/>
            <p:cNvSpPr>
              <a:spLocks/>
            </p:cNvSpPr>
            <p:nvPr/>
          </p:nvSpPr>
          <p:spPr bwMode="auto">
            <a:xfrm>
              <a:off x="4811713" y="4781550"/>
              <a:ext cx="917575" cy="698500"/>
            </a:xfrm>
            <a:custGeom>
              <a:avLst/>
              <a:gdLst>
                <a:gd name="T0" fmla="*/ 2147483646 w 502"/>
                <a:gd name="T1" fmla="*/ 2147483646 h 382"/>
                <a:gd name="T2" fmla="*/ 2147483646 w 502"/>
                <a:gd name="T3" fmla="*/ 2147483646 h 382"/>
                <a:gd name="T4" fmla="*/ 2147483646 w 502"/>
                <a:gd name="T5" fmla="*/ 2147483646 h 382"/>
                <a:gd name="T6" fmla="*/ 2147483646 w 502"/>
                <a:gd name="T7" fmla="*/ 2147483646 h 382"/>
                <a:gd name="T8" fmla="*/ 2147483646 w 502"/>
                <a:gd name="T9" fmla="*/ 2147483646 h 382"/>
                <a:gd name="T10" fmla="*/ 2147483646 w 502"/>
                <a:gd name="T11" fmla="*/ 2147483646 h 382"/>
                <a:gd name="T12" fmla="*/ 2147483646 w 502"/>
                <a:gd name="T13" fmla="*/ 2147483646 h 382"/>
                <a:gd name="T14" fmla="*/ 2147483646 w 502"/>
                <a:gd name="T15" fmla="*/ 2147483646 h 382"/>
                <a:gd name="T16" fmla="*/ 2147483646 w 502"/>
                <a:gd name="T17" fmla="*/ 2147483646 h 382"/>
                <a:gd name="T18" fmla="*/ 2147483646 w 502"/>
                <a:gd name="T19" fmla="*/ 2147483646 h 382"/>
                <a:gd name="T20" fmla="*/ 2147483646 w 502"/>
                <a:gd name="T21" fmla="*/ 2147483646 h 382"/>
                <a:gd name="T22" fmla="*/ 2147483646 w 502"/>
                <a:gd name="T23" fmla="*/ 2147483646 h 382"/>
                <a:gd name="T24" fmla="*/ 2147483646 w 502"/>
                <a:gd name="T25" fmla="*/ 2147483646 h 382"/>
                <a:gd name="T26" fmla="*/ 2147483646 w 502"/>
                <a:gd name="T27" fmla="*/ 2147483646 h 382"/>
                <a:gd name="T28" fmla="*/ 2147483646 w 502"/>
                <a:gd name="T29" fmla="*/ 2147483646 h 382"/>
                <a:gd name="T30" fmla="*/ 2147483646 w 502"/>
                <a:gd name="T31" fmla="*/ 2147483646 h 382"/>
                <a:gd name="T32" fmla="*/ 2147483646 w 502"/>
                <a:gd name="T33" fmla="*/ 2147483646 h 382"/>
                <a:gd name="T34" fmla="*/ 2147483646 w 502"/>
                <a:gd name="T35" fmla="*/ 2147483646 h 382"/>
                <a:gd name="T36" fmla="*/ 2147483646 w 502"/>
                <a:gd name="T37" fmla="*/ 2147483646 h 382"/>
                <a:gd name="T38" fmla="*/ 2147483646 w 502"/>
                <a:gd name="T39" fmla="*/ 2147483646 h 382"/>
                <a:gd name="T40" fmla="*/ 2147483646 w 502"/>
                <a:gd name="T41" fmla="*/ 2147483646 h 382"/>
                <a:gd name="T42" fmla="*/ 2147483646 w 502"/>
                <a:gd name="T43" fmla="*/ 2147483646 h 382"/>
                <a:gd name="T44" fmla="*/ 2147483646 w 502"/>
                <a:gd name="T45" fmla="*/ 2147483646 h 382"/>
                <a:gd name="T46" fmla="*/ 2147483646 w 502"/>
                <a:gd name="T47" fmla="*/ 2147483646 h 382"/>
                <a:gd name="T48" fmla="*/ 2147483646 w 502"/>
                <a:gd name="T49" fmla="*/ 2147483646 h 382"/>
                <a:gd name="T50" fmla="*/ 2147483646 w 502"/>
                <a:gd name="T51" fmla="*/ 2147483646 h 382"/>
                <a:gd name="T52" fmla="*/ 2147483646 w 502"/>
                <a:gd name="T53" fmla="*/ 2147483646 h 382"/>
                <a:gd name="T54" fmla="*/ 2147483646 w 502"/>
                <a:gd name="T55" fmla="*/ 2147483646 h 382"/>
                <a:gd name="T56" fmla="*/ 2147483646 w 502"/>
                <a:gd name="T57" fmla="*/ 2147483646 h 382"/>
                <a:gd name="T58" fmla="*/ 2147483646 w 502"/>
                <a:gd name="T59" fmla="*/ 2147483646 h 382"/>
                <a:gd name="T60" fmla="*/ 2147483646 w 502"/>
                <a:gd name="T61" fmla="*/ 2147483646 h 382"/>
                <a:gd name="T62" fmla="*/ 2147483646 w 502"/>
                <a:gd name="T63" fmla="*/ 2147483646 h 382"/>
                <a:gd name="T64" fmla="*/ 2147483646 w 502"/>
                <a:gd name="T65" fmla="*/ 2147483646 h 382"/>
                <a:gd name="T66" fmla="*/ 2147483646 w 502"/>
                <a:gd name="T67" fmla="*/ 2147483646 h 382"/>
                <a:gd name="T68" fmla="*/ 2147483646 w 502"/>
                <a:gd name="T69" fmla="*/ 2147483646 h 382"/>
                <a:gd name="T70" fmla="*/ 2147483646 w 502"/>
                <a:gd name="T71" fmla="*/ 2147483646 h 382"/>
                <a:gd name="T72" fmla="*/ 2147483646 w 502"/>
                <a:gd name="T73" fmla="*/ 2147483646 h 382"/>
                <a:gd name="T74" fmla="*/ 2147483646 w 502"/>
                <a:gd name="T75" fmla="*/ 2147483646 h 382"/>
                <a:gd name="T76" fmla="*/ 2147483646 w 502"/>
                <a:gd name="T77" fmla="*/ 2147483646 h 382"/>
                <a:gd name="T78" fmla="*/ 2147483646 w 502"/>
                <a:gd name="T79" fmla="*/ 2147483646 h 382"/>
                <a:gd name="T80" fmla="*/ 2147483646 w 502"/>
                <a:gd name="T81" fmla="*/ 2147483646 h 382"/>
                <a:gd name="T82" fmla="*/ 2147483646 w 502"/>
                <a:gd name="T83" fmla="*/ 2147483646 h 382"/>
                <a:gd name="T84" fmla="*/ 2147483646 w 502"/>
                <a:gd name="T85" fmla="*/ 2147483646 h 382"/>
                <a:gd name="T86" fmla="*/ 2147483646 w 502"/>
                <a:gd name="T87" fmla="*/ 2147483646 h 382"/>
                <a:gd name="T88" fmla="*/ 2147483646 w 502"/>
                <a:gd name="T89" fmla="*/ 2147483646 h 382"/>
                <a:gd name="T90" fmla="*/ 2147483646 w 502"/>
                <a:gd name="T91" fmla="*/ 2147483646 h 382"/>
                <a:gd name="T92" fmla="*/ 2147483646 w 502"/>
                <a:gd name="T93" fmla="*/ 2147483646 h 382"/>
                <a:gd name="T94" fmla="*/ 2147483646 w 502"/>
                <a:gd name="T95" fmla="*/ 2147483646 h 382"/>
                <a:gd name="T96" fmla="*/ 2147483646 w 502"/>
                <a:gd name="T97" fmla="*/ 2147483646 h 382"/>
                <a:gd name="T98" fmla="*/ 2147483646 w 502"/>
                <a:gd name="T99" fmla="*/ 2147483646 h 382"/>
                <a:gd name="T100" fmla="*/ 2147483646 w 502"/>
                <a:gd name="T101" fmla="*/ 2147483646 h 382"/>
                <a:gd name="T102" fmla="*/ 2147483646 w 502"/>
                <a:gd name="T103" fmla="*/ 2147483646 h 382"/>
                <a:gd name="T104" fmla="*/ 2147483646 w 502"/>
                <a:gd name="T105" fmla="*/ 2147483646 h 382"/>
                <a:gd name="T106" fmla="*/ 2147483646 w 502"/>
                <a:gd name="T107" fmla="*/ 2147483646 h 382"/>
                <a:gd name="T108" fmla="*/ 2147483646 w 502"/>
                <a:gd name="T109" fmla="*/ 2147483646 h 382"/>
                <a:gd name="T110" fmla="*/ 2147483646 w 502"/>
                <a:gd name="T111" fmla="*/ 2147483646 h 38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02" h="382">
                  <a:moveTo>
                    <a:pt x="402" y="8"/>
                  </a:moveTo>
                  <a:lnTo>
                    <a:pt x="402" y="10"/>
                  </a:lnTo>
                  <a:lnTo>
                    <a:pt x="404" y="12"/>
                  </a:lnTo>
                  <a:lnTo>
                    <a:pt x="394" y="28"/>
                  </a:lnTo>
                  <a:lnTo>
                    <a:pt x="386" y="34"/>
                  </a:lnTo>
                  <a:lnTo>
                    <a:pt x="378" y="36"/>
                  </a:lnTo>
                  <a:lnTo>
                    <a:pt x="376" y="36"/>
                  </a:lnTo>
                  <a:lnTo>
                    <a:pt x="368" y="30"/>
                  </a:lnTo>
                  <a:lnTo>
                    <a:pt x="360" y="32"/>
                  </a:lnTo>
                  <a:lnTo>
                    <a:pt x="344" y="44"/>
                  </a:lnTo>
                  <a:lnTo>
                    <a:pt x="340" y="44"/>
                  </a:lnTo>
                  <a:lnTo>
                    <a:pt x="336" y="42"/>
                  </a:lnTo>
                  <a:lnTo>
                    <a:pt x="328" y="32"/>
                  </a:lnTo>
                  <a:lnTo>
                    <a:pt x="322" y="42"/>
                  </a:lnTo>
                  <a:lnTo>
                    <a:pt x="316" y="48"/>
                  </a:lnTo>
                  <a:lnTo>
                    <a:pt x="306" y="48"/>
                  </a:lnTo>
                  <a:lnTo>
                    <a:pt x="294" y="52"/>
                  </a:lnTo>
                  <a:lnTo>
                    <a:pt x="282" y="60"/>
                  </a:lnTo>
                  <a:lnTo>
                    <a:pt x="278" y="60"/>
                  </a:lnTo>
                  <a:lnTo>
                    <a:pt x="274" y="64"/>
                  </a:lnTo>
                  <a:lnTo>
                    <a:pt x="270" y="70"/>
                  </a:lnTo>
                  <a:lnTo>
                    <a:pt x="270" y="72"/>
                  </a:lnTo>
                  <a:lnTo>
                    <a:pt x="270" y="74"/>
                  </a:lnTo>
                  <a:lnTo>
                    <a:pt x="276" y="82"/>
                  </a:lnTo>
                  <a:lnTo>
                    <a:pt x="254" y="80"/>
                  </a:lnTo>
                  <a:lnTo>
                    <a:pt x="242" y="90"/>
                  </a:lnTo>
                  <a:lnTo>
                    <a:pt x="240" y="94"/>
                  </a:lnTo>
                  <a:lnTo>
                    <a:pt x="238" y="100"/>
                  </a:lnTo>
                  <a:lnTo>
                    <a:pt x="236" y="102"/>
                  </a:lnTo>
                  <a:lnTo>
                    <a:pt x="224" y="102"/>
                  </a:lnTo>
                  <a:lnTo>
                    <a:pt x="210" y="96"/>
                  </a:lnTo>
                  <a:lnTo>
                    <a:pt x="206" y="96"/>
                  </a:lnTo>
                  <a:lnTo>
                    <a:pt x="194" y="98"/>
                  </a:lnTo>
                  <a:lnTo>
                    <a:pt x="190" y="96"/>
                  </a:lnTo>
                  <a:lnTo>
                    <a:pt x="186" y="94"/>
                  </a:lnTo>
                  <a:lnTo>
                    <a:pt x="178" y="84"/>
                  </a:lnTo>
                  <a:lnTo>
                    <a:pt x="170" y="80"/>
                  </a:lnTo>
                  <a:lnTo>
                    <a:pt x="162" y="92"/>
                  </a:lnTo>
                  <a:lnTo>
                    <a:pt x="160" y="92"/>
                  </a:lnTo>
                  <a:lnTo>
                    <a:pt x="150" y="100"/>
                  </a:lnTo>
                  <a:lnTo>
                    <a:pt x="148" y="100"/>
                  </a:lnTo>
                  <a:lnTo>
                    <a:pt x="148" y="102"/>
                  </a:lnTo>
                  <a:lnTo>
                    <a:pt x="146" y="102"/>
                  </a:lnTo>
                  <a:lnTo>
                    <a:pt x="138" y="104"/>
                  </a:lnTo>
                  <a:lnTo>
                    <a:pt x="126" y="116"/>
                  </a:lnTo>
                  <a:lnTo>
                    <a:pt x="112" y="122"/>
                  </a:lnTo>
                  <a:lnTo>
                    <a:pt x="102" y="134"/>
                  </a:lnTo>
                  <a:lnTo>
                    <a:pt x="70" y="134"/>
                  </a:lnTo>
                  <a:lnTo>
                    <a:pt x="46" y="124"/>
                  </a:lnTo>
                  <a:lnTo>
                    <a:pt x="32" y="124"/>
                  </a:lnTo>
                  <a:lnTo>
                    <a:pt x="20" y="130"/>
                  </a:lnTo>
                  <a:lnTo>
                    <a:pt x="18" y="130"/>
                  </a:lnTo>
                  <a:lnTo>
                    <a:pt x="10" y="132"/>
                  </a:lnTo>
                  <a:lnTo>
                    <a:pt x="2" y="138"/>
                  </a:lnTo>
                  <a:lnTo>
                    <a:pt x="0" y="142"/>
                  </a:lnTo>
                  <a:lnTo>
                    <a:pt x="0" y="152"/>
                  </a:lnTo>
                  <a:lnTo>
                    <a:pt x="4" y="158"/>
                  </a:lnTo>
                  <a:lnTo>
                    <a:pt x="22" y="152"/>
                  </a:lnTo>
                  <a:lnTo>
                    <a:pt x="30" y="154"/>
                  </a:lnTo>
                  <a:lnTo>
                    <a:pt x="40" y="158"/>
                  </a:lnTo>
                  <a:lnTo>
                    <a:pt x="42" y="158"/>
                  </a:lnTo>
                  <a:lnTo>
                    <a:pt x="42" y="160"/>
                  </a:lnTo>
                  <a:lnTo>
                    <a:pt x="42" y="186"/>
                  </a:lnTo>
                  <a:lnTo>
                    <a:pt x="46" y="188"/>
                  </a:lnTo>
                  <a:lnTo>
                    <a:pt x="64" y="188"/>
                  </a:lnTo>
                  <a:lnTo>
                    <a:pt x="74" y="184"/>
                  </a:lnTo>
                  <a:lnTo>
                    <a:pt x="76" y="184"/>
                  </a:lnTo>
                  <a:lnTo>
                    <a:pt x="86" y="180"/>
                  </a:lnTo>
                  <a:lnTo>
                    <a:pt x="94" y="176"/>
                  </a:lnTo>
                  <a:lnTo>
                    <a:pt x="98" y="176"/>
                  </a:lnTo>
                  <a:lnTo>
                    <a:pt x="100" y="178"/>
                  </a:lnTo>
                  <a:lnTo>
                    <a:pt x="104" y="188"/>
                  </a:lnTo>
                  <a:lnTo>
                    <a:pt x="106" y="216"/>
                  </a:lnTo>
                  <a:lnTo>
                    <a:pt x="106" y="218"/>
                  </a:lnTo>
                  <a:lnTo>
                    <a:pt x="92" y="232"/>
                  </a:lnTo>
                  <a:lnTo>
                    <a:pt x="92" y="234"/>
                  </a:lnTo>
                  <a:lnTo>
                    <a:pt x="74" y="242"/>
                  </a:lnTo>
                  <a:lnTo>
                    <a:pt x="70" y="248"/>
                  </a:lnTo>
                  <a:lnTo>
                    <a:pt x="72" y="252"/>
                  </a:lnTo>
                  <a:lnTo>
                    <a:pt x="106" y="256"/>
                  </a:lnTo>
                  <a:lnTo>
                    <a:pt x="108" y="258"/>
                  </a:lnTo>
                  <a:lnTo>
                    <a:pt x="122" y="266"/>
                  </a:lnTo>
                  <a:lnTo>
                    <a:pt x="152" y="264"/>
                  </a:lnTo>
                  <a:lnTo>
                    <a:pt x="152" y="268"/>
                  </a:lnTo>
                  <a:lnTo>
                    <a:pt x="154" y="284"/>
                  </a:lnTo>
                  <a:lnTo>
                    <a:pt x="154" y="286"/>
                  </a:lnTo>
                  <a:lnTo>
                    <a:pt x="140" y="300"/>
                  </a:lnTo>
                  <a:lnTo>
                    <a:pt x="140" y="312"/>
                  </a:lnTo>
                  <a:lnTo>
                    <a:pt x="142" y="320"/>
                  </a:lnTo>
                  <a:lnTo>
                    <a:pt x="144" y="326"/>
                  </a:lnTo>
                  <a:lnTo>
                    <a:pt x="150" y="330"/>
                  </a:lnTo>
                  <a:lnTo>
                    <a:pt x="174" y="344"/>
                  </a:lnTo>
                  <a:lnTo>
                    <a:pt x="194" y="356"/>
                  </a:lnTo>
                  <a:lnTo>
                    <a:pt x="212" y="348"/>
                  </a:lnTo>
                  <a:lnTo>
                    <a:pt x="214" y="348"/>
                  </a:lnTo>
                  <a:lnTo>
                    <a:pt x="216" y="348"/>
                  </a:lnTo>
                  <a:lnTo>
                    <a:pt x="242" y="368"/>
                  </a:lnTo>
                  <a:lnTo>
                    <a:pt x="246" y="368"/>
                  </a:lnTo>
                  <a:lnTo>
                    <a:pt x="252" y="360"/>
                  </a:lnTo>
                  <a:lnTo>
                    <a:pt x="254" y="360"/>
                  </a:lnTo>
                  <a:lnTo>
                    <a:pt x="254" y="358"/>
                  </a:lnTo>
                  <a:lnTo>
                    <a:pt x="256" y="358"/>
                  </a:lnTo>
                  <a:lnTo>
                    <a:pt x="270" y="360"/>
                  </a:lnTo>
                  <a:lnTo>
                    <a:pt x="274" y="334"/>
                  </a:lnTo>
                  <a:lnTo>
                    <a:pt x="294" y="368"/>
                  </a:lnTo>
                  <a:lnTo>
                    <a:pt x="310" y="370"/>
                  </a:lnTo>
                  <a:lnTo>
                    <a:pt x="312" y="370"/>
                  </a:lnTo>
                  <a:lnTo>
                    <a:pt x="314" y="370"/>
                  </a:lnTo>
                  <a:lnTo>
                    <a:pt x="314" y="372"/>
                  </a:lnTo>
                  <a:lnTo>
                    <a:pt x="314" y="382"/>
                  </a:lnTo>
                  <a:lnTo>
                    <a:pt x="320" y="380"/>
                  </a:lnTo>
                  <a:lnTo>
                    <a:pt x="346" y="346"/>
                  </a:lnTo>
                  <a:lnTo>
                    <a:pt x="358" y="362"/>
                  </a:lnTo>
                  <a:lnTo>
                    <a:pt x="358" y="356"/>
                  </a:lnTo>
                  <a:lnTo>
                    <a:pt x="366" y="340"/>
                  </a:lnTo>
                  <a:lnTo>
                    <a:pt x="372" y="328"/>
                  </a:lnTo>
                  <a:lnTo>
                    <a:pt x="392" y="328"/>
                  </a:lnTo>
                  <a:lnTo>
                    <a:pt x="396" y="304"/>
                  </a:lnTo>
                  <a:lnTo>
                    <a:pt x="398" y="304"/>
                  </a:lnTo>
                  <a:lnTo>
                    <a:pt x="400" y="306"/>
                  </a:lnTo>
                  <a:lnTo>
                    <a:pt x="414" y="308"/>
                  </a:lnTo>
                  <a:lnTo>
                    <a:pt x="416" y="300"/>
                  </a:lnTo>
                  <a:lnTo>
                    <a:pt x="410" y="288"/>
                  </a:lnTo>
                  <a:lnTo>
                    <a:pt x="410" y="286"/>
                  </a:lnTo>
                  <a:lnTo>
                    <a:pt x="414" y="276"/>
                  </a:lnTo>
                  <a:lnTo>
                    <a:pt x="414" y="274"/>
                  </a:lnTo>
                  <a:lnTo>
                    <a:pt x="416" y="274"/>
                  </a:lnTo>
                  <a:lnTo>
                    <a:pt x="458" y="252"/>
                  </a:lnTo>
                  <a:lnTo>
                    <a:pt x="456" y="230"/>
                  </a:lnTo>
                  <a:lnTo>
                    <a:pt x="456" y="228"/>
                  </a:lnTo>
                  <a:lnTo>
                    <a:pt x="464" y="212"/>
                  </a:lnTo>
                  <a:lnTo>
                    <a:pt x="466" y="210"/>
                  </a:lnTo>
                  <a:lnTo>
                    <a:pt x="478" y="180"/>
                  </a:lnTo>
                  <a:lnTo>
                    <a:pt x="490" y="168"/>
                  </a:lnTo>
                  <a:lnTo>
                    <a:pt x="496" y="156"/>
                  </a:lnTo>
                  <a:lnTo>
                    <a:pt x="502" y="146"/>
                  </a:lnTo>
                  <a:lnTo>
                    <a:pt x="496" y="134"/>
                  </a:lnTo>
                  <a:lnTo>
                    <a:pt x="496" y="132"/>
                  </a:lnTo>
                  <a:lnTo>
                    <a:pt x="496" y="120"/>
                  </a:lnTo>
                  <a:lnTo>
                    <a:pt x="490" y="120"/>
                  </a:lnTo>
                  <a:lnTo>
                    <a:pt x="478" y="126"/>
                  </a:lnTo>
                  <a:lnTo>
                    <a:pt x="472" y="128"/>
                  </a:lnTo>
                  <a:lnTo>
                    <a:pt x="468" y="128"/>
                  </a:lnTo>
                  <a:lnTo>
                    <a:pt x="460" y="126"/>
                  </a:lnTo>
                  <a:lnTo>
                    <a:pt x="454" y="122"/>
                  </a:lnTo>
                  <a:lnTo>
                    <a:pt x="452" y="118"/>
                  </a:lnTo>
                  <a:lnTo>
                    <a:pt x="450" y="114"/>
                  </a:lnTo>
                  <a:lnTo>
                    <a:pt x="452" y="98"/>
                  </a:lnTo>
                  <a:lnTo>
                    <a:pt x="446" y="98"/>
                  </a:lnTo>
                  <a:lnTo>
                    <a:pt x="442" y="102"/>
                  </a:lnTo>
                  <a:lnTo>
                    <a:pt x="432" y="112"/>
                  </a:lnTo>
                  <a:lnTo>
                    <a:pt x="428" y="114"/>
                  </a:lnTo>
                  <a:lnTo>
                    <a:pt x="424" y="114"/>
                  </a:lnTo>
                  <a:lnTo>
                    <a:pt x="422" y="108"/>
                  </a:lnTo>
                  <a:lnTo>
                    <a:pt x="422" y="100"/>
                  </a:lnTo>
                  <a:lnTo>
                    <a:pt x="422" y="92"/>
                  </a:lnTo>
                  <a:lnTo>
                    <a:pt x="424" y="88"/>
                  </a:lnTo>
                  <a:lnTo>
                    <a:pt x="426" y="86"/>
                  </a:lnTo>
                  <a:lnTo>
                    <a:pt x="428" y="86"/>
                  </a:lnTo>
                  <a:lnTo>
                    <a:pt x="444" y="58"/>
                  </a:lnTo>
                  <a:lnTo>
                    <a:pt x="448" y="48"/>
                  </a:lnTo>
                  <a:lnTo>
                    <a:pt x="450" y="36"/>
                  </a:lnTo>
                  <a:lnTo>
                    <a:pt x="442" y="28"/>
                  </a:lnTo>
                  <a:lnTo>
                    <a:pt x="440" y="22"/>
                  </a:lnTo>
                  <a:lnTo>
                    <a:pt x="440" y="12"/>
                  </a:lnTo>
                  <a:lnTo>
                    <a:pt x="440" y="8"/>
                  </a:lnTo>
                  <a:lnTo>
                    <a:pt x="438" y="4"/>
                  </a:lnTo>
                  <a:lnTo>
                    <a:pt x="434" y="0"/>
                  </a:lnTo>
                  <a:lnTo>
                    <a:pt x="432" y="2"/>
                  </a:lnTo>
                  <a:lnTo>
                    <a:pt x="430" y="6"/>
                  </a:lnTo>
                  <a:lnTo>
                    <a:pt x="426" y="8"/>
                  </a:lnTo>
                  <a:lnTo>
                    <a:pt x="422" y="10"/>
                  </a:lnTo>
                  <a:lnTo>
                    <a:pt x="416" y="8"/>
                  </a:lnTo>
                  <a:lnTo>
                    <a:pt x="410" y="8"/>
                  </a:lnTo>
                  <a:lnTo>
                    <a:pt x="402" y="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9" name="重庆"/>
            <p:cNvSpPr>
              <a:spLocks/>
            </p:cNvSpPr>
            <p:nvPr/>
          </p:nvSpPr>
          <p:spPr bwMode="auto">
            <a:xfrm>
              <a:off x="4938713" y="4013200"/>
              <a:ext cx="519112" cy="527050"/>
            </a:xfrm>
            <a:custGeom>
              <a:avLst/>
              <a:gdLst>
                <a:gd name="T0" fmla="*/ 2147483646 w 284"/>
                <a:gd name="T1" fmla="*/ 2147483646 h 288"/>
                <a:gd name="T2" fmla="*/ 2147483646 w 284"/>
                <a:gd name="T3" fmla="*/ 2147483646 h 288"/>
                <a:gd name="T4" fmla="*/ 2147483646 w 284"/>
                <a:gd name="T5" fmla="*/ 2147483646 h 288"/>
                <a:gd name="T6" fmla="*/ 2147483646 w 284"/>
                <a:gd name="T7" fmla="*/ 2147483646 h 288"/>
                <a:gd name="T8" fmla="*/ 2147483646 w 284"/>
                <a:gd name="T9" fmla="*/ 2147483646 h 288"/>
                <a:gd name="T10" fmla="*/ 2147483646 w 284"/>
                <a:gd name="T11" fmla="*/ 2147483646 h 288"/>
                <a:gd name="T12" fmla="*/ 2147483646 w 284"/>
                <a:gd name="T13" fmla="*/ 2147483646 h 288"/>
                <a:gd name="T14" fmla="*/ 2147483646 w 284"/>
                <a:gd name="T15" fmla="*/ 2147483646 h 288"/>
                <a:gd name="T16" fmla="*/ 2147483646 w 284"/>
                <a:gd name="T17" fmla="*/ 2147483646 h 288"/>
                <a:gd name="T18" fmla="*/ 2147483646 w 284"/>
                <a:gd name="T19" fmla="*/ 2147483646 h 288"/>
                <a:gd name="T20" fmla="*/ 2147483646 w 284"/>
                <a:gd name="T21" fmla="*/ 2147483646 h 288"/>
                <a:gd name="T22" fmla="*/ 2147483646 w 284"/>
                <a:gd name="T23" fmla="*/ 2147483646 h 288"/>
                <a:gd name="T24" fmla="*/ 2147483646 w 284"/>
                <a:gd name="T25" fmla="*/ 2147483646 h 288"/>
                <a:gd name="T26" fmla="*/ 2147483646 w 284"/>
                <a:gd name="T27" fmla="*/ 2147483646 h 288"/>
                <a:gd name="T28" fmla="*/ 2147483646 w 284"/>
                <a:gd name="T29" fmla="*/ 2147483646 h 288"/>
                <a:gd name="T30" fmla="*/ 2147483646 w 284"/>
                <a:gd name="T31" fmla="*/ 2147483646 h 288"/>
                <a:gd name="T32" fmla="*/ 2147483646 w 284"/>
                <a:gd name="T33" fmla="*/ 2147483646 h 288"/>
                <a:gd name="T34" fmla="*/ 2147483646 w 284"/>
                <a:gd name="T35" fmla="*/ 2147483646 h 288"/>
                <a:gd name="T36" fmla="*/ 2147483646 w 284"/>
                <a:gd name="T37" fmla="*/ 2147483646 h 288"/>
                <a:gd name="T38" fmla="*/ 2147483646 w 284"/>
                <a:gd name="T39" fmla="*/ 2147483646 h 288"/>
                <a:gd name="T40" fmla="*/ 2147483646 w 284"/>
                <a:gd name="T41" fmla="*/ 2147483646 h 288"/>
                <a:gd name="T42" fmla="*/ 2147483646 w 284"/>
                <a:gd name="T43" fmla="*/ 2147483646 h 288"/>
                <a:gd name="T44" fmla="*/ 2147483646 w 284"/>
                <a:gd name="T45" fmla="*/ 2147483646 h 288"/>
                <a:gd name="T46" fmla="*/ 2147483646 w 284"/>
                <a:gd name="T47" fmla="*/ 2147483646 h 288"/>
                <a:gd name="T48" fmla="*/ 2147483646 w 284"/>
                <a:gd name="T49" fmla="*/ 2147483646 h 288"/>
                <a:gd name="T50" fmla="*/ 2147483646 w 284"/>
                <a:gd name="T51" fmla="*/ 2147483646 h 288"/>
                <a:gd name="T52" fmla="*/ 2147483646 w 284"/>
                <a:gd name="T53" fmla="*/ 2147483646 h 288"/>
                <a:gd name="T54" fmla="*/ 2147483646 w 284"/>
                <a:gd name="T55" fmla="*/ 2147483646 h 288"/>
                <a:gd name="T56" fmla="*/ 2147483646 w 284"/>
                <a:gd name="T57" fmla="*/ 2147483646 h 288"/>
                <a:gd name="T58" fmla="*/ 2147483646 w 284"/>
                <a:gd name="T59" fmla="*/ 2147483646 h 288"/>
                <a:gd name="T60" fmla="*/ 2147483646 w 284"/>
                <a:gd name="T61" fmla="*/ 2147483646 h 288"/>
                <a:gd name="T62" fmla="*/ 2147483646 w 284"/>
                <a:gd name="T63" fmla="*/ 2147483646 h 288"/>
                <a:gd name="T64" fmla="*/ 2147483646 w 284"/>
                <a:gd name="T65" fmla="*/ 2147483646 h 288"/>
                <a:gd name="T66" fmla="*/ 2147483646 w 284"/>
                <a:gd name="T67" fmla="*/ 2147483646 h 288"/>
                <a:gd name="T68" fmla="*/ 2147483646 w 284"/>
                <a:gd name="T69" fmla="*/ 2147483646 h 288"/>
                <a:gd name="T70" fmla="*/ 2147483646 w 284"/>
                <a:gd name="T71" fmla="*/ 2147483646 h 288"/>
                <a:gd name="T72" fmla="*/ 2147483646 w 284"/>
                <a:gd name="T73" fmla="*/ 2147483646 h 288"/>
                <a:gd name="T74" fmla="*/ 2147483646 w 284"/>
                <a:gd name="T75" fmla="*/ 2147483646 h 288"/>
                <a:gd name="T76" fmla="*/ 2147483646 w 284"/>
                <a:gd name="T77" fmla="*/ 2147483646 h 288"/>
                <a:gd name="T78" fmla="*/ 2147483646 w 284"/>
                <a:gd name="T79" fmla="*/ 2147483646 h 288"/>
                <a:gd name="T80" fmla="*/ 2147483646 w 284"/>
                <a:gd name="T81" fmla="*/ 2147483646 h 288"/>
                <a:gd name="T82" fmla="*/ 2147483646 w 284"/>
                <a:gd name="T83" fmla="*/ 2147483646 h 288"/>
                <a:gd name="T84" fmla="*/ 2147483646 w 284"/>
                <a:gd name="T85" fmla="*/ 2147483646 h 288"/>
                <a:gd name="T86" fmla="*/ 2147483646 w 284"/>
                <a:gd name="T87" fmla="*/ 2147483646 h 288"/>
                <a:gd name="T88" fmla="*/ 2147483646 w 284"/>
                <a:gd name="T89" fmla="*/ 2147483646 h 288"/>
                <a:gd name="T90" fmla="*/ 2147483646 w 284"/>
                <a:gd name="T91" fmla="*/ 2147483646 h 288"/>
                <a:gd name="T92" fmla="*/ 2147483646 w 284"/>
                <a:gd name="T93" fmla="*/ 2147483646 h 288"/>
                <a:gd name="T94" fmla="*/ 2147483646 w 284"/>
                <a:gd name="T95" fmla="*/ 2147483646 h 288"/>
                <a:gd name="T96" fmla="*/ 2147483646 w 284"/>
                <a:gd name="T97" fmla="*/ 2147483646 h 288"/>
                <a:gd name="T98" fmla="*/ 2147483646 w 284"/>
                <a:gd name="T99" fmla="*/ 2147483646 h 288"/>
                <a:gd name="T100" fmla="*/ 2147483646 w 284"/>
                <a:gd name="T101" fmla="*/ 2147483646 h 288"/>
                <a:gd name="T102" fmla="*/ 2147483646 w 284"/>
                <a:gd name="T103" fmla="*/ 2147483646 h 28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84" h="288">
                  <a:moveTo>
                    <a:pt x="284" y="58"/>
                  </a:moveTo>
                  <a:lnTo>
                    <a:pt x="278" y="44"/>
                  </a:lnTo>
                  <a:lnTo>
                    <a:pt x="268" y="32"/>
                  </a:lnTo>
                  <a:lnTo>
                    <a:pt x="260" y="30"/>
                  </a:lnTo>
                  <a:lnTo>
                    <a:pt x="258" y="30"/>
                  </a:lnTo>
                  <a:lnTo>
                    <a:pt x="258" y="28"/>
                  </a:lnTo>
                  <a:lnTo>
                    <a:pt x="250" y="24"/>
                  </a:lnTo>
                  <a:lnTo>
                    <a:pt x="248" y="24"/>
                  </a:lnTo>
                  <a:lnTo>
                    <a:pt x="244" y="26"/>
                  </a:lnTo>
                  <a:lnTo>
                    <a:pt x="234" y="28"/>
                  </a:lnTo>
                  <a:lnTo>
                    <a:pt x="232" y="26"/>
                  </a:lnTo>
                  <a:lnTo>
                    <a:pt x="222" y="22"/>
                  </a:lnTo>
                  <a:lnTo>
                    <a:pt x="220" y="22"/>
                  </a:lnTo>
                  <a:lnTo>
                    <a:pt x="220" y="20"/>
                  </a:lnTo>
                  <a:lnTo>
                    <a:pt x="212" y="12"/>
                  </a:lnTo>
                  <a:lnTo>
                    <a:pt x="204" y="4"/>
                  </a:lnTo>
                  <a:lnTo>
                    <a:pt x="196" y="0"/>
                  </a:lnTo>
                  <a:lnTo>
                    <a:pt x="188" y="8"/>
                  </a:lnTo>
                  <a:lnTo>
                    <a:pt x="176" y="16"/>
                  </a:lnTo>
                  <a:lnTo>
                    <a:pt x="172" y="40"/>
                  </a:lnTo>
                  <a:lnTo>
                    <a:pt x="162" y="58"/>
                  </a:lnTo>
                  <a:lnTo>
                    <a:pt x="162" y="60"/>
                  </a:lnTo>
                  <a:lnTo>
                    <a:pt x="154" y="68"/>
                  </a:lnTo>
                  <a:lnTo>
                    <a:pt x="144" y="86"/>
                  </a:lnTo>
                  <a:lnTo>
                    <a:pt x="144" y="88"/>
                  </a:lnTo>
                  <a:lnTo>
                    <a:pt x="124" y="104"/>
                  </a:lnTo>
                  <a:lnTo>
                    <a:pt x="116" y="118"/>
                  </a:lnTo>
                  <a:lnTo>
                    <a:pt x="114" y="120"/>
                  </a:lnTo>
                  <a:lnTo>
                    <a:pt x="110" y="124"/>
                  </a:lnTo>
                  <a:lnTo>
                    <a:pt x="96" y="132"/>
                  </a:lnTo>
                  <a:lnTo>
                    <a:pt x="88" y="144"/>
                  </a:lnTo>
                  <a:lnTo>
                    <a:pt x="74" y="164"/>
                  </a:lnTo>
                  <a:lnTo>
                    <a:pt x="72" y="164"/>
                  </a:lnTo>
                  <a:lnTo>
                    <a:pt x="8" y="160"/>
                  </a:lnTo>
                  <a:lnTo>
                    <a:pt x="0" y="168"/>
                  </a:lnTo>
                  <a:lnTo>
                    <a:pt x="0" y="180"/>
                  </a:lnTo>
                  <a:lnTo>
                    <a:pt x="6" y="208"/>
                  </a:lnTo>
                  <a:lnTo>
                    <a:pt x="20" y="226"/>
                  </a:lnTo>
                  <a:lnTo>
                    <a:pt x="32" y="232"/>
                  </a:lnTo>
                  <a:lnTo>
                    <a:pt x="32" y="234"/>
                  </a:lnTo>
                  <a:lnTo>
                    <a:pt x="40" y="244"/>
                  </a:lnTo>
                  <a:lnTo>
                    <a:pt x="42" y="252"/>
                  </a:lnTo>
                  <a:lnTo>
                    <a:pt x="42" y="262"/>
                  </a:lnTo>
                  <a:lnTo>
                    <a:pt x="38" y="266"/>
                  </a:lnTo>
                  <a:lnTo>
                    <a:pt x="40" y="268"/>
                  </a:lnTo>
                  <a:lnTo>
                    <a:pt x="44" y="268"/>
                  </a:lnTo>
                  <a:lnTo>
                    <a:pt x="48" y="258"/>
                  </a:lnTo>
                  <a:lnTo>
                    <a:pt x="50" y="258"/>
                  </a:lnTo>
                  <a:lnTo>
                    <a:pt x="62" y="262"/>
                  </a:lnTo>
                  <a:lnTo>
                    <a:pt x="64" y="266"/>
                  </a:lnTo>
                  <a:lnTo>
                    <a:pt x="70" y="266"/>
                  </a:lnTo>
                  <a:lnTo>
                    <a:pt x="68" y="260"/>
                  </a:lnTo>
                  <a:lnTo>
                    <a:pt x="76" y="246"/>
                  </a:lnTo>
                  <a:lnTo>
                    <a:pt x="78" y="244"/>
                  </a:lnTo>
                  <a:lnTo>
                    <a:pt x="80" y="242"/>
                  </a:lnTo>
                  <a:lnTo>
                    <a:pt x="88" y="242"/>
                  </a:lnTo>
                  <a:lnTo>
                    <a:pt x="102" y="242"/>
                  </a:lnTo>
                  <a:lnTo>
                    <a:pt x="110" y="232"/>
                  </a:lnTo>
                  <a:lnTo>
                    <a:pt x="110" y="222"/>
                  </a:lnTo>
                  <a:lnTo>
                    <a:pt x="112" y="212"/>
                  </a:lnTo>
                  <a:lnTo>
                    <a:pt x="114" y="210"/>
                  </a:lnTo>
                  <a:lnTo>
                    <a:pt x="120" y="206"/>
                  </a:lnTo>
                  <a:lnTo>
                    <a:pt x="122" y="206"/>
                  </a:lnTo>
                  <a:lnTo>
                    <a:pt x="134" y="208"/>
                  </a:lnTo>
                  <a:lnTo>
                    <a:pt x="134" y="210"/>
                  </a:lnTo>
                  <a:lnTo>
                    <a:pt x="136" y="220"/>
                  </a:lnTo>
                  <a:lnTo>
                    <a:pt x="136" y="224"/>
                  </a:lnTo>
                  <a:lnTo>
                    <a:pt x="138" y="232"/>
                  </a:lnTo>
                  <a:lnTo>
                    <a:pt x="140" y="232"/>
                  </a:lnTo>
                  <a:lnTo>
                    <a:pt x="144" y="226"/>
                  </a:lnTo>
                  <a:lnTo>
                    <a:pt x="152" y="216"/>
                  </a:lnTo>
                  <a:lnTo>
                    <a:pt x="160" y="212"/>
                  </a:lnTo>
                  <a:lnTo>
                    <a:pt x="162" y="212"/>
                  </a:lnTo>
                  <a:lnTo>
                    <a:pt x="162" y="210"/>
                  </a:lnTo>
                  <a:lnTo>
                    <a:pt x="172" y="214"/>
                  </a:lnTo>
                  <a:lnTo>
                    <a:pt x="174" y="214"/>
                  </a:lnTo>
                  <a:lnTo>
                    <a:pt x="176" y="214"/>
                  </a:lnTo>
                  <a:lnTo>
                    <a:pt x="180" y="226"/>
                  </a:lnTo>
                  <a:lnTo>
                    <a:pt x="180" y="236"/>
                  </a:lnTo>
                  <a:lnTo>
                    <a:pt x="188" y="252"/>
                  </a:lnTo>
                  <a:lnTo>
                    <a:pt x="188" y="254"/>
                  </a:lnTo>
                  <a:lnTo>
                    <a:pt x="188" y="264"/>
                  </a:lnTo>
                  <a:lnTo>
                    <a:pt x="192" y="270"/>
                  </a:lnTo>
                  <a:lnTo>
                    <a:pt x="194" y="270"/>
                  </a:lnTo>
                  <a:lnTo>
                    <a:pt x="196" y="266"/>
                  </a:lnTo>
                  <a:lnTo>
                    <a:pt x="198" y="264"/>
                  </a:lnTo>
                  <a:lnTo>
                    <a:pt x="208" y="270"/>
                  </a:lnTo>
                  <a:lnTo>
                    <a:pt x="208" y="272"/>
                  </a:lnTo>
                  <a:lnTo>
                    <a:pt x="212" y="286"/>
                  </a:lnTo>
                  <a:lnTo>
                    <a:pt x="216" y="288"/>
                  </a:lnTo>
                  <a:lnTo>
                    <a:pt x="216" y="286"/>
                  </a:lnTo>
                  <a:lnTo>
                    <a:pt x="220" y="276"/>
                  </a:lnTo>
                  <a:lnTo>
                    <a:pt x="222" y="274"/>
                  </a:lnTo>
                  <a:lnTo>
                    <a:pt x="224" y="274"/>
                  </a:lnTo>
                  <a:lnTo>
                    <a:pt x="228" y="270"/>
                  </a:lnTo>
                  <a:lnTo>
                    <a:pt x="230" y="270"/>
                  </a:lnTo>
                  <a:lnTo>
                    <a:pt x="236" y="270"/>
                  </a:lnTo>
                  <a:lnTo>
                    <a:pt x="236" y="266"/>
                  </a:lnTo>
                  <a:lnTo>
                    <a:pt x="236" y="264"/>
                  </a:lnTo>
                  <a:lnTo>
                    <a:pt x="232" y="226"/>
                  </a:lnTo>
                  <a:lnTo>
                    <a:pt x="216" y="202"/>
                  </a:lnTo>
                  <a:lnTo>
                    <a:pt x="188" y="168"/>
                  </a:lnTo>
                  <a:lnTo>
                    <a:pt x="186" y="168"/>
                  </a:lnTo>
                  <a:lnTo>
                    <a:pt x="184" y="146"/>
                  </a:lnTo>
                  <a:lnTo>
                    <a:pt x="176" y="128"/>
                  </a:lnTo>
                  <a:lnTo>
                    <a:pt x="174" y="128"/>
                  </a:lnTo>
                  <a:lnTo>
                    <a:pt x="176" y="126"/>
                  </a:lnTo>
                  <a:lnTo>
                    <a:pt x="180" y="104"/>
                  </a:lnTo>
                  <a:lnTo>
                    <a:pt x="182" y="104"/>
                  </a:lnTo>
                  <a:lnTo>
                    <a:pt x="184" y="104"/>
                  </a:lnTo>
                  <a:lnTo>
                    <a:pt x="234" y="102"/>
                  </a:lnTo>
                  <a:lnTo>
                    <a:pt x="260" y="88"/>
                  </a:lnTo>
                  <a:lnTo>
                    <a:pt x="262" y="86"/>
                  </a:lnTo>
                  <a:lnTo>
                    <a:pt x="274" y="82"/>
                  </a:lnTo>
                  <a:lnTo>
                    <a:pt x="278" y="78"/>
                  </a:lnTo>
                  <a:lnTo>
                    <a:pt x="280" y="76"/>
                  </a:lnTo>
                  <a:lnTo>
                    <a:pt x="282" y="68"/>
                  </a:lnTo>
                  <a:lnTo>
                    <a:pt x="284" y="5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0" name="陕西"/>
            <p:cNvSpPr>
              <a:spLocks/>
            </p:cNvSpPr>
            <p:nvPr/>
          </p:nvSpPr>
          <p:spPr bwMode="auto">
            <a:xfrm>
              <a:off x="4938713" y="2990850"/>
              <a:ext cx="592137" cy="1055688"/>
            </a:xfrm>
            <a:custGeom>
              <a:avLst/>
              <a:gdLst>
                <a:gd name="T0" fmla="*/ 2147483646 w 324"/>
                <a:gd name="T1" fmla="*/ 2147483646 h 578"/>
                <a:gd name="T2" fmla="*/ 2147483646 w 324"/>
                <a:gd name="T3" fmla="*/ 2147483646 h 578"/>
                <a:gd name="T4" fmla="*/ 2147483646 w 324"/>
                <a:gd name="T5" fmla="*/ 2147483646 h 578"/>
                <a:gd name="T6" fmla="*/ 2147483646 w 324"/>
                <a:gd name="T7" fmla="*/ 2147483646 h 578"/>
                <a:gd name="T8" fmla="*/ 2147483646 w 324"/>
                <a:gd name="T9" fmla="*/ 2147483646 h 578"/>
                <a:gd name="T10" fmla="*/ 2147483646 w 324"/>
                <a:gd name="T11" fmla="*/ 2147483646 h 578"/>
                <a:gd name="T12" fmla="*/ 2147483646 w 324"/>
                <a:gd name="T13" fmla="*/ 2147483646 h 578"/>
                <a:gd name="T14" fmla="*/ 2147483646 w 324"/>
                <a:gd name="T15" fmla="*/ 2147483646 h 578"/>
                <a:gd name="T16" fmla="*/ 2147483646 w 324"/>
                <a:gd name="T17" fmla="*/ 2147483646 h 578"/>
                <a:gd name="T18" fmla="*/ 2147483646 w 324"/>
                <a:gd name="T19" fmla="*/ 2147483646 h 578"/>
                <a:gd name="T20" fmla="*/ 2147483646 w 324"/>
                <a:gd name="T21" fmla="*/ 2147483646 h 578"/>
                <a:gd name="T22" fmla="*/ 2147483646 w 324"/>
                <a:gd name="T23" fmla="*/ 2147483646 h 578"/>
                <a:gd name="T24" fmla="*/ 2147483646 w 324"/>
                <a:gd name="T25" fmla="*/ 2147483646 h 578"/>
                <a:gd name="T26" fmla="*/ 2147483646 w 324"/>
                <a:gd name="T27" fmla="*/ 2147483646 h 578"/>
                <a:gd name="T28" fmla="*/ 2147483646 w 324"/>
                <a:gd name="T29" fmla="*/ 2147483646 h 578"/>
                <a:gd name="T30" fmla="*/ 2147483646 w 324"/>
                <a:gd name="T31" fmla="*/ 2147483646 h 578"/>
                <a:gd name="T32" fmla="*/ 2147483646 w 324"/>
                <a:gd name="T33" fmla="*/ 2147483646 h 578"/>
                <a:gd name="T34" fmla="*/ 2147483646 w 324"/>
                <a:gd name="T35" fmla="*/ 2147483646 h 578"/>
                <a:gd name="T36" fmla="*/ 2147483646 w 324"/>
                <a:gd name="T37" fmla="*/ 2147483646 h 578"/>
                <a:gd name="T38" fmla="*/ 2147483646 w 324"/>
                <a:gd name="T39" fmla="*/ 2147483646 h 578"/>
                <a:gd name="T40" fmla="*/ 2147483646 w 324"/>
                <a:gd name="T41" fmla="*/ 2147483646 h 578"/>
                <a:gd name="T42" fmla="*/ 2147483646 w 324"/>
                <a:gd name="T43" fmla="*/ 2147483646 h 578"/>
                <a:gd name="T44" fmla="*/ 2147483646 w 324"/>
                <a:gd name="T45" fmla="*/ 2147483646 h 578"/>
                <a:gd name="T46" fmla="*/ 2147483646 w 324"/>
                <a:gd name="T47" fmla="*/ 2147483646 h 578"/>
                <a:gd name="T48" fmla="*/ 2147483646 w 324"/>
                <a:gd name="T49" fmla="*/ 2147483646 h 578"/>
                <a:gd name="T50" fmla="*/ 2147483646 w 324"/>
                <a:gd name="T51" fmla="*/ 2147483646 h 578"/>
                <a:gd name="T52" fmla="*/ 2147483646 w 324"/>
                <a:gd name="T53" fmla="*/ 2147483646 h 578"/>
                <a:gd name="T54" fmla="*/ 2147483646 w 324"/>
                <a:gd name="T55" fmla="*/ 2147483646 h 578"/>
                <a:gd name="T56" fmla="*/ 2147483646 w 324"/>
                <a:gd name="T57" fmla="*/ 2147483646 h 578"/>
                <a:gd name="T58" fmla="*/ 2147483646 w 324"/>
                <a:gd name="T59" fmla="*/ 2147483646 h 578"/>
                <a:gd name="T60" fmla="*/ 2147483646 w 324"/>
                <a:gd name="T61" fmla="*/ 2147483646 h 578"/>
                <a:gd name="T62" fmla="*/ 2147483646 w 324"/>
                <a:gd name="T63" fmla="*/ 2147483646 h 578"/>
                <a:gd name="T64" fmla="*/ 2147483646 w 324"/>
                <a:gd name="T65" fmla="*/ 2147483646 h 578"/>
                <a:gd name="T66" fmla="*/ 2147483646 w 324"/>
                <a:gd name="T67" fmla="*/ 2147483646 h 578"/>
                <a:gd name="T68" fmla="*/ 2147483646 w 324"/>
                <a:gd name="T69" fmla="*/ 2147483646 h 578"/>
                <a:gd name="T70" fmla="*/ 2147483646 w 324"/>
                <a:gd name="T71" fmla="*/ 2147483646 h 578"/>
                <a:gd name="T72" fmla="*/ 2147483646 w 324"/>
                <a:gd name="T73" fmla="*/ 2147483646 h 578"/>
                <a:gd name="T74" fmla="*/ 2147483646 w 324"/>
                <a:gd name="T75" fmla="*/ 2147483646 h 578"/>
                <a:gd name="T76" fmla="*/ 2147483646 w 324"/>
                <a:gd name="T77" fmla="*/ 2147483646 h 578"/>
                <a:gd name="T78" fmla="*/ 2147483646 w 324"/>
                <a:gd name="T79" fmla="*/ 2147483646 h 578"/>
                <a:gd name="T80" fmla="*/ 2147483646 w 324"/>
                <a:gd name="T81" fmla="*/ 2147483646 h 578"/>
                <a:gd name="T82" fmla="*/ 2147483646 w 324"/>
                <a:gd name="T83" fmla="*/ 2147483646 h 578"/>
                <a:gd name="T84" fmla="*/ 2147483646 w 324"/>
                <a:gd name="T85" fmla="*/ 2147483646 h 578"/>
                <a:gd name="T86" fmla="*/ 2147483646 w 324"/>
                <a:gd name="T87" fmla="*/ 2147483646 h 578"/>
                <a:gd name="T88" fmla="*/ 2147483646 w 324"/>
                <a:gd name="T89" fmla="*/ 2147483646 h 578"/>
                <a:gd name="T90" fmla="*/ 2147483646 w 324"/>
                <a:gd name="T91" fmla="*/ 2147483646 h 578"/>
                <a:gd name="T92" fmla="*/ 2147483646 w 324"/>
                <a:gd name="T93" fmla="*/ 2147483646 h 578"/>
                <a:gd name="T94" fmla="*/ 2147483646 w 324"/>
                <a:gd name="T95" fmla="*/ 2147483646 h 578"/>
                <a:gd name="T96" fmla="*/ 2147483646 w 324"/>
                <a:gd name="T97" fmla="*/ 2147483646 h 578"/>
                <a:gd name="T98" fmla="*/ 2147483646 w 324"/>
                <a:gd name="T99" fmla="*/ 2147483646 h 578"/>
                <a:gd name="T100" fmla="*/ 2147483646 w 324"/>
                <a:gd name="T101" fmla="*/ 2147483646 h 57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24" h="578">
                  <a:moveTo>
                    <a:pt x="108" y="132"/>
                  </a:moveTo>
                  <a:lnTo>
                    <a:pt x="104" y="130"/>
                  </a:lnTo>
                  <a:lnTo>
                    <a:pt x="96" y="180"/>
                  </a:lnTo>
                  <a:lnTo>
                    <a:pt x="108" y="196"/>
                  </a:lnTo>
                  <a:lnTo>
                    <a:pt x="122" y="200"/>
                  </a:lnTo>
                  <a:lnTo>
                    <a:pt x="124" y="202"/>
                  </a:lnTo>
                  <a:lnTo>
                    <a:pt x="140" y="216"/>
                  </a:lnTo>
                  <a:lnTo>
                    <a:pt x="164" y="220"/>
                  </a:lnTo>
                  <a:lnTo>
                    <a:pt x="176" y="228"/>
                  </a:lnTo>
                  <a:lnTo>
                    <a:pt x="176" y="230"/>
                  </a:lnTo>
                  <a:lnTo>
                    <a:pt x="186" y="244"/>
                  </a:lnTo>
                  <a:lnTo>
                    <a:pt x="188" y="244"/>
                  </a:lnTo>
                  <a:lnTo>
                    <a:pt x="186" y="246"/>
                  </a:lnTo>
                  <a:lnTo>
                    <a:pt x="178" y="260"/>
                  </a:lnTo>
                  <a:lnTo>
                    <a:pt x="178" y="264"/>
                  </a:lnTo>
                  <a:lnTo>
                    <a:pt x="176" y="272"/>
                  </a:lnTo>
                  <a:lnTo>
                    <a:pt x="178" y="272"/>
                  </a:lnTo>
                  <a:lnTo>
                    <a:pt x="178" y="286"/>
                  </a:lnTo>
                  <a:lnTo>
                    <a:pt x="176" y="288"/>
                  </a:lnTo>
                  <a:lnTo>
                    <a:pt x="170" y="312"/>
                  </a:lnTo>
                  <a:lnTo>
                    <a:pt x="168" y="316"/>
                  </a:lnTo>
                  <a:lnTo>
                    <a:pt x="164" y="314"/>
                  </a:lnTo>
                  <a:lnTo>
                    <a:pt x="154" y="312"/>
                  </a:lnTo>
                  <a:lnTo>
                    <a:pt x="140" y="312"/>
                  </a:lnTo>
                  <a:lnTo>
                    <a:pt x="128" y="316"/>
                  </a:lnTo>
                  <a:lnTo>
                    <a:pt x="116" y="328"/>
                  </a:lnTo>
                  <a:lnTo>
                    <a:pt x="112" y="332"/>
                  </a:lnTo>
                  <a:lnTo>
                    <a:pt x="130" y="340"/>
                  </a:lnTo>
                  <a:lnTo>
                    <a:pt x="128" y="344"/>
                  </a:lnTo>
                  <a:lnTo>
                    <a:pt x="124" y="350"/>
                  </a:lnTo>
                  <a:lnTo>
                    <a:pt x="116" y="354"/>
                  </a:lnTo>
                  <a:lnTo>
                    <a:pt x="106" y="354"/>
                  </a:lnTo>
                  <a:lnTo>
                    <a:pt x="88" y="348"/>
                  </a:lnTo>
                  <a:lnTo>
                    <a:pt x="70" y="338"/>
                  </a:lnTo>
                  <a:lnTo>
                    <a:pt x="64" y="338"/>
                  </a:lnTo>
                  <a:lnTo>
                    <a:pt x="44" y="366"/>
                  </a:lnTo>
                  <a:lnTo>
                    <a:pt x="40" y="376"/>
                  </a:lnTo>
                  <a:lnTo>
                    <a:pt x="40" y="392"/>
                  </a:lnTo>
                  <a:lnTo>
                    <a:pt x="48" y="406"/>
                  </a:lnTo>
                  <a:lnTo>
                    <a:pt x="48" y="408"/>
                  </a:lnTo>
                  <a:lnTo>
                    <a:pt x="52" y="420"/>
                  </a:lnTo>
                  <a:lnTo>
                    <a:pt x="52" y="422"/>
                  </a:lnTo>
                  <a:lnTo>
                    <a:pt x="52" y="440"/>
                  </a:lnTo>
                  <a:lnTo>
                    <a:pt x="52" y="442"/>
                  </a:lnTo>
                  <a:lnTo>
                    <a:pt x="54" y="444"/>
                  </a:lnTo>
                  <a:lnTo>
                    <a:pt x="40" y="446"/>
                  </a:lnTo>
                  <a:lnTo>
                    <a:pt x="16" y="446"/>
                  </a:lnTo>
                  <a:lnTo>
                    <a:pt x="6" y="454"/>
                  </a:lnTo>
                  <a:lnTo>
                    <a:pt x="0" y="462"/>
                  </a:lnTo>
                  <a:lnTo>
                    <a:pt x="2" y="462"/>
                  </a:lnTo>
                  <a:lnTo>
                    <a:pt x="6" y="486"/>
                  </a:lnTo>
                  <a:lnTo>
                    <a:pt x="8" y="486"/>
                  </a:lnTo>
                  <a:lnTo>
                    <a:pt x="8" y="496"/>
                  </a:lnTo>
                  <a:lnTo>
                    <a:pt x="12" y="508"/>
                  </a:lnTo>
                  <a:lnTo>
                    <a:pt x="30" y="518"/>
                  </a:lnTo>
                  <a:lnTo>
                    <a:pt x="54" y="512"/>
                  </a:lnTo>
                  <a:lnTo>
                    <a:pt x="66" y="504"/>
                  </a:lnTo>
                  <a:lnTo>
                    <a:pt x="68" y="504"/>
                  </a:lnTo>
                  <a:lnTo>
                    <a:pt x="80" y="504"/>
                  </a:lnTo>
                  <a:lnTo>
                    <a:pt x="86" y="520"/>
                  </a:lnTo>
                  <a:lnTo>
                    <a:pt x="92" y="526"/>
                  </a:lnTo>
                  <a:lnTo>
                    <a:pt x="94" y="532"/>
                  </a:lnTo>
                  <a:lnTo>
                    <a:pt x="100" y="532"/>
                  </a:lnTo>
                  <a:lnTo>
                    <a:pt x="102" y="532"/>
                  </a:lnTo>
                  <a:lnTo>
                    <a:pt x="104" y="532"/>
                  </a:lnTo>
                  <a:lnTo>
                    <a:pt x="104" y="530"/>
                  </a:lnTo>
                  <a:lnTo>
                    <a:pt x="116" y="520"/>
                  </a:lnTo>
                  <a:lnTo>
                    <a:pt x="126" y="540"/>
                  </a:lnTo>
                  <a:lnTo>
                    <a:pt x="136" y="546"/>
                  </a:lnTo>
                  <a:lnTo>
                    <a:pt x="152" y="546"/>
                  </a:lnTo>
                  <a:lnTo>
                    <a:pt x="164" y="544"/>
                  </a:lnTo>
                  <a:lnTo>
                    <a:pt x="168" y="544"/>
                  </a:lnTo>
                  <a:lnTo>
                    <a:pt x="196" y="548"/>
                  </a:lnTo>
                  <a:lnTo>
                    <a:pt x="196" y="550"/>
                  </a:lnTo>
                  <a:lnTo>
                    <a:pt x="208" y="556"/>
                  </a:lnTo>
                  <a:lnTo>
                    <a:pt x="208" y="558"/>
                  </a:lnTo>
                  <a:lnTo>
                    <a:pt x="220" y="566"/>
                  </a:lnTo>
                  <a:lnTo>
                    <a:pt x="226" y="574"/>
                  </a:lnTo>
                  <a:lnTo>
                    <a:pt x="234" y="578"/>
                  </a:lnTo>
                  <a:lnTo>
                    <a:pt x="248" y="576"/>
                  </a:lnTo>
                  <a:lnTo>
                    <a:pt x="248" y="560"/>
                  </a:lnTo>
                  <a:lnTo>
                    <a:pt x="240" y="548"/>
                  </a:lnTo>
                  <a:lnTo>
                    <a:pt x="236" y="526"/>
                  </a:lnTo>
                  <a:lnTo>
                    <a:pt x="246" y="516"/>
                  </a:lnTo>
                  <a:lnTo>
                    <a:pt x="248" y="514"/>
                  </a:lnTo>
                  <a:lnTo>
                    <a:pt x="258" y="512"/>
                  </a:lnTo>
                  <a:lnTo>
                    <a:pt x="268" y="512"/>
                  </a:lnTo>
                  <a:lnTo>
                    <a:pt x="272" y="508"/>
                  </a:lnTo>
                  <a:lnTo>
                    <a:pt x="264" y="500"/>
                  </a:lnTo>
                  <a:lnTo>
                    <a:pt x="242" y="484"/>
                  </a:lnTo>
                  <a:lnTo>
                    <a:pt x="236" y="476"/>
                  </a:lnTo>
                  <a:lnTo>
                    <a:pt x="234" y="474"/>
                  </a:lnTo>
                  <a:lnTo>
                    <a:pt x="236" y="472"/>
                  </a:lnTo>
                  <a:lnTo>
                    <a:pt x="242" y="460"/>
                  </a:lnTo>
                  <a:lnTo>
                    <a:pt x="244" y="462"/>
                  </a:lnTo>
                  <a:lnTo>
                    <a:pt x="260" y="466"/>
                  </a:lnTo>
                  <a:lnTo>
                    <a:pt x="302" y="464"/>
                  </a:lnTo>
                  <a:lnTo>
                    <a:pt x="302" y="466"/>
                  </a:lnTo>
                  <a:lnTo>
                    <a:pt x="304" y="466"/>
                  </a:lnTo>
                  <a:lnTo>
                    <a:pt x="316" y="470"/>
                  </a:lnTo>
                  <a:lnTo>
                    <a:pt x="324" y="462"/>
                  </a:lnTo>
                  <a:lnTo>
                    <a:pt x="320" y="438"/>
                  </a:lnTo>
                  <a:lnTo>
                    <a:pt x="304" y="428"/>
                  </a:lnTo>
                  <a:lnTo>
                    <a:pt x="300" y="424"/>
                  </a:lnTo>
                  <a:lnTo>
                    <a:pt x="296" y="420"/>
                  </a:lnTo>
                  <a:lnTo>
                    <a:pt x="292" y="410"/>
                  </a:lnTo>
                  <a:lnTo>
                    <a:pt x="290" y="394"/>
                  </a:lnTo>
                  <a:lnTo>
                    <a:pt x="290" y="374"/>
                  </a:lnTo>
                  <a:lnTo>
                    <a:pt x="276" y="368"/>
                  </a:lnTo>
                  <a:lnTo>
                    <a:pt x="274" y="368"/>
                  </a:lnTo>
                  <a:lnTo>
                    <a:pt x="274" y="366"/>
                  </a:lnTo>
                  <a:lnTo>
                    <a:pt x="274" y="364"/>
                  </a:lnTo>
                  <a:lnTo>
                    <a:pt x="272" y="344"/>
                  </a:lnTo>
                  <a:lnTo>
                    <a:pt x="288" y="262"/>
                  </a:lnTo>
                  <a:lnTo>
                    <a:pt x="280" y="232"/>
                  </a:lnTo>
                  <a:lnTo>
                    <a:pt x="278" y="214"/>
                  </a:lnTo>
                  <a:lnTo>
                    <a:pt x="276" y="190"/>
                  </a:lnTo>
                  <a:lnTo>
                    <a:pt x="278" y="164"/>
                  </a:lnTo>
                  <a:lnTo>
                    <a:pt x="278" y="162"/>
                  </a:lnTo>
                  <a:lnTo>
                    <a:pt x="280" y="160"/>
                  </a:lnTo>
                  <a:lnTo>
                    <a:pt x="296" y="148"/>
                  </a:lnTo>
                  <a:lnTo>
                    <a:pt x="296" y="136"/>
                  </a:lnTo>
                  <a:lnTo>
                    <a:pt x="294" y="130"/>
                  </a:lnTo>
                  <a:lnTo>
                    <a:pt x="290" y="122"/>
                  </a:lnTo>
                  <a:lnTo>
                    <a:pt x="280" y="110"/>
                  </a:lnTo>
                  <a:lnTo>
                    <a:pt x="278" y="110"/>
                  </a:lnTo>
                  <a:lnTo>
                    <a:pt x="278" y="108"/>
                  </a:lnTo>
                  <a:lnTo>
                    <a:pt x="276" y="88"/>
                  </a:lnTo>
                  <a:lnTo>
                    <a:pt x="276" y="86"/>
                  </a:lnTo>
                  <a:lnTo>
                    <a:pt x="298" y="60"/>
                  </a:lnTo>
                  <a:lnTo>
                    <a:pt x="298" y="48"/>
                  </a:lnTo>
                  <a:lnTo>
                    <a:pt x="292" y="36"/>
                  </a:lnTo>
                  <a:lnTo>
                    <a:pt x="290" y="34"/>
                  </a:lnTo>
                  <a:lnTo>
                    <a:pt x="300" y="20"/>
                  </a:lnTo>
                  <a:lnTo>
                    <a:pt x="302" y="20"/>
                  </a:lnTo>
                  <a:lnTo>
                    <a:pt x="312" y="12"/>
                  </a:lnTo>
                  <a:lnTo>
                    <a:pt x="312" y="0"/>
                  </a:lnTo>
                  <a:lnTo>
                    <a:pt x="306" y="0"/>
                  </a:lnTo>
                  <a:lnTo>
                    <a:pt x="296" y="0"/>
                  </a:lnTo>
                  <a:lnTo>
                    <a:pt x="292" y="18"/>
                  </a:lnTo>
                  <a:lnTo>
                    <a:pt x="290" y="18"/>
                  </a:lnTo>
                  <a:lnTo>
                    <a:pt x="268" y="10"/>
                  </a:lnTo>
                  <a:lnTo>
                    <a:pt x="256" y="8"/>
                  </a:lnTo>
                  <a:lnTo>
                    <a:pt x="260" y="28"/>
                  </a:lnTo>
                  <a:lnTo>
                    <a:pt x="244" y="32"/>
                  </a:lnTo>
                  <a:lnTo>
                    <a:pt x="218" y="46"/>
                  </a:lnTo>
                  <a:lnTo>
                    <a:pt x="210" y="56"/>
                  </a:lnTo>
                  <a:lnTo>
                    <a:pt x="210" y="58"/>
                  </a:lnTo>
                  <a:lnTo>
                    <a:pt x="208" y="58"/>
                  </a:lnTo>
                  <a:lnTo>
                    <a:pt x="196" y="70"/>
                  </a:lnTo>
                  <a:lnTo>
                    <a:pt x="192" y="88"/>
                  </a:lnTo>
                  <a:lnTo>
                    <a:pt x="192" y="90"/>
                  </a:lnTo>
                  <a:lnTo>
                    <a:pt x="186" y="118"/>
                  </a:lnTo>
                  <a:lnTo>
                    <a:pt x="184" y="130"/>
                  </a:lnTo>
                  <a:lnTo>
                    <a:pt x="184" y="132"/>
                  </a:lnTo>
                  <a:lnTo>
                    <a:pt x="182" y="132"/>
                  </a:lnTo>
                  <a:lnTo>
                    <a:pt x="174" y="144"/>
                  </a:lnTo>
                  <a:lnTo>
                    <a:pt x="172" y="144"/>
                  </a:lnTo>
                  <a:lnTo>
                    <a:pt x="172" y="146"/>
                  </a:lnTo>
                  <a:lnTo>
                    <a:pt x="152" y="148"/>
                  </a:lnTo>
                  <a:lnTo>
                    <a:pt x="122" y="138"/>
                  </a:lnTo>
                  <a:lnTo>
                    <a:pt x="108" y="1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1" name="山西"/>
            <p:cNvSpPr>
              <a:spLocks/>
            </p:cNvSpPr>
            <p:nvPr/>
          </p:nvSpPr>
          <p:spPr bwMode="auto">
            <a:xfrm>
              <a:off x="5451475" y="2792413"/>
              <a:ext cx="393700" cy="866775"/>
            </a:xfrm>
            <a:custGeom>
              <a:avLst/>
              <a:gdLst>
                <a:gd name="T0" fmla="*/ 2147483646 w 216"/>
                <a:gd name="T1" fmla="*/ 2147483646 h 474"/>
                <a:gd name="T2" fmla="*/ 2147483646 w 216"/>
                <a:gd name="T3" fmla="*/ 2147483646 h 474"/>
                <a:gd name="T4" fmla="*/ 2147483646 w 216"/>
                <a:gd name="T5" fmla="*/ 2147483646 h 474"/>
                <a:gd name="T6" fmla="*/ 2147483646 w 216"/>
                <a:gd name="T7" fmla="*/ 2147483646 h 474"/>
                <a:gd name="T8" fmla="*/ 2147483646 w 216"/>
                <a:gd name="T9" fmla="*/ 2147483646 h 474"/>
                <a:gd name="T10" fmla="*/ 2147483646 w 216"/>
                <a:gd name="T11" fmla="*/ 2147483646 h 474"/>
                <a:gd name="T12" fmla="*/ 2147483646 w 216"/>
                <a:gd name="T13" fmla="*/ 2147483646 h 474"/>
                <a:gd name="T14" fmla="*/ 2147483646 w 216"/>
                <a:gd name="T15" fmla="*/ 2147483646 h 474"/>
                <a:gd name="T16" fmla="*/ 2147483646 w 216"/>
                <a:gd name="T17" fmla="*/ 2147483646 h 474"/>
                <a:gd name="T18" fmla="*/ 2147483646 w 216"/>
                <a:gd name="T19" fmla="*/ 2147483646 h 474"/>
                <a:gd name="T20" fmla="*/ 2147483646 w 216"/>
                <a:gd name="T21" fmla="*/ 2147483646 h 474"/>
                <a:gd name="T22" fmla="*/ 2147483646 w 216"/>
                <a:gd name="T23" fmla="*/ 2147483646 h 474"/>
                <a:gd name="T24" fmla="*/ 2147483646 w 216"/>
                <a:gd name="T25" fmla="*/ 2147483646 h 474"/>
                <a:gd name="T26" fmla="*/ 2147483646 w 216"/>
                <a:gd name="T27" fmla="*/ 2147483646 h 474"/>
                <a:gd name="T28" fmla="*/ 2147483646 w 216"/>
                <a:gd name="T29" fmla="*/ 2147483646 h 474"/>
                <a:gd name="T30" fmla="*/ 2147483646 w 216"/>
                <a:gd name="T31" fmla="*/ 2147483646 h 474"/>
                <a:gd name="T32" fmla="*/ 2147483646 w 216"/>
                <a:gd name="T33" fmla="*/ 2147483646 h 474"/>
                <a:gd name="T34" fmla="*/ 2147483646 w 216"/>
                <a:gd name="T35" fmla="*/ 2147483646 h 474"/>
                <a:gd name="T36" fmla="*/ 2147483646 w 216"/>
                <a:gd name="T37" fmla="*/ 2147483646 h 474"/>
                <a:gd name="T38" fmla="*/ 2147483646 w 216"/>
                <a:gd name="T39" fmla="*/ 2147483646 h 474"/>
                <a:gd name="T40" fmla="*/ 2147483646 w 216"/>
                <a:gd name="T41" fmla="*/ 2147483646 h 474"/>
                <a:gd name="T42" fmla="*/ 2147483646 w 216"/>
                <a:gd name="T43" fmla="*/ 2147483646 h 474"/>
                <a:gd name="T44" fmla="*/ 2147483646 w 216"/>
                <a:gd name="T45" fmla="*/ 2147483646 h 474"/>
                <a:gd name="T46" fmla="*/ 2147483646 w 216"/>
                <a:gd name="T47" fmla="*/ 2147483646 h 474"/>
                <a:gd name="T48" fmla="*/ 2147483646 w 216"/>
                <a:gd name="T49" fmla="*/ 2147483646 h 474"/>
                <a:gd name="T50" fmla="*/ 2147483646 w 216"/>
                <a:gd name="T51" fmla="*/ 2147483646 h 474"/>
                <a:gd name="T52" fmla="*/ 2147483646 w 216"/>
                <a:gd name="T53" fmla="*/ 2147483646 h 474"/>
                <a:gd name="T54" fmla="*/ 2147483646 w 216"/>
                <a:gd name="T55" fmla="*/ 2147483646 h 474"/>
                <a:gd name="T56" fmla="*/ 2147483646 w 216"/>
                <a:gd name="T57" fmla="*/ 2147483646 h 474"/>
                <a:gd name="T58" fmla="*/ 2147483646 w 216"/>
                <a:gd name="T59" fmla="*/ 2147483646 h 474"/>
                <a:gd name="T60" fmla="*/ 2147483646 w 216"/>
                <a:gd name="T61" fmla="*/ 2147483646 h 474"/>
                <a:gd name="T62" fmla="*/ 2147483646 w 216"/>
                <a:gd name="T63" fmla="*/ 2147483646 h 474"/>
                <a:gd name="T64" fmla="*/ 2147483646 w 216"/>
                <a:gd name="T65" fmla="*/ 2147483646 h 474"/>
                <a:gd name="T66" fmla="*/ 2147483646 w 216"/>
                <a:gd name="T67" fmla="*/ 2147483646 h 474"/>
                <a:gd name="T68" fmla="*/ 2147483646 w 216"/>
                <a:gd name="T69" fmla="*/ 2147483646 h 474"/>
                <a:gd name="T70" fmla="*/ 2147483646 w 216"/>
                <a:gd name="T71" fmla="*/ 2147483646 h 474"/>
                <a:gd name="T72" fmla="*/ 2147483646 w 216"/>
                <a:gd name="T73" fmla="*/ 2147483646 h 474"/>
                <a:gd name="T74" fmla="*/ 2147483646 w 216"/>
                <a:gd name="T75" fmla="*/ 2147483646 h 474"/>
                <a:gd name="T76" fmla="*/ 2147483646 w 216"/>
                <a:gd name="T77" fmla="*/ 2147483646 h 474"/>
                <a:gd name="T78" fmla="*/ 2147483646 w 216"/>
                <a:gd name="T79" fmla="*/ 2147483646 h 474"/>
                <a:gd name="T80" fmla="*/ 2147483646 w 216"/>
                <a:gd name="T81" fmla="*/ 2147483646 h 474"/>
                <a:gd name="T82" fmla="*/ 2147483646 w 216"/>
                <a:gd name="T83" fmla="*/ 2147483646 h 474"/>
                <a:gd name="T84" fmla="*/ 2147483646 w 216"/>
                <a:gd name="T85" fmla="*/ 2147483646 h 474"/>
                <a:gd name="T86" fmla="*/ 2147483646 w 216"/>
                <a:gd name="T87" fmla="*/ 2147483646 h 474"/>
                <a:gd name="T88" fmla="*/ 2147483646 w 216"/>
                <a:gd name="T89" fmla="*/ 2147483646 h 474"/>
                <a:gd name="T90" fmla="*/ 2147483646 w 216"/>
                <a:gd name="T91" fmla="*/ 2147483646 h 474"/>
                <a:gd name="T92" fmla="*/ 2147483646 w 216"/>
                <a:gd name="T93" fmla="*/ 2147483646 h 474"/>
                <a:gd name="T94" fmla="*/ 2147483646 w 216"/>
                <a:gd name="T95" fmla="*/ 2147483646 h 474"/>
                <a:gd name="T96" fmla="*/ 2147483646 w 216"/>
                <a:gd name="T97" fmla="*/ 2147483646 h 4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216" h="474">
                  <a:moveTo>
                    <a:pt x="202" y="24"/>
                  </a:moveTo>
                  <a:lnTo>
                    <a:pt x="204" y="20"/>
                  </a:lnTo>
                  <a:lnTo>
                    <a:pt x="200" y="8"/>
                  </a:lnTo>
                  <a:lnTo>
                    <a:pt x="194" y="0"/>
                  </a:lnTo>
                  <a:lnTo>
                    <a:pt x="188" y="12"/>
                  </a:lnTo>
                  <a:lnTo>
                    <a:pt x="176" y="24"/>
                  </a:lnTo>
                  <a:lnTo>
                    <a:pt x="174" y="24"/>
                  </a:lnTo>
                  <a:lnTo>
                    <a:pt x="156" y="30"/>
                  </a:lnTo>
                  <a:lnTo>
                    <a:pt x="154" y="30"/>
                  </a:lnTo>
                  <a:lnTo>
                    <a:pt x="136" y="28"/>
                  </a:lnTo>
                  <a:lnTo>
                    <a:pt x="124" y="30"/>
                  </a:lnTo>
                  <a:lnTo>
                    <a:pt x="122" y="40"/>
                  </a:lnTo>
                  <a:lnTo>
                    <a:pt x="112" y="46"/>
                  </a:lnTo>
                  <a:lnTo>
                    <a:pt x="112" y="48"/>
                  </a:lnTo>
                  <a:lnTo>
                    <a:pt x="110" y="48"/>
                  </a:lnTo>
                  <a:lnTo>
                    <a:pt x="94" y="46"/>
                  </a:lnTo>
                  <a:lnTo>
                    <a:pt x="92" y="48"/>
                  </a:lnTo>
                  <a:lnTo>
                    <a:pt x="92" y="64"/>
                  </a:lnTo>
                  <a:lnTo>
                    <a:pt x="84" y="76"/>
                  </a:lnTo>
                  <a:lnTo>
                    <a:pt x="82" y="76"/>
                  </a:lnTo>
                  <a:lnTo>
                    <a:pt x="68" y="92"/>
                  </a:lnTo>
                  <a:lnTo>
                    <a:pt x="66" y="92"/>
                  </a:lnTo>
                  <a:lnTo>
                    <a:pt x="50" y="96"/>
                  </a:lnTo>
                  <a:lnTo>
                    <a:pt x="40" y="106"/>
                  </a:lnTo>
                  <a:lnTo>
                    <a:pt x="42" y="120"/>
                  </a:lnTo>
                  <a:lnTo>
                    <a:pt x="42" y="124"/>
                  </a:lnTo>
                  <a:lnTo>
                    <a:pt x="40" y="124"/>
                  </a:lnTo>
                  <a:lnTo>
                    <a:pt x="28" y="136"/>
                  </a:lnTo>
                  <a:lnTo>
                    <a:pt x="20" y="144"/>
                  </a:lnTo>
                  <a:lnTo>
                    <a:pt x="26" y="154"/>
                  </a:lnTo>
                  <a:lnTo>
                    <a:pt x="26" y="156"/>
                  </a:lnTo>
                  <a:lnTo>
                    <a:pt x="26" y="170"/>
                  </a:lnTo>
                  <a:lnTo>
                    <a:pt x="26" y="172"/>
                  </a:lnTo>
                  <a:lnTo>
                    <a:pt x="16" y="184"/>
                  </a:lnTo>
                  <a:lnTo>
                    <a:pt x="4" y="198"/>
                  </a:lnTo>
                  <a:lnTo>
                    <a:pt x="6" y="214"/>
                  </a:lnTo>
                  <a:lnTo>
                    <a:pt x="16" y="224"/>
                  </a:lnTo>
                  <a:lnTo>
                    <a:pt x="22" y="236"/>
                  </a:lnTo>
                  <a:lnTo>
                    <a:pt x="24" y="244"/>
                  </a:lnTo>
                  <a:lnTo>
                    <a:pt x="24" y="262"/>
                  </a:lnTo>
                  <a:lnTo>
                    <a:pt x="22" y="264"/>
                  </a:lnTo>
                  <a:lnTo>
                    <a:pt x="6" y="276"/>
                  </a:lnTo>
                  <a:lnTo>
                    <a:pt x="4" y="300"/>
                  </a:lnTo>
                  <a:lnTo>
                    <a:pt x="6" y="324"/>
                  </a:lnTo>
                  <a:lnTo>
                    <a:pt x="10" y="340"/>
                  </a:lnTo>
                  <a:lnTo>
                    <a:pt x="18" y="368"/>
                  </a:lnTo>
                  <a:lnTo>
                    <a:pt x="18" y="370"/>
                  </a:lnTo>
                  <a:lnTo>
                    <a:pt x="18" y="372"/>
                  </a:lnTo>
                  <a:lnTo>
                    <a:pt x="0" y="452"/>
                  </a:lnTo>
                  <a:lnTo>
                    <a:pt x="2" y="468"/>
                  </a:lnTo>
                  <a:lnTo>
                    <a:pt x="14" y="474"/>
                  </a:lnTo>
                  <a:lnTo>
                    <a:pt x="32" y="456"/>
                  </a:lnTo>
                  <a:lnTo>
                    <a:pt x="34" y="456"/>
                  </a:lnTo>
                  <a:lnTo>
                    <a:pt x="96" y="432"/>
                  </a:lnTo>
                  <a:lnTo>
                    <a:pt x="112" y="416"/>
                  </a:lnTo>
                  <a:lnTo>
                    <a:pt x="114" y="416"/>
                  </a:lnTo>
                  <a:lnTo>
                    <a:pt x="116" y="416"/>
                  </a:lnTo>
                  <a:lnTo>
                    <a:pt x="150" y="420"/>
                  </a:lnTo>
                  <a:lnTo>
                    <a:pt x="162" y="416"/>
                  </a:lnTo>
                  <a:lnTo>
                    <a:pt x="180" y="408"/>
                  </a:lnTo>
                  <a:lnTo>
                    <a:pt x="180" y="392"/>
                  </a:lnTo>
                  <a:lnTo>
                    <a:pt x="182" y="392"/>
                  </a:lnTo>
                  <a:lnTo>
                    <a:pt x="192" y="382"/>
                  </a:lnTo>
                  <a:lnTo>
                    <a:pt x="190" y="372"/>
                  </a:lnTo>
                  <a:lnTo>
                    <a:pt x="190" y="370"/>
                  </a:lnTo>
                  <a:lnTo>
                    <a:pt x="190" y="368"/>
                  </a:lnTo>
                  <a:lnTo>
                    <a:pt x="194" y="364"/>
                  </a:lnTo>
                  <a:lnTo>
                    <a:pt x="192" y="360"/>
                  </a:lnTo>
                  <a:lnTo>
                    <a:pt x="190" y="356"/>
                  </a:lnTo>
                  <a:lnTo>
                    <a:pt x="190" y="352"/>
                  </a:lnTo>
                  <a:lnTo>
                    <a:pt x="194" y="340"/>
                  </a:lnTo>
                  <a:lnTo>
                    <a:pt x="198" y="336"/>
                  </a:lnTo>
                  <a:lnTo>
                    <a:pt x="196" y="324"/>
                  </a:lnTo>
                  <a:lnTo>
                    <a:pt x="184" y="310"/>
                  </a:lnTo>
                  <a:lnTo>
                    <a:pt x="182" y="306"/>
                  </a:lnTo>
                  <a:lnTo>
                    <a:pt x="180" y="302"/>
                  </a:lnTo>
                  <a:lnTo>
                    <a:pt x="180" y="298"/>
                  </a:lnTo>
                  <a:lnTo>
                    <a:pt x="182" y="294"/>
                  </a:lnTo>
                  <a:lnTo>
                    <a:pt x="184" y="288"/>
                  </a:lnTo>
                  <a:lnTo>
                    <a:pt x="190" y="280"/>
                  </a:lnTo>
                  <a:lnTo>
                    <a:pt x="192" y="268"/>
                  </a:lnTo>
                  <a:lnTo>
                    <a:pt x="202" y="248"/>
                  </a:lnTo>
                  <a:lnTo>
                    <a:pt x="204" y="240"/>
                  </a:lnTo>
                  <a:lnTo>
                    <a:pt x="216" y="216"/>
                  </a:lnTo>
                  <a:lnTo>
                    <a:pt x="208" y="200"/>
                  </a:lnTo>
                  <a:lnTo>
                    <a:pt x="184" y="184"/>
                  </a:lnTo>
                  <a:lnTo>
                    <a:pt x="182" y="184"/>
                  </a:lnTo>
                  <a:lnTo>
                    <a:pt x="176" y="170"/>
                  </a:lnTo>
                  <a:lnTo>
                    <a:pt x="176" y="168"/>
                  </a:lnTo>
                  <a:lnTo>
                    <a:pt x="180" y="146"/>
                  </a:lnTo>
                  <a:lnTo>
                    <a:pt x="184" y="130"/>
                  </a:lnTo>
                  <a:lnTo>
                    <a:pt x="184" y="122"/>
                  </a:lnTo>
                  <a:lnTo>
                    <a:pt x="188" y="116"/>
                  </a:lnTo>
                  <a:lnTo>
                    <a:pt x="190" y="114"/>
                  </a:lnTo>
                  <a:lnTo>
                    <a:pt x="194" y="114"/>
                  </a:lnTo>
                  <a:lnTo>
                    <a:pt x="208" y="112"/>
                  </a:lnTo>
                  <a:lnTo>
                    <a:pt x="212" y="102"/>
                  </a:lnTo>
                  <a:lnTo>
                    <a:pt x="216" y="76"/>
                  </a:lnTo>
                  <a:lnTo>
                    <a:pt x="214" y="66"/>
                  </a:lnTo>
                  <a:lnTo>
                    <a:pt x="200" y="64"/>
                  </a:lnTo>
                  <a:lnTo>
                    <a:pt x="184" y="56"/>
                  </a:lnTo>
                  <a:lnTo>
                    <a:pt x="182" y="54"/>
                  </a:lnTo>
                  <a:lnTo>
                    <a:pt x="182" y="52"/>
                  </a:lnTo>
                  <a:lnTo>
                    <a:pt x="180" y="32"/>
                  </a:lnTo>
                  <a:lnTo>
                    <a:pt x="180" y="28"/>
                  </a:lnTo>
                  <a:lnTo>
                    <a:pt x="202" y="2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湖南"/>
            <p:cNvSpPr>
              <a:spLocks/>
            </p:cNvSpPr>
            <p:nvPr/>
          </p:nvSpPr>
          <p:spPr bwMode="auto">
            <a:xfrm>
              <a:off x="5348288" y="4270375"/>
              <a:ext cx="628650" cy="730250"/>
            </a:xfrm>
            <a:custGeom>
              <a:avLst/>
              <a:gdLst>
                <a:gd name="T0" fmla="*/ 2147483646 w 344"/>
                <a:gd name="T1" fmla="*/ 2147483646 h 400"/>
                <a:gd name="T2" fmla="*/ 2147483646 w 344"/>
                <a:gd name="T3" fmla="*/ 2147483646 h 400"/>
                <a:gd name="T4" fmla="*/ 2147483646 w 344"/>
                <a:gd name="T5" fmla="*/ 2147483646 h 400"/>
                <a:gd name="T6" fmla="*/ 2147483646 w 344"/>
                <a:gd name="T7" fmla="*/ 2147483646 h 400"/>
                <a:gd name="T8" fmla="*/ 2147483646 w 344"/>
                <a:gd name="T9" fmla="*/ 2147483646 h 400"/>
                <a:gd name="T10" fmla="*/ 2147483646 w 344"/>
                <a:gd name="T11" fmla="*/ 2147483646 h 400"/>
                <a:gd name="T12" fmla="*/ 2147483646 w 344"/>
                <a:gd name="T13" fmla="*/ 2147483646 h 400"/>
                <a:gd name="T14" fmla="*/ 2147483646 w 344"/>
                <a:gd name="T15" fmla="*/ 2147483646 h 400"/>
                <a:gd name="T16" fmla="*/ 2147483646 w 344"/>
                <a:gd name="T17" fmla="*/ 2147483646 h 400"/>
                <a:gd name="T18" fmla="*/ 2147483646 w 344"/>
                <a:gd name="T19" fmla="*/ 2147483646 h 400"/>
                <a:gd name="T20" fmla="*/ 2147483646 w 344"/>
                <a:gd name="T21" fmla="*/ 0 h 400"/>
                <a:gd name="T22" fmla="*/ 2147483646 w 344"/>
                <a:gd name="T23" fmla="*/ 2147483646 h 400"/>
                <a:gd name="T24" fmla="*/ 2147483646 w 344"/>
                <a:gd name="T25" fmla="*/ 2147483646 h 400"/>
                <a:gd name="T26" fmla="*/ 2147483646 w 344"/>
                <a:gd name="T27" fmla="*/ 2147483646 h 400"/>
                <a:gd name="T28" fmla="*/ 2147483646 w 344"/>
                <a:gd name="T29" fmla="*/ 2147483646 h 400"/>
                <a:gd name="T30" fmla="*/ 2147483646 w 344"/>
                <a:gd name="T31" fmla="*/ 2147483646 h 400"/>
                <a:gd name="T32" fmla="*/ 2147483646 w 344"/>
                <a:gd name="T33" fmla="*/ 2147483646 h 400"/>
                <a:gd name="T34" fmla="*/ 2147483646 w 344"/>
                <a:gd name="T35" fmla="*/ 2147483646 h 400"/>
                <a:gd name="T36" fmla="*/ 2147483646 w 344"/>
                <a:gd name="T37" fmla="*/ 2147483646 h 400"/>
                <a:gd name="T38" fmla="*/ 2147483646 w 344"/>
                <a:gd name="T39" fmla="*/ 2147483646 h 400"/>
                <a:gd name="T40" fmla="*/ 2147483646 w 344"/>
                <a:gd name="T41" fmla="*/ 2147483646 h 400"/>
                <a:gd name="T42" fmla="*/ 2147483646 w 344"/>
                <a:gd name="T43" fmla="*/ 2147483646 h 400"/>
                <a:gd name="T44" fmla="*/ 2147483646 w 344"/>
                <a:gd name="T45" fmla="*/ 2147483646 h 400"/>
                <a:gd name="T46" fmla="*/ 2147483646 w 344"/>
                <a:gd name="T47" fmla="*/ 2147483646 h 400"/>
                <a:gd name="T48" fmla="*/ 2147483646 w 344"/>
                <a:gd name="T49" fmla="*/ 2147483646 h 400"/>
                <a:gd name="T50" fmla="*/ 2147483646 w 344"/>
                <a:gd name="T51" fmla="*/ 2147483646 h 400"/>
                <a:gd name="T52" fmla="*/ 2147483646 w 344"/>
                <a:gd name="T53" fmla="*/ 2147483646 h 400"/>
                <a:gd name="T54" fmla="*/ 2147483646 w 344"/>
                <a:gd name="T55" fmla="*/ 2147483646 h 400"/>
                <a:gd name="T56" fmla="*/ 2147483646 w 344"/>
                <a:gd name="T57" fmla="*/ 2147483646 h 400"/>
                <a:gd name="T58" fmla="*/ 2147483646 w 344"/>
                <a:gd name="T59" fmla="*/ 2147483646 h 400"/>
                <a:gd name="T60" fmla="*/ 2147483646 w 344"/>
                <a:gd name="T61" fmla="*/ 2147483646 h 400"/>
                <a:gd name="T62" fmla="*/ 2147483646 w 344"/>
                <a:gd name="T63" fmla="*/ 2147483646 h 400"/>
                <a:gd name="T64" fmla="*/ 2147483646 w 344"/>
                <a:gd name="T65" fmla="*/ 2147483646 h 400"/>
                <a:gd name="T66" fmla="*/ 2147483646 w 344"/>
                <a:gd name="T67" fmla="*/ 2147483646 h 400"/>
                <a:gd name="T68" fmla="*/ 2147483646 w 344"/>
                <a:gd name="T69" fmla="*/ 2147483646 h 400"/>
                <a:gd name="T70" fmla="*/ 2147483646 w 344"/>
                <a:gd name="T71" fmla="*/ 2147483646 h 400"/>
                <a:gd name="T72" fmla="*/ 2147483646 w 344"/>
                <a:gd name="T73" fmla="*/ 2147483646 h 400"/>
                <a:gd name="T74" fmla="*/ 2147483646 w 344"/>
                <a:gd name="T75" fmla="*/ 2147483646 h 400"/>
                <a:gd name="T76" fmla="*/ 2147483646 w 344"/>
                <a:gd name="T77" fmla="*/ 2147483646 h 400"/>
                <a:gd name="T78" fmla="*/ 2147483646 w 344"/>
                <a:gd name="T79" fmla="*/ 2147483646 h 400"/>
                <a:gd name="T80" fmla="*/ 2147483646 w 344"/>
                <a:gd name="T81" fmla="*/ 2147483646 h 400"/>
                <a:gd name="T82" fmla="*/ 2147483646 w 344"/>
                <a:gd name="T83" fmla="*/ 2147483646 h 400"/>
                <a:gd name="T84" fmla="*/ 2147483646 w 344"/>
                <a:gd name="T85" fmla="*/ 2147483646 h 400"/>
                <a:gd name="T86" fmla="*/ 2147483646 w 344"/>
                <a:gd name="T87" fmla="*/ 2147483646 h 400"/>
                <a:gd name="T88" fmla="*/ 2147483646 w 344"/>
                <a:gd name="T89" fmla="*/ 2147483646 h 400"/>
                <a:gd name="T90" fmla="*/ 2147483646 w 344"/>
                <a:gd name="T91" fmla="*/ 2147483646 h 400"/>
                <a:gd name="T92" fmla="*/ 2147483646 w 344"/>
                <a:gd name="T93" fmla="*/ 2147483646 h 400"/>
                <a:gd name="T94" fmla="*/ 2147483646 w 344"/>
                <a:gd name="T95" fmla="*/ 2147483646 h 400"/>
                <a:gd name="T96" fmla="*/ 2147483646 w 344"/>
                <a:gd name="T97" fmla="*/ 2147483646 h 400"/>
                <a:gd name="T98" fmla="*/ 2147483646 w 344"/>
                <a:gd name="T99" fmla="*/ 2147483646 h 400"/>
                <a:gd name="T100" fmla="*/ 2147483646 w 344"/>
                <a:gd name="T101" fmla="*/ 2147483646 h 400"/>
                <a:gd name="T102" fmla="*/ 2147483646 w 344"/>
                <a:gd name="T103" fmla="*/ 2147483646 h 400"/>
                <a:gd name="T104" fmla="*/ 2147483646 w 344"/>
                <a:gd name="T105" fmla="*/ 2147483646 h 4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344" h="400">
                  <a:moveTo>
                    <a:pt x="300" y="68"/>
                  </a:moveTo>
                  <a:lnTo>
                    <a:pt x="300" y="68"/>
                  </a:lnTo>
                  <a:lnTo>
                    <a:pt x="300" y="66"/>
                  </a:lnTo>
                  <a:lnTo>
                    <a:pt x="292" y="54"/>
                  </a:lnTo>
                  <a:lnTo>
                    <a:pt x="292" y="52"/>
                  </a:lnTo>
                  <a:lnTo>
                    <a:pt x="294" y="32"/>
                  </a:lnTo>
                  <a:lnTo>
                    <a:pt x="292" y="28"/>
                  </a:lnTo>
                  <a:lnTo>
                    <a:pt x="286" y="24"/>
                  </a:lnTo>
                  <a:lnTo>
                    <a:pt x="282" y="24"/>
                  </a:lnTo>
                  <a:lnTo>
                    <a:pt x="274" y="34"/>
                  </a:lnTo>
                  <a:lnTo>
                    <a:pt x="272" y="34"/>
                  </a:lnTo>
                  <a:lnTo>
                    <a:pt x="252" y="44"/>
                  </a:lnTo>
                  <a:lnTo>
                    <a:pt x="250" y="30"/>
                  </a:lnTo>
                  <a:lnTo>
                    <a:pt x="250" y="28"/>
                  </a:lnTo>
                  <a:lnTo>
                    <a:pt x="252" y="22"/>
                  </a:lnTo>
                  <a:lnTo>
                    <a:pt x="250" y="14"/>
                  </a:lnTo>
                  <a:lnTo>
                    <a:pt x="248" y="12"/>
                  </a:lnTo>
                  <a:lnTo>
                    <a:pt x="244" y="20"/>
                  </a:lnTo>
                  <a:lnTo>
                    <a:pt x="218" y="42"/>
                  </a:lnTo>
                  <a:lnTo>
                    <a:pt x="218" y="44"/>
                  </a:lnTo>
                  <a:lnTo>
                    <a:pt x="216" y="44"/>
                  </a:lnTo>
                  <a:lnTo>
                    <a:pt x="214" y="44"/>
                  </a:lnTo>
                  <a:lnTo>
                    <a:pt x="206" y="40"/>
                  </a:lnTo>
                  <a:lnTo>
                    <a:pt x="198" y="32"/>
                  </a:lnTo>
                  <a:lnTo>
                    <a:pt x="184" y="28"/>
                  </a:lnTo>
                  <a:lnTo>
                    <a:pt x="184" y="26"/>
                  </a:lnTo>
                  <a:lnTo>
                    <a:pt x="176" y="20"/>
                  </a:lnTo>
                  <a:lnTo>
                    <a:pt x="150" y="16"/>
                  </a:lnTo>
                  <a:lnTo>
                    <a:pt x="148" y="16"/>
                  </a:lnTo>
                  <a:lnTo>
                    <a:pt x="132" y="6"/>
                  </a:lnTo>
                  <a:lnTo>
                    <a:pt x="132" y="8"/>
                  </a:lnTo>
                  <a:lnTo>
                    <a:pt x="118" y="0"/>
                  </a:lnTo>
                  <a:lnTo>
                    <a:pt x="100" y="0"/>
                  </a:lnTo>
                  <a:lnTo>
                    <a:pt x="94" y="0"/>
                  </a:lnTo>
                  <a:lnTo>
                    <a:pt x="100" y="30"/>
                  </a:lnTo>
                  <a:lnTo>
                    <a:pt x="96" y="30"/>
                  </a:lnTo>
                  <a:lnTo>
                    <a:pt x="80" y="32"/>
                  </a:lnTo>
                  <a:lnTo>
                    <a:pt x="70" y="32"/>
                  </a:lnTo>
                  <a:lnTo>
                    <a:pt x="68" y="32"/>
                  </a:lnTo>
                  <a:lnTo>
                    <a:pt x="60" y="24"/>
                  </a:lnTo>
                  <a:lnTo>
                    <a:pt x="44" y="32"/>
                  </a:lnTo>
                  <a:lnTo>
                    <a:pt x="28" y="52"/>
                  </a:lnTo>
                  <a:lnTo>
                    <a:pt x="16" y="86"/>
                  </a:lnTo>
                  <a:lnTo>
                    <a:pt x="20" y="124"/>
                  </a:lnTo>
                  <a:lnTo>
                    <a:pt x="26" y="144"/>
                  </a:lnTo>
                  <a:lnTo>
                    <a:pt x="26" y="148"/>
                  </a:lnTo>
                  <a:lnTo>
                    <a:pt x="24" y="150"/>
                  </a:lnTo>
                  <a:lnTo>
                    <a:pt x="20" y="152"/>
                  </a:lnTo>
                  <a:lnTo>
                    <a:pt x="20" y="156"/>
                  </a:lnTo>
                  <a:lnTo>
                    <a:pt x="18" y="166"/>
                  </a:lnTo>
                  <a:lnTo>
                    <a:pt x="26" y="198"/>
                  </a:lnTo>
                  <a:lnTo>
                    <a:pt x="24" y="200"/>
                  </a:lnTo>
                  <a:lnTo>
                    <a:pt x="8" y="210"/>
                  </a:lnTo>
                  <a:lnTo>
                    <a:pt x="4" y="214"/>
                  </a:lnTo>
                  <a:lnTo>
                    <a:pt x="2" y="218"/>
                  </a:lnTo>
                  <a:lnTo>
                    <a:pt x="0" y="228"/>
                  </a:lnTo>
                  <a:lnTo>
                    <a:pt x="14" y="224"/>
                  </a:lnTo>
                  <a:lnTo>
                    <a:pt x="14" y="222"/>
                  </a:lnTo>
                  <a:lnTo>
                    <a:pt x="16" y="222"/>
                  </a:lnTo>
                  <a:lnTo>
                    <a:pt x="22" y="224"/>
                  </a:lnTo>
                  <a:lnTo>
                    <a:pt x="26" y="226"/>
                  </a:lnTo>
                  <a:lnTo>
                    <a:pt x="30" y="228"/>
                  </a:lnTo>
                  <a:lnTo>
                    <a:pt x="32" y="234"/>
                  </a:lnTo>
                  <a:lnTo>
                    <a:pt x="34" y="252"/>
                  </a:lnTo>
                  <a:lnTo>
                    <a:pt x="32" y="254"/>
                  </a:lnTo>
                  <a:lnTo>
                    <a:pt x="32" y="256"/>
                  </a:lnTo>
                  <a:lnTo>
                    <a:pt x="28" y="260"/>
                  </a:lnTo>
                  <a:lnTo>
                    <a:pt x="28" y="264"/>
                  </a:lnTo>
                  <a:lnTo>
                    <a:pt x="24" y="282"/>
                  </a:lnTo>
                  <a:lnTo>
                    <a:pt x="28" y="290"/>
                  </a:lnTo>
                  <a:lnTo>
                    <a:pt x="32" y="296"/>
                  </a:lnTo>
                  <a:lnTo>
                    <a:pt x="48" y="316"/>
                  </a:lnTo>
                  <a:lnTo>
                    <a:pt x="64" y="304"/>
                  </a:lnTo>
                  <a:lnTo>
                    <a:pt x="76" y="302"/>
                  </a:lnTo>
                  <a:lnTo>
                    <a:pt x="76" y="304"/>
                  </a:lnTo>
                  <a:lnTo>
                    <a:pt x="84" y="306"/>
                  </a:lnTo>
                  <a:lnTo>
                    <a:pt x="88" y="306"/>
                  </a:lnTo>
                  <a:lnTo>
                    <a:pt x="92" y="302"/>
                  </a:lnTo>
                  <a:lnTo>
                    <a:pt x="100" y="292"/>
                  </a:lnTo>
                  <a:lnTo>
                    <a:pt x="98" y="286"/>
                  </a:lnTo>
                  <a:lnTo>
                    <a:pt x="100" y="282"/>
                  </a:lnTo>
                  <a:lnTo>
                    <a:pt x="104" y="280"/>
                  </a:lnTo>
                  <a:lnTo>
                    <a:pt x="124" y="280"/>
                  </a:lnTo>
                  <a:lnTo>
                    <a:pt x="128" y="280"/>
                  </a:lnTo>
                  <a:lnTo>
                    <a:pt x="130" y="280"/>
                  </a:lnTo>
                  <a:lnTo>
                    <a:pt x="134" y="274"/>
                  </a:lnTo>
                  <a:lnTo>
                    <a:pt x="136" y="270"/>
                  </a:lnTo>
                  <a:lnTo>
                    <a:pt x="142" y="270"/>
                  </a:lnTo>
                  <a:lnTo>
                    <a:pt x="146" y="272"/>
                  </a:lnTo>
                  <a:lnTo>
                    <a:pt x="152" y="280"/>
                  </a:lnTo>
                  <a:lnTo>
                    <a:pt x="154" y="284"/>
                  </a:lnTo>
                  <a:lnTo>
                    <a:pt x="156" y="288"/>
                  </a:lnTo>
                  <a:lnTo>
                    <a:pt x="154" y="302"/>
                  </a:lnTo>
                  <a:lnTo>
                    <a:pt x="156" y="304"/>
                  </a:lnTo>
                  <a:lnTo>
                    <a:pt x="162" y="310"/>
                  </a:lnTo>
                  <a:lnTo>
                    <a:pt x="164" y="316"/>
                  </a:lnTo>
                  <a:lnTo>
                    <a:pt x="162" y="330"/>
                  </a:lnTo>
                  <a:lnTo>
                    <a:pt x="158" y="340"/>
                  </a:lnTo>
                  <a:lnTo>
                    <a:pt x="154" y="344"/>
                  </a:lnTo>
                  <a:lnTo>
                    <a:pt x="142" y="370"/>
                  </a:lnTo>
                  <a:lnTo>
                    <a:pt x="146" y="372"/>
                  </a:lnTo>
                  <a:lnTo>
                    <a:pt x="164" y="372"/>
                  </a:lnTo>
                  <a:lnTo>
                    <a:pt x="168" y="374"/>
                  </a:lnTo>
                  <a:lnTo>
                    <a:pt x="168" y="376"/>
                  </a:lnTo>
                  <a:lnTo>
                    <a:pt x="164" y="388"/>
                  </a:lnTo>
                  <a:lnTo>
                    <a:pt x="164" y="394"/>
                  </a:lnTo>
                  <a:lnTo>
                    <a:pt x="172" y="398"/>
                  </a:lnTo>
                  <a:lnTo>
                    <a:pt x="176" y="400"/>
                  </a:lnTo>
                  <a:lnTo>
                    <a:pt x="178" y="398"/>
                  </a:lnTo>
                  <a:lnTo>
                    <a:pt x="188" y="394"/>
                  </a:lnTo>
                  <a:lnTo>
                    <a:pt x="194" y="392"/>
                  </a:lnTo>
                  <a:lnTo>
                    <a:pt x="204" y="392"/>
                  </a:lnTo>
                  <a:lnTo>
                    <a:pt x="216" y="380"/>
                  </a:lnTo>
                  <a:lnTo>
                    <a:pt x="216" y="366"/>
                  </a:lnTo>
                  <a:lnTo>
                    <a:pt x="216" y="360"/>
                  </a:lnTo>
                  <a:lnTo>
                    <a:pt x="216" y="356"/>
                  </a:lnTo>
                  <a:lnTo>
                    <a:pt x="220" y="354"/>
                  </a:lnTo>
                  <a:lnTo>
                    <a:pt x="224" y="354"/>
                  </a:lnTo>
                  <a:lnTo>
                    <a:pt x="230" y="356"/>
                  </a:lnTo>
                  <a:lnTo>
                    <a:pt x="236" y="360"/>
                  </a:lnTo>
                  <a:lnTo>
                    <a:pt x="256" y="372"/>
                  </a:lnTo>
                  <a:lnTo>
                    <a:pt x="264" y="376"/>
                  </a:lnTo>
                  <a:lnTo>
                    <a:pt x="270" y="378"/>
                  </a:lnTo>
                  <a:lnTo>
                    <a:pt x="270" y="376"/>
                  </a:lnTo>
                  <a:lnTo>
                    <a:pt x="270" y="370"/>
                  </a:lnTo>
                  <a:lnTo>
                    <a:pt x="266" y="360"/>
                  </a:lnTo>
                  <a:lnTo>
                    <a:pt x="256" y="344"/>
                  </a:lnTo>
                  <a:lnTo>
                    <a:pt x="256" y="342"/>
                  </a:lnTo>
                  <a:lnTo>
                    <a:pt x="256" y="340"/>
                  </a:lnTo>
                  <a:lnTo>
                    <a:pt x="264" y="332"/>
                  </a:lnTo>
                  <a:lnTo>
                    <a:pt x="274" y="326"/>
                  </a:lnTo>
                  <a:lnTo>
                    <a:pt x="282" y="324"/>
                  </a:lnTo>
                  <a:lnTo>
                    <a:pt x="292" y="326"/>
                  </a:lnTo>
                  <a:lnTo>
                    <a:pt x="320" y="340"/>
                  </a:lnTo>
                  <a:lnTo>
                    <a:pt x="332" y="332"/>
                  </a:lnTo>
                  <a:lnTo>
                    <a:pt x="334" y="332"/>
                  </a:lnTo>
                  <a:lnTo>
                    <a:pt x="334" y="330"/>
                  </a:lnTo>
                  <a:lnTo>
                    <a:pt x="332" y="328"/>
                  </a:lnTo>
                  <a:lnTo>
                    <a:pt x="334" y="326"/>
                  </a:lnTo>
                  <a:lnTo>
                    <a:pt x="340" y="314"/>
                  </a:lnTo>
                  <a:lnTo>
                    <a:pt x="344" y="304"/>
                  </a:lnTo>
                  <a:lnTo>
                    <a:pt x="344" y="298"/>
                  </a:lnTo>
                  <a:lnTo>
                    <a:pt x="344" y="292"/>
                  </a:lnTo>
                  <a:lnTo>
                    <a:pt x="338" y="286"/>
                  </a:lnTo>
                  <a:lnTo>
                    <a:pt x="334" y="284"/>
                  </a:lnTo>
                  <a:lnTo>
                    <a:pt x="332" y="284"/>
                  </a:lnTo>
                  <a:lnTo>
                    <a:pt x="330" y="276"/>
                  </a:lnTo>
                  <a:lnTo>
                    <a:pt x="332" y="276"/>
                  </a:lnTo>
                  <a:lnTo>
                    <a:pt x="338" y="272"/>
                  </a:lnTo>
                  <a:lnTo>
                    <a:pt x="340" y="268"/>
                  </a:lnTo>
                  <a:lnTo>
                    <a:pt x="338" y="264"/>
                  </a:lnTo>
                  <a:lnTo>
                    <a:pt x="326" y="252"/>
                  </a:lnTo>
                  <a:lnTo>
                    <a:pt x="326" y="250"/>
                  </a:lnTo>
                  <a:lnTo>
                    <a:pt x="320" y="232"/>
                  </a:lnTo>
                  <a:lnTo>
                    <a:pt x="316" y="214"/>
                  </a:lnTo>
                  <a:lnTo>
                    <a:pt x="316" y="196"/>
                  </a:lnTo>
                  <a:lnTo>
                    <a:pt x="316" y="188"/>
                  </a:lnTo>
                  <a:lnTo>
                    <a:pt x="308" y="196"/>
                  </a:lnTo>
                  <a:lnTo>
                    <a:pt x="302" y="204"/>
                  </a:lnTo>
                  <a:lnTo>
                    <a:pt x="300" y="170"/>
                  </a:lnTo>
                  <a:lnTo>
                    <a:pt x="300" y="168"/>
                  </a:lnTo>
                  <a:lnTo>
                    <a:pt x="322" y="138"/>
                  </a:lnTo>
                  <a:lnTo>
                    <a:pt x="334" y="124"/>
                  </a:lnTo>
                  <a:lnTo>
                    <a:pt x="326" y="100"/>
                  </a:lnTo>
                  <a:lnTo>
                    <a:pt x="322" y="76"/>
                  </a:lnTo>
                  <a:lnTo>
                    <a:pt x="308" y="70"/>
                  </a:lnTo>
                  <a:lnTo>
                    <a:pt x="300" y="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3" name="湖北"/>
            <p:cNvSpPr>
              <a:spLocks/>
            </p:cNvSpPr>
            <p:nvPr/>
          </p:nvSpPr>
          <p:spPr bwMode="auto">
            <a:xfrm>
              <a:off x="5275263" y="3849688"/>
              <a:ext cx="892175" cy="558800"/>
            </a:xfrm>
            <a:custGeom>
              <a:avLst/>
              <a:gdLst>
                <a:gd name="T0" fmla="*/ 2147483646 w 488"/>
                <a:gd name="T1" fmla="*/ 2147483646 h 306"/>
                <a:gd name="T2" fmla="*/ 2147483646 w 488"/>
                <a:gd name="T3" fmla="*/ 2147483646 h 306"/>
                <a:gd name="T4" fmla="*/ 2147483646 w 488"/>
                <a:gd name="T5" fmla="*/ 2147483646 h 306"/>
                <a:gd name="T6" fmla="*/ 2147483646 w 488"/>
                <a:gd name="T7" fmla="*/ 2147483646 h 306"/>
                <a:gd name="T8" fmla="*/ 2147483646 w 488"/>
                <a:gd name="T9" fmla="*/ 2147483646 h 306"/>
                <a:gd name="T10" fmla="*/ 2147483646 w 488"/>
                <a:gd name="T11" fmla="*/ 2147483646 h 306"/>
                <a:gd name="T12" fmla="*/ 2147483646 w 488"/>
                <a:gd name="T13" fmla="*/ 2147483646 h 306"/>
                <a:gd name="T14" fmla="*/ 2147483646 w 488"/>
                <a:gd name="T15" fmla="*/ 2147483646 h 306"/>
                <a:gd name="T16" fmla="*/ 2147483646 w 488"/>
                <a:gd name="T17" fmla="*/ 2147483646 h 306"/>
                <a:gd name="T18" fmla="*/ 2147483646 w 488"/>
                <a:gd name="T19" fmla="*/ 2147483646 h 306"/>
                <a:gd name="T20" fmla="*/ 2147483646 w 488"/>
                <a:gd name="T21" fmla="*/ 2147483646 h 306"/>
                <a:gd name="T22" fmla="*/ 2147483646 w 488"/>
                <a:gd name="T23" fmla="*/ 2147483646 h 306"/>
                <a:gd name="T24" fmla="*/ 2147483646 w 488"/>
                <a:gd name="T25" fmla="*/ 2147483646 h 306"/>
                <a:gd name="T26" fmla="*/ 2147483646 w 488"/>
                <a:gd name="T27" fmla="*/ 2147483646 h 306"/>
                <a:gd name="T28" fmla="*/ 2147483646 w 488"/>
                <a:gd name="T29" fmla="*/ 2147483646 h 306"/>
                <a:gd name="T30" fmla="*/ 2147483646 w 488"/>
                <a:gd name="T31" fmla="*/ 2147483646 h 306"/>
                <a:gd name="T32" fmla="*/ 2147483646 w 488"/>
                <a:gd name="T33" fmla="*/ 2147483646 h 306"/>
                <a:gd name="T34" fmla="*/ 2147483646 w 488"/>
                <a:gd name="T35" fmla="*/ 2147483646 h 306"/>
                <a:gd name="T36" fmla="*/ 2147483646 w 488"/>
                <a:gd name="T37" fmla="*/ 2147483646 h 306"/>
                <a:gd name="T38" fmla="*/ 2147483646 w 488"/>
                <a:gd name="T39" fmla="*/ 2147483646 h 306"/>
                <a:gd name="T40" fmla="*/ 2147483646 w 488"/>
                <a:gd name="T41" fmla="*/ 2147483646 h 306"/>
                <a:gd name="T42" fmla="*/ 2147483646 w 488"/>
                <a:gd name="T43" fmla="*/ 2147483646 h 306"/>
                <a:gd name="T44" fmla="*/ 2147483646 w 488"/>
                <a:gd name="T45" fmla="*/ 2147483646 h 306"/>
                <a:gd name="T46" fmla="*/ 2147483646 w 488"/>
                <a:gd name="T47" fmla="*/ 2147483646 h 306"/>
                <a:gd name="T48" fmla="*/ 2147483646 w 488"/>
                <a:gd name="T49" fmla="*/ 2147483646 h 306"/>
                <a:gd name="T50" fmla="*/ 2147483646 w 488"/>
                <a:gd name="T51" fmla="*/ 2147483646 h 306"/>
                <a:gd name="T52" fmla="*/ 2147483646 w 488"/>
                <a:gd name="T53" fmla="*/ 2147483646 h 306"/>
                <a:gd name="T54" fmla="*/ 2147483646 w 488"/>
                <a:gd name="T55" fmla="*/ 2147483646 h 306"/>
                <a:gd name="T56" fmla="*/ 2147483646 w 488"/>
                <a:gd name="T57" fmla="*/ 2147483646 h 306"/>
                <a:gd name="T58" fmla="*/ 2147483646 w 488"/>
                <a:gd name="T59" fmla="*/ 2147483646 h 306"/>
                <a:gd name="T60" fmla="*/ 2147483646 w 488"/>
                <a:gd name="T61" fmla="*/ 2147483646 h 306"/>
                <a:gd name="T62" fmla="*/ 2147483646 w 488"/>
                <a:gd name="T63" fmla="*/ 2147483646 h 306"/>
                <a:gd name="T64" fmla="*/ 2147483646 w 488"/>
                <a:gd name="T65" fmla="*/ 2147483646 h 306"/>
                <a:gd name="T66" fmla="*/ 2147483646 w 488"/>
                <a:gd name="T67" fmla="*/ 2147483646 h 306"/>
                <a:gd name="T68" fmla="*/ 2147483646 w 488"/>
                <a:gd name="T69" fmla="*/ 2147483646 h 306"/>
                <a:gd name="T70" fmla="*/ 2147483646 w 488"/>
                <a:gd name="T71" fmla="*/ 2147483646 h 306"/>
                <a:gd name="T72" fmla="*/ 2147483646 w 488"/>
                <a:gd name="T73" fmla="*/ 2147483646 h 306"/>
                <a:gd name="T74" fmla="*/ 2147483646 w 488"/>
                <a:gd name="T75" fmla="*/ 2147483646 h 306"/>
                <a:gd name="T76" fmla="*/ 2147483646 w 488"/>
                <a:gd name="T77" fmla="*/ 2147483646 h 306"/>
                <a:gd name="T78" fmla="*/ 2147483646 w 488"/>
                <a:gd name="T79" fmla="*/ 2147483646 h 306"/>
                <a:gd name="T80" fmla="*/ 2147483646 w 488"/>
                <a:gd name="T81" fmla="*/ 2147483646 h 306"/>
                <a:gd name="T82" fmla="*/ 2147483646 w 488"/>
                <a:gd name="T83" fmla="*/ 2147483646 h 306"/>
                <a:gd name="T84" fmla="*/ 2147483646 w 488"/>
                <a:gd name="T85" fmla="*/ 2147483646 h 306"/>
                <a:gd name="T86" fmla="*/ 2147483646 w 488"/>
                <a:gd name="T87" fmla="*/ 2147483646 h 306"/>
                <a:gd name="T88" fmla="*/ 2147483646 w 488"/>
                <a:gd name="T89" fmla="*/ 2147483646 h 306"/>
                <a:gd name="T90" fmla="*/ 2147483646 w 488"/>
                <a:gd name="T91" fmla="*/ 2147483646 h 306"/>
                <a:gd name="T92" fmla="*/ 2147483646 w 488"/>
                <a:gd name="T93" fmla="*/ 2147483646 h 306"/>
                <a:gd name="T94" fmla="*/ 2147483646 w 488"/>
                <a:gd name="T95" fmla="*/ 2147483646 h 306"/>
                <a:gd name="T96" fmla="*/ 2147483646 w 488"/>
                <a:gd name="T97" fmla="*/ 2147483646 h 306"/>
                <a:gd name="T98" fmla="*/ 2147483646 w 488"/>
                <a:gd name="T99" fmla="*/ 2147483646 h 306"/>
                <a:gd name="T100" fmla="*/ 2147483646 w 488"/>
                <a:gd name="T101" fmla="*/ 2147483646 h 306"/>
                <a:gd name="T102" fmla="*/ 2147483646 w 488"/>
                <a:gd name="T103" fmla="*/ 2147483646 h 306"/>
                <a:gd name="T104" fmla="*/ 2147483646 w 488"/>
                <a:gd name="T105" fmla="*/ 2147483646 h 306"/>
                <a:gd name="T106" fmla="*/ 2147483646 w 488"/>
                <a:gd name="T107" fmla="*/ 2147483646 h 306"/>
                <a:gd name="T108" fmla="*/ 2147483646 w 488"/>
                <a:gd name="T109" fmla="*/ 2147483646 h 306"/>
                <a:gd name="T110" fmla="*/ 2147483646 w 488"/>
                <a:gd name="T111" fmla="*/ 2147483646 h 306"/>
                <a:gd name="T112" fmla="*/ 2147483646 w 488"/>
                <a:gd name="T113" fmla="*/ 2147483646 h 306"/>
                <a:gd name="T114" fmla="*/ 2147483646 w 488"/>
                <a:gd name="T115" fmla="*/ 2147483646 h 30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488" h="306">
                  <a:moveTo>
                    <a:pt x="62" y="2"/>
                  </a:moveTo>
                  <a:lnTo>
                    <a:pt x="60" y="4"/>
                  </a:lnTo>
                  <a:lnTo>
                    <a:pt x="64" y="10"/>
                  </a:lnTo>
                  <a:lnTo>
                    <a:pt x="86" y="24"/>
                  </a:lnTo>
                  <a:lnTo>
                    <a:pt x="100" y="38"/>
                  </a:lnTo>
                  <a:lnTo>
                    <a:pt x="98" y="40"/>
                  </a:lnTo>
                  <a:lnTo>
                    <a:pt x="90" y="50"/>
                  </a:lnTo>
                  <a:lnTo>
                    <a:pt x="88" y="50"/>
                  </a:lnTo>
                  <a:lnTo>
                    <a:pt x="88" y="52"/>
                  </a:lnTo>
                  <a:lnTo>
                    <a:pt x="74" y="52"/>
                  </a:lnTo>
                  <a:lnTo>
                    <a:pt x="66" y="54"/>
                  </a:lnTo>
                  <a:lnTo>
                    <a:pt x="60" y="58"/>
                  </a:lnTo>
                  <a:lnTo>
                    <a:pt x="64" y="66"/>
                  </a:lnTo>
                  <a:lnTo>
                    <a:pt x="64" y="74"/>
                  </a:lnTo>
                  <a:lnTo>
                    <a:pt x="72" y="86"/>
                  </a:lnTo>
                  <a:lnTo>
                    <a:pt x="72" y="108"/>
                  </a:lnTo>
                  <a:lnTo>
                    <a:pt x="78" y="110"/>
                  </a:lnTo>
                  <a:lnTo>
                    <a:pt x="88" y="114"/>
                  </a:lnTo>
                  <a:lnTo>
                    <a:pt x="90" y="114"/>
                  </a:lnTo>
                  <a:lnTo>
                    <a:pt x="92" y="116"/>
                  </a:lnTo>
                  <a:lnTo>
                    <a:pt x="102" y="130"/>
                  </a:lnTo>
                  <a:lnTo>
                    <a:pt x="108" y="146"/>
                  </a:lnTo>
                  <a:lnTo>
                    <a:pt x="108" y="156"/>
                  </a:lnTo>
                  <a:lnTo>
                    <a:pt x="106" y="164"/>
                  </a:lnTo>
                  <a:lnTo>
                    <a:pt x="104" y="170"/>
                  </a:lnTo>
                  <a:lnTo>
                    <a:pt x="94" y="178"/>
                  </a:lnTo>
                  <a:lnTo>
                    <a:pt x="80" y="184"/>
                  </a:lnTo>
                  <a:lnTo>
                    <a:pt x="54" y="200"/>
                  </a:lnTo>
                  <a:lnTo>
                    <a:pt x="52" y="200"/>
                  </a:lnTo>
                  <a:lnTo>
                    <a:pt x="4" y="204"/>
                  </a:lnTo>
                  <a:lnTo>
                    <a:pt x="0" y="216"/>
                  </a:lnTo>
                  <a:lnTo>
                    <a:pt x="8" y="232"/>
                  </a:lnTo>
                  <a:lnTo>
                    <a:pt x="8" y="234"/>
                  </a:lnTo>
                  <a:lnTo>
                    <a:pt x="12" y="254"/>
                  </a:lnTo>
                  <a:lnTo>
                    <a:pt x="38" y="286"/>
                  </a:lnTo>
                  <a:lnTo>
                    <a:pt x="40" y="286"/>
                  </a:lnTo>
                  <a:lnTo>
                    <a:pt x="50" y="306"/>
                  </a:lnTo>
                  <a:lnTo>
                    <a:pt x="52" y="302"/>
                  </a:lnTo>
                  <a:lnTo>
                    <a:pt x="60" y="278"/>
                  </a:lnTo>
                  <a:lnTo>
                    <a:pt x="60" y="276"/>
                  </a:lnTo>
                  <a:lnTo>
                    <a:pt x="76" y="256"/>
                  </a:lnTo>
                  <a:lnTo>
                    <a:pt x="78" y="254"/>
                  </a:lnTo>
                  <a:lnTo>
                    <a:pt x="98" y="246"/>
                  </a:lnTo>
                  <a:lnTo>
                    <a:pt x="100" y="246"/>
                  </a:lnTo>
                  <a:lnTo>
                    <a:pt x="112" y="254"/>
                  </a:lnTo>
                  <a:lnTo>
                    <a:pt x="128" y="252"/>
                  </a:lnTo>
                  <a:lnTo>
                    <a:pt x="124" y="224"/>
                  </a:lnTo>
                  <a:lnTo>
                    <a:pt x="126" y="222"/>
                  </a:lnTo>
                  <a:lnTo>
                    <a:pt x="142" y="222"/>
                  </a:lnTo>
                  <a:lnTo>
                    <a:pt x="158" y="222"/>
                  </a:lnTo>
                  <a:lnTo>
                    <a:pt x="160" y="222"/>
                  </a:lnTo>
                  <a:lnTo>
                    <a:pt x="192" y="238"/>
                  </a:lnTo>
                  <a:lnTo>
                    <a:pt x="218" y="242"/>
                  </a:lnTo>
                  <a:lnTo>
                    <a:pt x="220" y="242"/>
                  </a:lnTo>
                  <a:lnTo>
                    <a:pt x="228" y="250"/>
                  </a:lnTo>
                  <a:lnTo>
                    <a:pt x="242" y="254"/>
                  </a:lnTo>
                  <a:lnTo>
                    <a:pt x="250" y="262"/>
                  </a:lnTo>
                  <a:lnTo>
                    <a:pt x="254" y="264"/>
                  </a:lnTo>
                  <a:lnTo>
                    <a:pt x="264" y="256"/>
                  </a:lnTo>
                  <a:lnTo>
                    <a:pt x="264" y="254"/>
                  </a:lnTo>
                  <a:lnTo>
                    <a:pt x="276" y="244"/>
                  </a:lnTo>
                  <a:lnTo>
                    <a:pt x="284" y="230"/>
                  </a:lnTo>
                  <a:lnTo>
                    <a:pt x="296" y="238"/>
                  </a:lnTo>
                  <a:lnTo>
                    <a:pt x="296" y="240"/>
                  </a:lnTo>
                  <a:lnTo>
                    <a:pt x="300" y="250"/>
                  </a:lnTo>
                  <a:lnTo>
                    <a:pt x="300" y="252"/>
                  </a:lnTo>
                  <a:lnTo>
                    <a:pt x="298" y="258"/>
                  </a:lnTo>
                  <a:lnTo>
                    <a:pt x="300" y="260"/>
                  </a:lnTo>
                  <a:lnTo>
                    <a:pt x="308" y="256"/>
                  </a:lnTo>
                  <a:lnTo>
                    <a:pt x="318" y="246"/>
                  </a:lnTo>
                  <a:lnTo>
                    <a:pt x="328" y="246"/>
                  </a:lnTo>
                  <a:lnTo>
                    <a:pt x="330" y="246"/>
                  </a:lnTo>
                  <a:lnTo>
                    <a:pt x="336" y="250"/>
                  </a:lnTo>
                  <a:lnTo>
                    <a:pt x="342" y="258"/>
                  </a:lnTo>
                  <a:lnTo>
                    <a:pt x="342" y="260"/>
                  </a:lnTo>
                  <a:lnTo>
                    <a:pt x="342" y="264"/>
                  </a:lnTo>
                  <a:lnTo>
                    <a:pt x="340" y="282"/>
                  </a:lnTo>
                  <a:lnTo>
                    <a:pt x="346" y="290"/>
                  </a:lnTo>
                  <a:lnTo>
                    <a:pt x="348" y="290"/>
                  </a:lnTo>
                  <a:lnTo>
                    <a:pt x="360" y="278"/>
                  </a:lnTo>
                  <a:lnTo>
                    <a:pt x="372" y="268"/>
                  </a:lnTo>
                  <a:lnTo>
                    <a:pt x="380" y="262"/>
                  </a:lnTo>
                  <a:lnTo>
                    <a:pt x="388" y="260"/>
                  </a:lnTo>
                  <a:lnTo>
                    <a:pt x="408" y="260"/>
                  </a:lnTo>
                  <a:lnTo>
                    <a:pt x="414" y="250"/>
                  </a:lnTo>
                  <a:lnTo>
                    <a:pt x="430" y="242"/>
                  </a:lnTo>
                  <a:lnTo>
                    <a:pt x="432" y="242"/>
                  </a:lnTo>
                  <a:lnTo>
                    <a:pt x="452" y="240"/>
                  </a:lnTo>
                  <a:lnTo>
                    <a:pt x="474" y="228"/>
                  </a:lnTo>
                  <a:lnTo>
                    <a:pt x="488" y="228"/>
                  </a:lnTo>
                  <a:lnTo>
                    <a:pt x="484" y="222"/>
                  </a:lnTo>
                  <a:lnTo>
                    <a:pt x="486" y="220"/>
                  </a:lnTo>
                  <a:lnTo>
                    <a:pt x="488" y="216"/>
                  </a:lnTo>
                  <a:lnTo>
                    <a:pt x="460" y="154"/>
                  </a:lnTo>
                  <a:lnTo>
                    <a:pt x="460" y="152"/>
                  </a:lnTo>
                  <a:lnTo>
                    <a:pt x="458" y="150"/>
                  </a:lnTo>
                  <a:lnTo>
                    <a:pt x="472" y="134"/>
                  </a:lnTo>
                  <a:lnTo>
                    <a:pt x="468" y="130"/>
                  </a:lnTo>
                  <a:lnTo>
                    <a:pt x="446" y="126"/>
                  </a:lnTo>
                  <a:lnTo>
                    <a:pt x="444" y="126"/>
                  </a:lnTo>
                  <a:lnTo>
                    <a:pt x="444" y="124"/>
                  </a:lnTo>
                  <a:lnTo>
                    <a:pt x="430" y="110"/>
                  </a:lnTo>
                  <a:lnTo>
                    <a:pt x="430" y="106"/>
                  </a:lnTo>
                  <a:lnTo>
                    <a:pt x="428" y="108"/>
                  </a:lnTo>
                  <a:lnTo>
                    <a:pt x="416" y="100"/>
                  </a:lnTo>
                  <a:lnTo>
                    <a:pt x="408" y="108"/>
                  </a:lnTo>
                  <a:lnTo>
                    <a:pt x="400" y="114"/>
                  </a:lnTo>
                  <a:lnTo>
                    <a:pt x="394" y="114"/>
                  </a:lnTo>
                  <a:lnTo>
                    <a:pt x="388" y="110"/>
                  </a:lnTo>
                  <a:lnTo>
                    <a:pt x="382" y="104"/>
                  </a:lnTo>
                  <a:lnTo>
                    <a:pt x="372" y="94"/>
                  </a:lnTo>
                  <a:lnTo>
                    <a:pt x="366" y="86"/>
                  </a:lnTo>
                  <a:lnTo>
                    <a:pt x="362" y="86"/>
                  </a:lnTo>
                  <a:lnTo>
                    <a:pt x="352" y="90"/>
                  </a:lnTo>
                  <a:lnTo>
                    <a:pt x="334" y="94"/>
                  </a:lnTo>
                  <a:lnTo>
                    <a:pt x="328" y="94"/>
                  </a:lnTo>
                  <a:lnTo>
                    <a:pt x="324" y="94"/>
                  </a:lnTo>
                  <a:lnTo>
                    <a:pt x="322" y="90"/>
                  </a:lnTo>
                  <a:lnTo>
                    <a:pt x="320" y="84"/>
                  </a:lnTo>
                  <a:lnTo>
                    <a:pt x="320" y="70"/>
                  </a:lnTo>
                  <a:lnTo>
                    <a:pt x="322" y="60"/>
                  </a:lnTo>
                  <a:lnTo>
                    <a:pt x="320" y="54"/>
                  </a:lnTo>
                  <a:lnTo>
                    <a:pt x="216" y="50"/>
                  </a:lnTo>
                  <a:lnTo>
                    <a:pt x="202" y="44"/>
                  </a:lnTo>
                  <a:lnTo>
                    <a:pt x="194" y="38"/>
                  </a:lnTo>
                  <a:lnTo>
                    <a:pt x="178" y="34"/>
                  </a:lnTo>
                  <a:lnTo>
                    <a:pt x="172" y="30"/>
                  </a:lnTo>
                  <a:lnTo>
                    <a:pt x="164" y="24"/>
                  </a:lnTo>
                  <a:lnTo>
                    <a:pt x="144" y="0"/>
                  </a:lnTo>
                  <a:lnTo>
                    <a:pt x="132" y="10"/>
                  </a:lnTo>
                  <a:lnTo>
                    <a:pt x="116" y="4"/>
                  </a:lnTo>
                  <a:lnTo>
                    <a:pt x="74" y="6"/>
                  </a:lnTo>
                  <a:lnTo>
                    <a:pt x="62" y="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4" name="广东"/>
            <p:cNvSpPr>
              <a:spLocks/>
            </p:cNvSpPr>
            <p:nvPr/>
          </p:nvSpPr>
          <p:spPr bwMode="auto">
            <a:xfrm>
              <a:off x="5472113" y="4876800"/>
              <a:ext cx="928687" cy="735013"/>
            </a:xfrm>
            <a:custGeom>
              <a:avLst/>
              <a:gdLst>
                <a:gd name="T0" fmla="*/ 2147483646 w 508"/>
                <a:gd name="T1" fmla="*/ 2147483646 h 402"/>
                <a:gd name="T2" fmla="*/ 2147483646 w 508"/>
                <a:gd name="T3" fmla="*/ 2147483646 h 402"/>
                <a:gd name="T4" fmla="*/ 2147483646 w 508"/>
                <a:gd name="T5" fmla="*/ 2147483646 h 402"/>
                <a:gd name="T6" fmla="*/ 2147483646 w 508"/>
                <a:gd name="T7" fmla="*/ 2147483646 h 402"/>
                <a:gd name="T8" fmla="*/ 2147483646 w 508"/>
                <a:gd name="T9" fmla="*/ 2147483646 h 402"/>
                <a:gd name="T10" fmla="*/ 2147483646 w 508"/>
                <a:gd name="T11" fmla="*/ 2147483646 h 402"/>
                <a:gd name="T12" fmla="*/ 2147483646 w 508"/>
                <a:gd name="T13" fmla="*/ 2147483646 h 402"/>
                <a:gd name="T14" fmla="*/ 2147483646 w 508"/>
                <a:gd name="T15" fmla="*/ 2147483646 h 402"/>
                <a:gd name="T16" fmla="*/ 2147483646 w 508"/>
                <a:gd name="T17" fmla="*/ 2147483646 h 402"/>
                <a:gd name="T18" fmla="*/ 2147483646 w 508"/>
                <a:gd name="T19" fmla="*/ 2147483646 h 402"/>
                <a:gd name="T20" fmla="*/ 2147483646 w 508"/>
                <a:gd name="T21" fmla="*/ 2147483646 h 402"/>
                <a:gd name="T22" fmla="*/ 2147483646 w 508"/>
                <a:gd name="T23" fmla="*/ 2147483646 h 402"/>
                <a:gd name="T24" fmla="*/ 2147483646 w 508"/>
                <a:gd name="T25" fmla="*/ 2147483646 h 402"/>
                <a:gd name="T26" fmla="*/ 2147483646 w 508"/>
                <a:gd name="T27" fmla="*/ 2147483646 h 402"/>
                <a:gd name="T28" fmla="*/ 2147483646 w 508"/>
                <a:gd name="T29" fmla="*/ 2147483646 h 402"/>
                <a:gd name="T30" fmla="*/ 2147483646 w 508"/>
                <a:gd name="T31" fmla="*/ 2147483646 h 402"/>
                <a:gd name="T32" fmla="*/ 2147483646 w 508"/>
                <a:gd name="T33" fmla="*/ 2147483646 h 402"/>
                <a:gd name="T34" fmla="*/ 2147483646 w 508"/>
                <a:gd name="T35" fmla="*/ 2147483646 h 402"/>
                <a:gd name="T36" fmla="*/ 2147483646 w 508"/>
                <a:gd name="T37" fmla="*/ 2147483646 h 402"/>
                <a:gd name="T38" fmla="*/ 2147483646 w 508"/>
                <a:gd name="T39" fmla="*/ 2147483646 h 402"/>
                <a:gd name="T40" fmla="*/ 2147483646 w 508"/>
                <a:gd name="T41" fmla="*/ 2147483646 h 402"/>
                <a:gd name="T42" fmla="*/ 2147483646 w 508"/>
                <a:gd name="T43" fmla="*/ 2147483646 h 402"/>
                <a:gd name="T44" fmla="*/ 2147483646 w 508"/>
                <a:gd name="T45" fmla="*/ 2147483646 h 402"/>
                <a:gd name="T46" fmla="*/ 2147483646 w 508"/>
                <a:gd name="T47" fmla="*/ 2147483646 h 402"/>
                <a:gd name="T48" fmla="*/ 2147483646 w 508"/>
                <a:gd name="T49" fmla="*/ 2147483646 h 402"/>
                <a:gd name="T50" fmla="*/ 2147483646 w 508"/>
                <a:gd name="T51" fmla="*/ 2147483646 h 402"/>
                <a:gd name="T52" fmla="*/ 2147483646 w 508"/>
                <a:gd name="T53" fmla="*/ 2147483646 h 402"/>
                <a:gd name="T54" fmla="*/ 2147483646 w 508"/>
                <a:gd name="T55" fmla="*/ 2147483646 h 402"/>
                <a:gd name="T56" fmla="*/ 2147483646 w 508"/>
                <a:gd name="T57" fmla="*/ 2147483646 h 402"/>
                <a:gd name="T58" fmla="*/ 2147483646 w 508"/>
                <a:gd name="T59" fmla="*/ 2147483646 h 402"/>
                <a:gd name="T60" fmla="*/ 2147483646 w 508"/>
                <a:gd name="T61" fmla="*/ 2147483646 h 402"/>
                <a:gd name="T62" fmla="*/ 2147483646 w 508"/>
                <a:gd name="T63" fmla="*/ 2147483646 h 402"/>
                <a:gd name="T64" fmla="*/ 2147483646 w 508"/>
                <a:gd name="T65" fmla="*/ 2147483646 h 402"/>
                <a:gd name="T66" fmla="*/ 2147483646 w 508"/>
                <a:gd name="T67" fmla="*/ 2147483646 h 402"/>
                <a:gd name="T68" fmla="*/ 2147483646 w 508"/>
                <a:gd name="T69" fmla="*/ 2147483646 h 402"/>
                <a:gd name="T70" fmla="*/ 2147483646 w 508"/>
                <a:gd name="T71" fmla="*/ 2147483646 h 402"/>
                <a:gd name="T72" fmla="*/ 2147483646 w 508"/>
                <a:gd name="T73" fmla="*/ 2147483646 h 402"/>
                <a:gd name="T74" fmla="*/ 2147483646 w 508"/>
                <a:gd name="T75" fmla="*/ 2147483646 h 402"/>
                <a:gd name="T76" fmla="*/ 2147483646 w 508"/>
                <a:gd name="T77" fmla="*/ 2147483646 h 402"/>
                <a:gd name="T78" fmla="*/ 2147483646 w 508"/>
                <a:gd name="T79" fmla="*/ 2147483646 h 402"/>
                <a:gd name="T80" fmla="*/ 2147483646 w 508"/>
                <a:gd name="T81" fmla="*/ 2147483646 h 402"/>
                <a:gd name="T82" fmla="*/ 2147483646 w 508"/>
                <a:gd name="T83" fmla="*/ 2147483646 h 402"/>
                <a:gd name="T84" fmla="*/ 2147483646 w 508"/>
                <a:gd name="T85" fmla="*/ 2147483646 h 402"/>
                <a:gd name="T86" fmla="*/ 2147483646 w 508"/>
                <a:gd name="T87" fmla="*/ 2147483646 h 402"/>
                <a:gd name="T88" fmla="*/ 2147483646 w 508"/>
                <a:gd name="T89" fmla="*/ 2147483646 h 402"/>
                <a:gd name="T90" fmla="*/ 2147483646 w 508"/>
                <a:gd name="T91" fmla="*/ 2147483646 h 402"/>
                <a:gd name="T92" fmla="*/ 2147483646 w 508"/>
                <a:gd name="T93" fmla="*/ 2147483646 h 402"/>
                <a:gd name="T94" fmla="*/ 2147483646 w 508"/>
                <a:gd name="T95" fmla="*/ 2147483646 h 402"/>
                <a:gd name="T96" fmla="*/ 2147483646 w 508"/>
                <a:gd name="T97" fmla="*/ 2147483646 h 402"/>
                <a:gd name="T98" fmla="*/ 2147483646 w 508"/>
                <a:gd name="T99" fmla="*/ 2147483646 h 402"/>
                <a:gd name="T100" fmla="*/ 2147483646 w 508"/>
                <a:gd name="T101" fmla="*/ 2147483646 h 40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508" h="402">
                  <a:moveTo>
                    <a:pt x="476" y="138"/>
                  </a:moveTo>
                  <a:lnTo>
                    <a:pt x="476" y="138"/>
                  </a:lnTo>
                  <a:lnTo>
                    <a:pt x="484" y="134"/>
                  </a:lnTo>
                  <a:lnTo>
                    <a:pt x="488" y="130"/>
                  </a:lnTo>
                  <a:lnTo>
                    <a:pt x="488" y="128"/>
                  </a:lnTo>
                  <a:lnTo>
                    <a:pt x="490" y="126"/>
                  </a:lnTo>
                  <a:lnTo>
                    <a:pt x="492" y="126"/>
                  </a:lnTo>
                  <a:lnTo>
                    <a:pt x="508" y="126"/>
                  </a:lnTo>
                  <a:lnTo>
                    <a:pt x="508" y="116"/>
                  </a:lnTo>
                  <a:lnTo>
                    <a:pt x="502" y="114"/>
                  </a:lnTo>
                  <a:lnTo>
                    <a:pt x="496" y="110"/>
                  </a:lnTo>
                  <a:lnTo>
                    <a:pt x="472" y="88"/>
                  </a:lnTo>
                  <a:lnTo>
                    <a:pt x="460" y="58"/>
                  </a:lnTo>
                  <a:lnTo>
                    <a:pt x="446" y="44"/>
                  </a:lnTo>
                  <a:lnTo>
                    <a:pt x="424" y="42"/>
                  </a:lnTo>
                  <a:lnTo>
                    <a:pt x="406" y="44"/>
                  </a:lnTo>
                  <a:lnTo>
                    <a:pt x="402" y="44"/>
                  </a:lnTo>
                  <a:lnTo>
                    <a:pt x="404" y="54"/>
                  </a:lnTo>
                  <a:lnTo>
                    <a:pt x="404" y="56"/>
                  </a:lnTo>
                  <a:lnTo>
                    <a:pt x="404" y="58"/>
                  </a:lnTo>
                  <a:lnTo>
                    <a:pt x="400" y="58"/>
                  </a:lnTo>
                  <a:lnTo>
                    <a:pt x="388" y="64"/>
                  </a:lnTo>
                  <a:lnTo>
                    <a:pt x="386" y="62"/>
                  </a:lnTo>
                  <a:lnTo>
                    <a:pt x="372" y="50"/>
                  </a:lnTo>
                  <a:lnTo>
                    <a:pt x="368" y="50"/>
                  </a:lnTo>
                  <a:lnTo>
                    <a:pt x="364" y="50"/>
                  </a:lnTo>
                  <a:lnTo>
                    <a:pt x="332" y="64"/>
                  </a:lnTo>
                  <a:lnTo>
                    <a:pt x="322" y="68"/>
                  </a:lnTo>
                  <a:lnTo>
                    <a:pt x="316" y="66"/>
                  </a:lnTo>
                  <a:lnTo>
                    <a:pt x="310" y="70"/>
                  </a:lnTo>
                  <a:lnTo>
                    <a:pt x="304" y="76"/>
                  </a:lnTo>
                  <a:lnTo>
                    <a:pt x="300" y="80"/>
                  </a:lnTo>
                  <a:lnTo>
                    <a:pt x="298" y="76"/>
                  </a:lnTo>
                  <a:lnTo>
                    <a:pt x="288" y="66"/>
                  </a:lnTo>
                  <a:lnTo>
                    <a:pt x="286" y="62"/>
                  </a:lnTo>
                  <a:lnTo>
                    <a:pt x="286" y="58"/>
                  </a:lnTo>
                  <a:lnTo>
                    <a:pt x="290" y="50"/>
                  </a:lnTo>
                  <a:lnTo>
                    <a:pt x="300" y="38"/>
                  </a:lnTo>
                  <a:lnTo>
                    <a:pt x="314" y="22"/>
                  </a:lnTo>
                  <a:lnTo>
                    <a:pt x="318" y="16"/>
                  </a:lnTo>
                  <a:lnTo>
                    <a:pt x="316" y="12"/>
                  </a:lnTo>
                  <a:lnTo>
                    <a:pt x="312" y="12"/>
                  </a:lnTo>
                  <a:lnTo>
                    <a:pt x="308" y="14"/>
                  </a:lnTo>
                  <a:lnTo>
                    <a:pt x="298" y="20"/>
                  </a:lnTo>
                  <a:lnTo>
                    <a:pt x="288" y="26"/>
                  </a:lnTo>
                  <a:lnTo>
                    <a:pt x="282" y="28"/>
                  </a:lnTo>
                  <a:lnTo>
                    <a:pt x="280" y="26"/>
                  </a:lnTo>
                  <a:lnTo>
                    <a:pt x="278" y="20"/>
                  </a:lnTo>
                  <a:lnTo>
                    <a:pt x="276" y="20"/>
                  </a:lnTo>
                  <a:lnTo>
                    <a:pt x="270" y="6"/>
                  </a:lnTo>
                  <a:lnTo>
                    <a:pt x="254" y="16"/>
                  </a:lnTo>
                  <a:lnTo>
                    <a:pt x="252" y="18"/>
                  </a:lnTo>
                  <a:lnTo>
                    <a:pt x="252" y="16"/>
                  </a:lnTo>
                  <a:lnTo>
                    <a:pt x="236" y="8"/>
                  </a:lnTo>
                  <a:lnTo>
                    <a:pt x="220" y="2"/>
                  </a:lnTo>
                  <a:lnTo>
                    <a:pt x="214" y="0"/>
                  </a:lnTo>
                  <a:lnTo>
                    <a:pt x="208" y="2"/>
                  </a:lnTo>
                  <a:lnTo>
                    <a:pt x="204" y="6"/>
                  </a:lnTo>
                  <a:lnTo>
                    <a:pt x="198" y="12"/>
                  </a:lnTo>
                  <a:lnTo>
                    <a:pt x="204" y="24"/>
                  </a:lnTo>
                  <a:lnTo>
                    <a:pt x="210" y="38"/>
                  </a:lnTo>
                  <a:lnTo>
                    <a:pt x="210" y="44"/>
                  </a:lnTo>
                  <a:lnTo>
                    <a:pt x="210" y="48"/>
                  </a:lnTo>
                  <a:lnTo>
                    <a:pt x="208" y="52"/>
                  </a:lnTo>
                  <a:lnTo>
                    <a:pt x="204" y="54"/>
                  </a:lnTo>
                  <a:lnTo>
                    <a:pt x="200" y="54"/>
                  </a:lnTo>
                  <a:lnTo>
                    <a:pt x="194" y="54"/>
                  </a:lnTo>
                  <a:lnTo>
                    <a:pt x="188" y="50"/>
                  </a:lnTo>
                  <a:lnTo>
                    <a:pt x="182" y="46"/>
                  </a:lnTo>
                  <a:lnTo>
                    <a:pt x="164" y="36"/>
                  </a:lnTo>
                  <a:lnTo>
                    <a:pt x="156" y="32"/>
                  </a:lnTo>
                  <a:lnTo>
                    <a:pt x="156" y="34"/>
                  </a:lnTo>
                  <a:lnTo>
                    <a:pt x="156" y="52"/>
                  </a:lnTo>
                  <a:lnTo>
                    <a:pt x="144" y="66"/>
                  </a:lnTo>
                  <a:lnTo>
                    <a:pt x="144" y="80"/>
                  </a:lnTo>
                  <a:lnTo>
                    <a:pt x="148" y="94"/>
                  </a:lnTo>
                  <a:lnTo>
                    <a:pt x="150" y="94"/>
                  </a:lnTo>
                  <a:lnTo>
                    <a:pt x="140" y="108"/>
                  </a:lnTo>
                  <a:lnTo>
                    <a:pt x="136" y="120"/>
                  </a:lnTo>
                  <a:lnTo>
                    <a:pt x="136" y="122"/>
                  </a:lnTo>
                  <a:lnTo>
                    <a:pt x="124" y="134"/>
                  </a:lnTo>
                  <a:lnTo>
                    <a:pt x="104" y="180"/>
                  </a:lnTo>
                  <a:lnTo>
                    <a:pt x="104" y="204"/>
                  </a:lnTo>
                  <a:lnTo>
                    <a:pt x="60" y="230"/>
                  </a:lnTo>
                  <a:lnTo>
                    <a:pt x="58" y="234"/>
                  </a:lnTo>
                  <a:lnTo>
                    <a:pt x="64" y="248"/>
                  </a:lnTo>
                  <a:lnTo>
                    <a:pt x="60" y="266"/>
                  </a:lnTo>
                  <a:lnTo>
                    <a:pt x="42" y="264"/>
                  </a:lnTo>
                  <a:lnTo>
                    <a:pt x="38" y="284"/>
                  </a:lnTo>
                  <a:lnTo>
                    <a:pt x="16" y="284"/>
                  </a:lnTo>
                  <a:lnTo>
                    <a:pt x="10" y="292"/>
                  </a:lnTo>
                  <a:lnTo>
                    <a:pt x="4" y="306"/>
                  </a:lnTo>
                  <a:lnTo>
                    <a:pt x="0" y="356"/>
                  </a:lnTo>
                  <a:lnTo>
                    <a:pt x="4" y="368"/>
                  </a:lnTo>
                  <a:lnTo>
                    <a:pt x="6" y="368"/>
                  </a:lnTo>
                  <a:lnTo>
                    <a:pt x="6" y="380"/>
                  </a:lnTo>
                  <a:lnTo>
                    <a:pt x="16" y="392"/>
                  </a:lnTo>
                  <a:lnTo>
                    <a:pt x="16" y="402"/>
                  </a:lnTo>
                  <a:lnTo>
                    <a:pt x="42" y="400"/>
                  </a:lnTo>
                  <a:lnTo>
                    <a:pt x="44" y="398"/>
                  </a:lnTo>
                  <a:lnTo>
                    <a:pt x="44" y="396"/>
                  </a:lnTo>
                  <a:lnTo>
                    <a:pt x="52" y="388"/>
                  </a:lnTo>
                  <a:lnTo>
                    <a:pt x="36" y="372"/>
                  </a:lnTo>
                  <a:lnTo>
                    <a:pt x="34" y="372"/>
                  </a:lnTo>
                  <a:lnTo>
                    <a:pt x="24" y="364"/>
                  </a:lnTo>
                  <a:lnTo>
                    <a:pt x="24" y="362"/>
                  </a:lnTo>
                  <a:lnTo>
                    <a:pt x="24" y="346"/>
                  </a:lnTo>
                  <a:lnTo>
                    <a:pt x="36" y="346"/>
                  </a:lnTo>
                  <a:lnTo>
                    <a:pt x="38" y="340"/>
                  </a:lnTo>
                  <a:lnTo>
                    <a:pt x="32" y="324"/>
                  </a:lnTo>
                  <a:lnTo>
                    <a:pt x="64" y="324"/>
                  </a:lnTo>
                  <a:lnTo>
                    <a:pt x="120" y="298"/>
                  </a:lnTo>
                  <a:lnTo>
                    <a:pt x="126" y="286"/>
                  </a:lnTo>
                  <a:lnTo>
                    <a:pt x="128" y="282"/>
                  </a:lnTo>
                  <a:lnTo>
                    <a:pt x="140" y="288"/>
                  </a:lnTo>
                  <a:lnTo>
                    <a:pt x="140" y="290"/>
                  </a:lnTo>
                  <a:lnTo>
                    <a:pt x="146" y="296"/>
                  </a:lnTo>
                  <a:lnTo>
                    <a:pt x="152" y="294"/>
                  </a:lnTo>
                  <a:lnTo>
                    <a:pt x="150" y="282"/>
                  </a:lnTo>
                  <a:lnTo>
                    <a:pt x="168" y="282"/>
                  </a:lnTo>
                  <a:lnTo>
                    <a:pt x="186" y="286"/>
                  </a:lnTo>
                  <a:lnTo>
                    <a:pt x="192" y="274"/>
                  </a:lnTo>
                  <a:lnTo>
                    <a:pt x="194" y="272"/>
                  </a:lnTo>
                  <a:lnTo>
                    <a:pt x="196" y="272"/>
                  </a:lnTo>
                  <a:lnTo>
                    <a:pt x="214" y="266"/>
                  </a:lnTo>
                  <a:lnTo>
                    <a:pt x="218" y="238"/>
                  </a:lnTo>
                  <a:lnTo>
                    <a:pt x="238" y="256"/>
                  </a:lnTo>
                  <a:lnTo>
                    <a:pt x="246" y="256"/>
                  </a:lnTo>
                  <a:lnTo>
                    <a:pt x="250" y="252"/>
                  </a:lnTo>
                  <a:lnTo>
                    <a:pt x="248" y="192"/>
                  </a:lnTo>
                  <a:lnTo>
                    <a:pt x="248" y="190"/>
                  </a:lnTo>
                  <a:lnTo>
                    <a:pt x="248" y="186"/>
                  </a:lnTo>
                  <a:lnTo>
                    <a:pt x="260" y="188"/>
                  </a:lnTo>
                  <a:lnTo>
                    <a:pt x="262" y="188"/>
                  </a:lnTo>
                  <a:lnTo>
                    <a:pt x="264" y="190"/>
                  </a:lnTo>
                  <a:lnTo>
                    <a:pt x="286" y="230"/>
                  </a:lnTo>
                  <a:lnTo>
                    <a:pt x="312" y="226"/>
                  </a:lnTo>
                  <a:lnTo>
                    <a:pt x="318" y="224"/>
                  </a:lnTo>
                  <a:lnTo>
                    <a:pt x="322" y="216"/>
                  </a:lnTo>
                  <a:lnTo>
                    <a:pt x="314" y="208"/>
                  </a:lnTo>
                  <a:lnTo>
                    <a:pt x="312" y="206"/>
                  </a:lnTo>
                  <a:lnTo>
                    <a:pt x="330" y="200"/>
                  </a:lnTo>
                  <a:lnTo>
                    <a:pt x="332" y="198"/>
                  </a:lnTo>
                  <a:lnTo>
                    <a:pt x="340" y="206"/>
                  </a:lnTo>
                  <a:lnTo>
                    <a:pt x="346" y="202"/>
                  </a:lnTo>
                  <a:lnTo>
                    <a:pt x="346" y="190"/>
                  </a:lnTo>
                  <a:lnTo>
                    <a:pt x="350" y="190"/>
                  </a:lnTo>
                  <a:lnTo>
                    <a:pt x="364" y="190"/>
                  </a:lnTo>
                  <a:lnTo>
                    <a:pt x="370" y="192"/>
                  </a:lnTo>
                  <a:lnTo>
                    <a:pt x="376" y="194"/>
                  </a:lnTo>
                  <a:lnTo>
                    <a:pt x="382" y="198"/>
                  </a:lnTo>
                  <a:lnTo>
                    <a:pt x="386" y="202"/>
                  </a:lnTo>
                  <a:lnTo>
                    <a:pt x="388" y="206"/>
                  </a:lnTo>
                  <a:lnTo>
                    <a:pt x="392" y="186"/>
                  </a:lnTo>
                  <a:lnTo>
                    <a:pt x="396" y="184"/>
                  </a:lnTo>
                  <a:lnTo>
                    <a:pt x="400" y="182"/>
                  </a:lnTo>
                  <a:lnTo>
                    <a:pt x="406" y="182"/>
                  </a:lnTo>
                  <a:lnTo>
                    <a:pt x="412" y="184"/>
                  </a:lnTo>
                  <a:lnTo>
                    <a:pt x="414" y="186"/>
                  </a:lnTo>
                  <a:lnTo>
                    <a:pt x="414" y="188"/>
                  </a:lnTo>
                  <a:lnTo>
                    <a:pt x="418" y="188"/>
                  </a:lnTo>
                  <a:lnTo>
                    <a:pt x="432" y="180"/>
                  </a:lnTo>
                  <a:lnTo>
                    <a:pt x="460" y="160"/>
                  </a:lnTo>
                  <a:lnTo>
                    <a:pt x="460" y="152"/>
                  </a:lnTo>
                  <a:lnTo>
                    <a:pt x="464" y="146"/>
                  </a:lnTo>
                  <a:lnTo>
                    <a:pt x="470" y="140"/>
                  </a:lnTo>
                  <a:lnTo>
                    <a:pt x="476" y="13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江西"/>
            <p:cNvSpPr>
              <a:spLocks/>
            </p:cNvSpPr>
            <p:nvPr/>
          </p:nvSpPr>
          <p:spPr bwMode="auto">
            <a:xfrm>
              <a:off x="5911850" y="4240213"/>
              <a:ext cx="555625" cy="757237"/>
            </a:xfrm>
            <a:custGeom>
              <a:avLst/>
              <a:gdLst>
                <a:gd name="T0" fmla="*/ 2147483646 w 304"/>
                <a:gd name="T1" fmla="*/ 0 h 414"/>
                <a:gd name="T2" fmla="*/ 2147483646 w 304"/>
                <a:gd name="T3" fmla="*/ 2147483646 h 414"/>
                <a:gd name="T4" fmla="*/ 2147483646 w 304"/>
                <a:gd name="T5" fmla="*/ 2147483646 h 414"/>
                <a:gd name="T6" fmla="*/ 2147483646 w 304"/>
                <a:gd name="T7" fmla="*/ 2147483646 h 414"/>
                <a:gd name="T8" fmla="*/ 2147483646 w 304"/>
                <a:gd name="T9" fmla="*/ 2147483646 h 414"/>
                <a:gd name="T10" fmla="*/ 2147483646 w 304"/>
                <a:gd name="T11" fmla="*/ 2147483646 h 414"/>
                <a:gd name="T12" fmla="*/ 2147483646 w 304"/>
                <a:gd name="T13" fmla="*/ 2147483646 h 414"/>
                <a:gd name="T14" fmla="*/ 2147483646 w 304"/>
                <a:gd name="T15" fmla="*/ 2147483646 h 414"/>
                <a:gd name="T16" fmla="*/ 2147483646 w 304"/>
                <a:gd name="T17" fmla="*/ 2147483646 h 414"/>
                <a:gd name="T18" fmla="*/ 2147483646 w 304"/>
                <a:gd name="T19" fmla="*/ 2147483646 h 414"/>
                <a:gd name="T20" fmla="*/ 2147483646 w 304"/>
                <a:gd name="T21" fmla="*/ 2147483646 h 414"/>
                <a:gd name="T22" fmla="*/ 2147483646 w 304"/>
                <a:gd name="T23" fmla="*/ 2147483646 h 414"/>
                <a:gd name="T24" fmla="*/ 2147483646 w 304"/>
                <a:gd name="T25" fmla="*/ 2147483646 h 414"/>
                <a:gd name="T26" fmla="*/ 2147483646 w 304"/>
                <a:gd name="T27" fmla="*/ 2147483646 h 414"/>
                <a:gd name="T28" fmla="*/ 0 w 304"/>
                <a:gd name="T29" fmla="*/ 2147483646 h 414"/>
                <a:gd name="T30" fmla="*/ 2147483646 w 304"/>
                <a:gd name="T31" fmla="*/ 2147483646 h 414"/>
                <a:gd name="T32" fmla="*/ 2147483646 w 304"/>
                <a:gd name="T33" fmla="*/ 2147483646 h 414"/>
                <a:gd name="T34" fmla="*/ 2147483646 w 304"/>
                <a:gd name="T35" fmla="*/ 2147483646 h 414"/>
                <a:gd name="T36" fmla="*/ 2147483646 w 304"/>
                <a:gd name="T37" fmla="*/ 2147483646 h 414"/>
                <a:gd name="T38" fmla="*/ 2147483646 w 304"/>
                <a:gd name="T39" fmla="*/ 2147483646 h 414"/>
                <a:gd name="T40" fmla="*/ 2147483646 w 304"/>
                <a:gd name="T41" fmla="*/ 2147483646 h 414"/>
                <a:gd name="T42" fmla="*/ 2147483646 w 304"/>
                <a:gd name="T43" fmla="*/ 2147483646 h 414"/>
                <a:gd name="T44" fmla="*/ 2147483646 w 304"/>
                <a:gd name="T45" fmla="*/ 2147483646 h 414"/>
                <a:gd name="T46" fmla="*/ 2147483646 w 304"/>
                <a:gd name="T47" fmla="*/ 2147483646 h 414"/>
                <a:gd name="T48" fmla="*/ 2147483646 w 304"/>
                <a:gd name="T49" fmla="*/ 2147483646 h 414"/>
                <a:gd name="T50" fmla="*/ 2147483646 w 304"/>
                <a:gd name="T51" fmla="*/ 2147483646 h 414"/>
                <a:gd name="T52" fmla="*/ 2147483646 w 304"/>
                <a:gd name="T53" fmla="*/ 2147483646 h 414"/>
                <a:gd name="T54" fmla="*/ 2147483646 w 304"/>
                <a:gd name="T55" fmla="*/ 2147483646 h 414"/>
                <a:gd name="T56" fmla="*/ 2147483646 w 304"/>
                <a:gd name="T57" fmla="*/ 2147483646 h 414"/>
                <a:gd name="T58" fmla="*/ 2147483646 w 304"/>
                <a:gd name="T59" fmla="*/ 2147483646 h 414"/>
                <a:gd name="T60" fmla="*/ 2147483646 w 304"/>
                <a:gd name="T61" fmla="*/ 2147483646 h 414"/>
                <a:gd name="T62" fmla="*/ 2147483646 w 304"/>
                <a:gd name="T63" fmla="*/ 2147483646 h 414"/>
                <a:gd name="T64" fmla="*/ 2147483646 w 304"/>
                <a:gd name="T65" fmla="*/ 2147483646 h 414"/>
                <a:gd name="T66" fmla="*/ 2147483646 w 304"/>
                <a:gd name="T67" fmla="*/ 2147483646 h 414"/>
                <a:gd name="T68" fmla="*/ 2147483646 w 304"/>
                <a:gd name="T69" fmla="*/ 2147483646 h 414"/>
                <a:gd name="T70" fmla="*/ 2147483646 w 304"/>
                <a:gd name="T71" fmla="*/ 2147483646 h 414"/>
                <a:gd name="T72" fmla="*/ 2147483646 w 304"/>
                <a:gd name="T73" fmla="*/ 2147483646 h 414"/>
                <a:gd name="T74" fmla="*/ 2147483646 w 304"/>
                <a:gd name="T75" fmla="*/ 2147483646 h 414"/>
                <a:gd name="T76" fmla="*/ 2147483646 w 304"/>
                <a:gd name="T77" fmla="*/ 2147483646 h 414"/>
                <a:gd name="T78" fmla="*/ 2147483646 w 304"/>
                <a:gd name="T79" fmla="*/ 2147483646 h 414"/>
                <a:gd name="T80" fmla="*/ 2147483646 w 304"/>
                <a:gd name="T81" fmla="*/ 2147483646 h 414"/>
                <a:gd name="T82" fmla="*/ 2147483646 w 304"/>
                <a:gd name="T83" fmla="*/ 2147483646 h 414"/>
                <a:gd name="T84" fmla="*/ 2147483646 w 304"/>
                <a:gd name="T85" fmla="*/ 2147483646 h 414"/>
                <a:gd name="T86" fmla="*/ 2147483646 w 304"/>
                <a:gd name="T87" fmla="*/ 2147483646 h 414"/>
                <a:gd name="T88" fmla="*/ 2147483646 w 304"/>
                <a:gd name="T89" fmla="*/ 2147483646 h 414"/>
                <a:gd name="T90" fmla="*/ 2147483646 w 304"/>
                <a:gd name="T91" fmla="*/ 2147483646 h 414"/>
                <a:gd name="T92" fmla="*/ 2147483646 w 304"/>
                <a:gd name="T93" fmla="*/ 2147483646 h 414"/>
                <a:gd name="T94" fmla="*/ 2147483646 w 304"/>
                <a:gd name="T95" fmla="*/ 2147483646 h 414"/>
                <a:gd name="T96" fmla="*/ 2147483646 w 304"/>
                <a:gd name="T97" fmla="*/ 2147483646 h 414"/>
                <a:gd name="T98" fmla="*/ 2147483646 w 304"/>
                <a:gd name="T99" fmla="*/ 2147483646 h 414"/>
                <a:gd name="T100" fmla="*/ 2147483646 w 304"/>
                <a:gd name="T101" fmla="*/ 2147483646 h 414"/>
                <a:gd name="T102" fmla="*/ 2147483646 w 304"/>
                <a:gd name="T103" fmla="*/ 2147483646 h 414"/>
                <a:gd name="T104" fmla="*/ 2147483646 w 304"/>
                <a:gd name="T105" fmla="*/ 2147483646 h 414"/>
                <a:gd name="T106" fmla="*/ 2147483646 w 304"/>
                <a:gd name="T107" fmla="*/ 2147483646 h 414"/>
                <a:gd name="T108" fmla="*/ 2147483646 w 304"/>
                <a:gd name="T109" fmla="*/ 2147483646 h 414"/>
                <a:gd name="T110" fmla="*/ 2147483646 w 304"/>
                <a:gd name="T111" fmla="*/ 2147483646 h 414"/>
                <a:gd name="T112" fmla="*/ 2147483646 w 304"/>
                <a:gd name="T113" fmla="*/ 2147483646 h 414"/>
                <a:gd name="T114" fmla="*/ 2147483646 w 304"/>
                <a:gd name="T115" fmla="*/ 2147483646 h 414"/>
                <a:gd name="T116" fmla="*/ 2147483646 w 304"/>
                <a:gd name="T117" fmla="*/ 2147483646 h 41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04" h="414">
                  <a:moveTo>
                    <a:pt x="240" y="16"/>
                  </a:moveTo>
                  <a:lnTo>
                    <a:pt x="238" y="16"/>
                  </a:lnTo>
                  <a:lnTo>
                    <a:pt x="220" y="0"/>
                  </a:lnTo>
                  <a:lnTo>
                    <a:pt x="212" y="6"/>
                  </a:lnTo>
                  <a:lnTo>
                    <a:pt x="206" y="16"/>
                  </a:lnTo>
                  <a:lnTo>
                    <a:pt x="200" y="24"/>
                  </a:lnTo>
                  <a:lnTo>
                    <a:pt x="192" y="28"/>
                  </a:lnTo>
                  <a:lnTo>
                    <a:pt x="184" y="32"/>
                  </a:lnTo>
                  <a:lnTo>
                    <a:pt x="180" y="34"/>
                  </a:lnTo>
                  <a:lnTo>
                    <a:pt x="176" y="32"/>
                  </a:lnTo>
                  <a:lnTo>
                    <a:pt x="174" y="28"/>
                  </a:lnTo>
                  <a:lnTo>
                    <a:pt x="174" y="22"/>
                  </a:lnTo>
                  <a:lnTo>
                    <a:pt x="180" y="4"/>
                  </a:lnTo>
                  <a:lnTo>
                    <a:pt x="152" y="22"/>
                  </a:lnTo>
                  <a:lnTo>
                    <a:pt x="152" y="24"/>
                  </a:lnTo>
                  <a:lnTo>
                    <a:pt x="128" y="24"/>
                  </a:lnTo>
                  <a:lnTo>
                    <a:pt x="108" y="34"/>
                  </a:lnTo>
                  <a:lnTo>
                    <a:pt x="108" y="36"/>
                  </a:lnTo>
                  <a:lnTo>
                    <a:pt x="84" y="36"/>
                  </a:lnTo>
                  <a:lnTo>
                    <a:pt x="72" y="42"/>
                  </a:lnTo>
                  <a:lnTo>
                    <a:pt x="68" y="54"/>
                  </a:lnTo>
                  <a:lnTo>
                    <a:pt x="66" y="56"/>
                  </a:lnTo>
                  <a:lnTo>
                    <a:pt x="40" y="56"/>
                  </a:lnTo>
                  <a:lnTo>
                    <a:pt x="34" y="56"/>
                  </a:lnTo>
                  <a:lnTo>
                    <a:pt x="28" y="62"/>
                  </a:lnTo>
                  <a:lnTo>
                    <a:pt x="8" y="80"/>
                  </a:lnTo>
                  <a:lnTo>
                    <a:pt x="16" y="84"/>
                  </a:lnTo>
                  <a:lnTo>
                    <a:pt x="20" y="88"/>
                  </a:lnTo>
                  <a:lnTo>
                    <a:pt x="22" y="94"/>
                  </a:lnTo>
                  <a:lnTo>
                    <a:pt x="22" y="92"/>
                  </a:lnTo>
                  <a:lnTo>
                    <a:pt x="34" y="138"/>
                  </a:lnTo>
                  <a:lnTo>
                    <a:pt x="34" y="140"/>
                  </a:lnTo>
                  <a:lnTo>
                    <a:pt x="34" y="144"/>
                  </a:lnTo>
                  <a:lnTo>
                    <a:pt x="32" y="144"/>
                  </a:lnTo>
                  <a:lnTo>
                    <a:pt x="0" y="188"/>
                  </a:lnTo>
                  <a:lnTo>
                    <a:pt x="0" y="200"/>
                  </a:lnTo>
                  <a:lnTo>
                    <a:pt x="8" y="196"/>
                  </a:lnTo>
                  <a:lnTo>
                    <a:pt x="12" y="196"/>
                  </a:lnTo>
                  <a:lnTo>
                    <a:pt x="16" y="198"/>
                  </a:lnTo>
                  <a:lnTo>
                    <a:pt x="18" y="202"/>
                  </a:lnTo>
                  <a:lnTo>
                    <a:pt x="16" y="214"/>
                  </a:lnTo>
                  <a:lnTo>
                    <a:pt x="16" y="226"/>
                  </a:lnTo>
                  <a:lnTo>
                    <a:pt x="18" y="238"/>
                  </a:lnTo>
                  <a:lnTo>
                    <a:pt x="20" y="250"/>
                  </a:lnTo>
                  <a:lnTo>
                    <a:pt x="24" y="262"/>
                  </a:lnTo>
                  <a:lnTo>
                    <a:pt x="36" y="274"/>
                  </a:lnTo>
                  <a:lnTo>
                    <a:pt x="40" y="280"/>
                  </a:lnTo>
                  <a:lnTo>
                    <a:pt x="40" y="286"/>
                  </a:lnTo>
                  <a:lnTo>
                    <a:pt x="36" y="294"/>
                  </a:lnTo>
                  <a:lnTo>
                    <a:pt x="42" y="304"/>
                  </a:lnTo>
                  <a:lnTo>
                    <a:pt x="44" y="310"/>
                  </a:lnTo>
                  <a:lnTo>
                    <a:pt x="44" y="320"/>
                  </a:lnTo>
                  <a:lnTo>
                    <a:pt x="40" y="330"/>
                  </a:lnTo>
                  <a:lnTo>
                    <a:pt x="34" y="344"/>
                  </a:lnTo>
                  <a:lnTo>
                    <a:pt x="44" y="362"/>
                  </a:lnTo>
                  <a:lnTo>
                    <a:pt x="46" y="366"/>
                  </a:lnTo>
                  <a:lnTo>
                    <a:pt x="52" y="362"/>
                  </a:lnTo>
                  <a:lnTo>
                    <a:pt x="60" y="356"/>
                  </a:lnTo>
                  <a:lnTo>
                    <a:pt x="66" y="352"/>
                  </a:lnTo>
                  <a:lnTo>
                    <a:pt x="72" y="352"/>
                  </a:lnTo>
                  <a:lnTo>
                    <a:pt x="78" y="352"/>
                  </a:lnTo>
                  <a:lnTo>
                    <a:pt x="84" y="356"/>
                  </a:lnTo>
                  <a:lnTo>
                    <a:pt x="86" y="362"/>
                  </a:lnTo>
                  <a:lnTo>
                    <a:pt x="86" y="366"/>
                  </a:lnTo>
                  <a:lnTo>
                    <a:pt x="82" y="374"/>
                  </a:lnTo>
                  <a:lnTo>
                    <a:pt x="66" y="392"/>
                  </a:lnTo>
                  <a:lnTo>
                    <a:pt x="56" y="406"/>
                  </a:lnTo>
                  <a:lnTo>
                    <a:pt x="60" y="414"/>
                  </a:lnTo>
                  <a:lnTo>
                    <a:pt x="72" y="408"/>
                  </a:lnTo>
                  <a:lnTo>
                    <a:pt x="76" y="406"/>
                  </a:lnTo>
                  <a:lnTo>
                    <a:pt x="80" y="406"/>
                  </a:lnTo>
                  <a:lnTo>
                    <a:pt x="94" y="402"/>
                  </a:lnTo>
                  <a:lnTo>
                    <a:pt x="120" y="390"/>
                  </a:lnTo>
                  <a:lnTo>
                    <a:pt x="126" y="388"/>
                  </a:lnTo>
                  <a:lnTo>
                    <a:pt x="134" y="390"/>
                  </a:lnTo>
                  <a:lnTo>
                    <a:pt x="142" y="394"/>
                  </a:lnTo>
                  <a:lnTo>
                    <a:pt x="150" y="402"/>
                  </a:lnTo>
                  <a:lnTo>
                    <a:pt x="154" y="400"/>
                  </a:lnTo>
                  <a:lnTo>
                    <a:pt x="154" y="390"/>
                  </a:lnTo>
                  <a:lnTo>
                    <a:pt x="152" y="388"/>
                  </a:lnTo>
                  <a:lnTo>
                    <a:pt x="152" y="384"/>
                  </a:lnTo>
                  <a:lnTo>
                    <a:pt x="154" y="380"/>
                  </a:lnTo>
                  <a:lnTo>
                    <a:pt x="150" y="366"/>
                  </a:lnTo>
                  <a:lnTo>
                    <a:pt x="150" y="362"/>
                  </a:lnTo>
                  <a:lnTo>
                    <a:pt x="150" y="358"/>
                  </a:lnTo>
                  <a:lnTo>
                    <a:pt x="158" y="352"/>
                  </a:lnTo>
                  <a:lnTo>
                    <a:pt x="166" y="346"/>
                  </a:lnTo>
                  <a:lnTo>
                    <a:pt x="162" y="336"/>
                  </a:lnTo>
                  <a:lnTo>
                    <a:pt x="162" y="334"/>
                  </a:lnTo>
                  <a:lnTo>
                    <a:pt x="166" y="328"/>
                  </a:lnTo>
                  <a:lnTo>
                    <a:pt x="164" y="324"/>
                  </a:lnTo>
                  <a:lnTo>
                    <a:pt x="164" y="320"/>
                  </a:lnTo>
                  <a:lnTo>
                    <a:pt x="164" y="316"/>
                  </a:lnTo>
                  <a:lnTo>
                    <a:pt x="170" y="308"/>
                  </a:lnTo>
                  <a:lnTo>
                    <a:pt x="180" y="300"/>
                  </a:lnTo>
                  <a:lnTo>
                    <a:pt x="178" y="298"/>
                  </a:lnTo>
                  <a:lnTo>
                    <a:pt x="176" y="296"/>
                  </a:lnTo>
                  <a:lnTo>
                    <a:pt x="186" y="292"/>
                  </a:lnTo>
                  <a:lnTo>
                    <a:pt x="186" y="278"/>
                  </a:lnTo>
                  <a:lnTo>
                    <a:pt x="186" y="274"/>
                  </a:lnTo>
                  <a:lnTo>
                    <a:pt x="190" y="270"/>
                  </a:lnTo>
                  <a:lnTo>
                    <a:pt x="194" y="266"/>
                  </a:lnTo>
                  <a:lnTo>
                    <a:pt x="200" y="260"/>
                  </a:lnTo>
                  <a:lnTo>
                    <a:pt x="206" y="256"/>
                  </a:lnTo>
                  <a:lnTo>
                    <a:pt x="194" y="242"/>
                  </a:lnTo>
                  <a:lnTo>
                    <a:pt x="192" y="238"/>
                  </a:lnTo>
                  <a:lnTo>
                    <a:pt x="192" y="232"/>
                  </a:lnTo>
                  <a:lnTo>
                    <a:pt x="194" y="228"/>
                  </a:lnTo>
                  <a:lnTo>
                    <a:pt x="198" y="222"/>
                  </a:lnTo>
                  <a:lnTo>
                    <a:pt x="198" y="220"/>
                  </a:lnTo>
                  <a:lnTo>
                    <a:pt x="224" y="200"/>
                  </a:lnTo>
                  <a:lnTo>
                    <a:pt x="224" y="194"/>
                  </a:lnTo>
                  <a:lnTo>
                    <a:pt x="222" y="192"/>
                  </a:lnTo>
                  <a:lnTo>
                    <a:pt x="220" y="186"/>
                  </a:lnTo>
                  <a:lnTo>
                    <a:pt x="220" y="178"/>
                  </a:lnTo>
                  <a:lnTo>
                    <a:pt x="220" y="170"/>
                  </a:lnTo>
                  <a:lnTo>
                    <a:pt x="224" y="156"/>
                  </a:lnTo>
                  <a:lnTo>
                    <a:pt x="230" y="146"/>
                  </a:lnTo>
                  <a:lnTo>
                    <a:pt x="238" y="138"/>
                  </a:lnTo>
                  <a:lnTo>
                    <a:pt x="250" y="136"/>
                  </a:lnTo>
                  <a:lnTo>
                    <a:pt x="252" y="136"/>
                  </a:lnTo>
                  <a:lnTo>
                    <a:pt x="262" y="140"/>
                  </a:lnTo>
                  <a:lnTo>
                    <a:pt x="272" y="140"/>
                  </a:lnTo>
                  <a:lnTo>
                    <a:pt x="284" y="128"/>
                  </a:lnTo>
                  <a:lnTo>
                    <a:pt x="296" y="120"/>
                  </a:lnTo>
                  <a:lnTo>
                    <a:pt x="296" y="108"/>
                  </a:lnTo>
                  <a:lnTo>
                    <a:pt x="296" y="106"/>
                  </a:lnTo>
                  <a:lnTo>
                    <a:pt x="296" y="104"/>
                  </a:lnTo>
                  <a:lnTo>
                    <a:pt x="300" y="102"/>
                  </a:lnTo>
                  <a:lnTo>
                    <a:pt x="304" y="98"/>
                  </a:lnTo>
                  <a:lnTo>
                    <a:pt x="304" y="96"/>
                  </a:lnTo>
                  <a:lnTo>
                    <a:pt x="296" y="84"/>
                  </a:lnTo>
                  <a:lnTo>
                    <a:pt x="286" y="68"/>
                  </a:lnTo>
                  <a:lnTo>
                    <a:pt x="276" y="52"/>
                  </a:lnTo>
                  <a:lnTo>
                    <a:pt x="274" y="46"/>
                  </a:lnTo>
                  <a:lnTo>
                    <a:pt x="274" y="40"/>
                  </a:lnTo>
                  <a:lnTo>
                    <a:pt x="276" y="34"/>
                  </a:lnTo>
                  <a:lnTo>
                    <a:pt x="280" y="28"/>
                  </a:lnTo>
                  <a:lnTo>
                    <a:pt x="264" y="20"/>
                  </a:lnTo>
                  <a:lnTo>
                    <a:pt x="240"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6" name="福建"/>
            <p:cNvSpPr>
              <a:spLocks/>
            </p:cNvSpPr>
            <p:nvPr/>
          </p:nvSpPr>
          <p:spPr bwMode="auto">
            <a:xfrm>
              <a:off x="6200775" y="4441825"/>
              <a:ext cx="514350" cy="628650"/>
            </a:xfrm>
            <a:custGeom>
              <a:avLst/>
              <a:gdLst>
                <a:gd name="T0" fmla="*/ 2147483646 w 282"/>
                <a:gd name="T1" fmla="*/ 2147483646 h 344"/>
                <a:gd name="T2" fmla="*/ 2147483646 w 282"/>
                <a:gd name="T3" fmla="*/ 2147483646 h 344"/>
                <a:gd name="T4" fmla="*/ 2147483646 w 282"/>
                <a:gd name="T5" fmla="*/ 2147483646 h 344"/>
                <a:gd name="T6" fmla="*/ 2147483646 w 282"/>
                <a:gd name="T7" fmla="*/ 2147483646 h 344"/>
                <a:gd name="T8" fmla="*/ 2147483646 w 282"/>
                <a:gd name="T9" fmla="*/ 2147483646 h 344"/>
                <a:gd name="T10" fmla="*/ 2147483646 w 282"/>
                <a:gd name="T11" fmla="*/ 2147483646 h 344"/>
                <a:gd name="T12" fmla="*/ 2147483646 w 282"/>
                <a:gd name="T13" fmla="*/ 2147483646 h 344"/>
                <a:gd name="T14" fmla="*/ 2147483646 w 282"/>
                <a:gd name="T15" fmla="*/ 2147483646 h 344"/>
                <a:gd name="T16" fmla="*/ 2147483646 w 282"/>
                <a:gd name="T17" fmla="*/ 2147483646 h 344"/>
                <a:gd name="T18" fmla="*/ 2147483646 w 282"/>
                <a:gd name="T19" fmla="*/ 2147483646 h 344"/>
                <a:gd name="T20" fmla="*/ 2147483646 w 282"/>
                <a:gd name="T21" fmla="*/ 2147483646 h 344"/>
                <a:gd name="T22" fmla="*/ 2147483646 w 282"/>
                <a:gd name="T23" fmla="*/ 2147483646 h 344"/>
                <a:gd name="T24" fmla="*/ 2147483646 w 282"/>
                <a:gd name="T25" fmla="*/ 2147483646 h 344"/>
                <a:gd name="T26" fmla="*/ 2147483646 w 282"/>
                <a:gd name="T27" fmla="*/ 2147483646 h 344"/>
                <a:gd name="T28" fmla="*/ 2147483646 w 282"/>
                <a:gd name="T29" fmla="*/ 2147483646 h 344"/>
                <a:gd name="T30" fmla="*/ 2147483646 w 282"/>
                <a:gd name="T31" fmla="*/ 2147483646 h 344"/>
                <a:gd name="T32" fmla="*/ 2147483646 w 282"/>
                <a:gd name="T33" fmla="*/ 2147483646 h 344"/>
                <a:gd name="T34" fmla="*/ 0 w 282"/>
                <a:gd name="T35" fmla="*/ 2147483646 h 344"/>
                <a:gd name="T36" fmla="*/ 2147483646 w 282"/>
                <a:gd name="T37" fmla="*/ 2147483646 h 344"/>
                <a:gd name="T38" fmla="*/ 2147483646 w 282"/>
                <a:gd name="T39" fmla="*/ 2147483646 h 344"/>
                <a:gd name="T40" fmla="*/ 2147483646 w 282"/>
                <a:gd name="T41" fmla="*/ 2147483646 h 344"/>
                <a:gd name="T42" fmla="*/ 2147483646 w 282"/>
                <a:gd name="T43" fmla="*/ 2147483646 h 344"/>
                <a:gd name="T44" fmla="*/ 2147483646 w 282"/>
                <a:gd name="T45" fmla="*/ 2147483646 h 344"/>
                <a:gd name="T46" fmla="*/ 2147483646 w 282"/>
                <a:gd name="T47" fmla="*/ 2147483646 h 344"/>
                <a:gd name="T48" fmla="*/ 2147483646 w 282"/>
                <a:gd name="T49" fmla="*/ 2147483646 h 344"/>
                <a:gd name="T50" fmla="*/ 2147483646 w 282"/>
                <a:gd name="T51" fmla="*/ 2147483646 h 344"/>
                <a:gd name="T52" fmla="*/ 2147483646 w 282"/>
                <a:gd name="T53" fmla="*/ 2147483646 h 344"/>
                <a:gd name="T54" fmla="*/ 2147483646 w 282"/>
                <a:gd name="T55" fmla="*/ 2147483646 h 344"/>
                <a:gd name="T56" fmla="*/ 2147483646 w 282"/>
                <a:gd name="T57" fmla="*/ 2147483646 h 344"/>
                <a:gd name="T58" fmla="*/ 2147483646 w 282"/>
                <a:gd name="T59" fmla="*/ 2147483646 h 344"/>
                <a:gd name="T60" fmla="*/ 2147483646 w 282"/>
                <a:gd name="T61" fmla="*/ 2147483646 h 344"/>
                <a:gd name="T62" fmla="*/ 2147483646 w 282"/>
                <a:gd name="T63" fmla="*/ 2147483646 h 344"/>
                <a:gd name="T64" fmla="*/ 2147483646 w 282"/>
                <a:gd name="T65" fmla="*/ 2147483646 h 344"/>
                <a:gd name="T66" fmla="*/ 2147483646 w 282"/>
                <a:gd name="T67" fmla="*/ 2147483646 h 344"/>
                <a:gd name="T68" fmla="*/ 2147483646 w 282"/>
                <a:gd name="T69" fmla="*/ 2147483646 h 344"/>
                <a:gd name="T70" fmla="*/ 2147483646 w 282"/>
                <a:gd name="T71" fmla="*/ 2147483646 h 344"/>
                <a:gd name="T72" fmla="*/ 2147483646 w 282"/>
                <a:gd name="T73" fmla="*/ 2147483646 h 344"/>
                <a:gd name="T74" fmla="*/ 2147483646 w 282"/>
                <a:gd name="T75" fmla="*/ 2147483646 h 344"/>
                <a:gd name="T76" fmla="*/ 2147483646 w 282"/>
                <a:gd name="T77" fmla="*/ 2147483646 h 344"/>
                <a:gd name="T78" fmla="*/ 2147483646 w 282"/>
                <a:gd name="T79" fmla="*/ 2147483646 h 344"/>
                <a:gd name="T80" fmla="*/ 2147483646 w 282"/>
                <a:gd name="T81" fmla="*/ 2147483646 h 344"/>
                <a:gd name="T82" fmla="*/ 2147483646 w 282"/>
                <a:gd name="T83" fmla="*/ 2147483646 h 344"/>
                <a:gd name="T84" fmla="*/ 2147483646 w 282"/>
                <a:gd name="T85" fmla="*/ 2147483646 h 344"/>
                <a:gd name="T86" fmla="*/ 2147483646 w 282"/>
                <a:gd name="T87" fmla="*/ 2147483646 h 344"/>
                <a:gd name="T88" fmla="*/ 2147483646 w 282"/>
                <a:gd name="T89" fmla="*/ 2147483646 h 344"/>
                <a:gd name="T90" fmla="*/ 2147483646 w 282"/>
                <a:gd name="T91" fmla="*/ 2147483646 h 344"/>
                <a:gd name="T92" fmla="*/ 2147483646 w 282"/>
                <a:gd name="T93" fmla="*/ 2147483646 h 344"/>
                <a:gd name="T94" fmla="*/ 2147483646 w 282"/>
                <a:gd name="T95" fmla="*/ 2147483646 h 344"/>
                <a:gd name="T96" fmla="*/ 2147483646 w 282"/>
                <a:gd name="T97" fmla="*/ 2147483646 h 344"/>
                <a:gd name="T98" fmla="*/ 2147483646 w 282"/>
                <a:gd name="T99" fmla="*/ 2147483646 h 344"/>
                <a:gd name="T100" fmla="*/ 2147483646 w 282"/>
                <a:gd name="T101" fmla="*/ 2147483646 h 344"/>
                <a:gd name="T102" fmla="*/ 2147483646 w 282"/>
                <a:gd name="T103" fmla="*/ 0 h 34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82" h="344">
                  <a:moveTo>
                    <a:pt x="146" y="14"/>
                  </a:moveTo>
                  <a:lnTo>
                    <a:pt x="146" y="14"/>
                  </a:lnTo>
                  <a:lnTo>
                    <a:pt x="132" y="24"/>
                  </a:lnTo>
                  <a:lnTo>
                    <a:pt x="120" y="38"/>
                  </a:lnTo>
                  <a:lnTo>
                    <a:pt x="118" y="38"/>
                  </a:lnTo>
                  <a:lnTo>
                    <a:pt x="118" y="40"/>
                  </a:lnTo>
                  <a:lnTo>
                    <a:pt x="102" y="40"/>
                  </a:lnTo>
                  <a:lnTo>
                    <a:pt x="92" y="34"/>
                  </a:lnTo>
                  <a:lnTo>
                    <a:pt x="84" y="38"/>
                  </a:lnTo>
                  <a:lnTo>
                    <a:pt x="78" y="42"/>
                  </a:lnTo>
                  <a:lnTo>
                    <a:pt x="74" y="50"/>
                  </a:lnTo>
                  <a:lnTo>
                    <a:pt x="70" y="60"/>
                  </a:lnTo>
                  <a:lnTo>
                    <a:pt x="70" y="74"/>
                  </a:lnTo>
                  <a:lnTo>
                    <a:pt x="80" y="66"/>
                  </a:lnTo>
                  <a:lnTo>
                    <a:pt x="74" y="92"/>
                  </a:lnTo>
                  <a:lnTo>
                    <a:pt x="74" y="94"/>
                  </a:lnTo>
                  <a:lnTo>
                    <a:pt x="46" y="116"/>
                  </a:lnTo>
                  <a:lnTo>
                    <a:pt x="42" y="124"/>
                  </a:lnTo>
                  <a:lnTo>
                    <a:pt x="42" y="128"/>
                  </a:lnTo>
                  <a:lnTo>
                    <a:pt x="48" y="134"/>
                  </a:lnTo>
                  <a:lnTo>
                    <a:pt x="54" y="140"/>
                  </a:lnTo>
                  <a:lnTo>
                    <a:pt x="56" y="142"/>
                  </a:lnTo>
                  <a:lnTo>
                    <a:pt x="56" y="146"/>
                  </a:lnTo>
                  <a:lnTo>
                    <a:pt x="56" y="148"/>
                  </a:lnTo>
                  <a:lnTo>
                    <a:pt x="54" y="152"/>
                  </a:lnTo>
                  <a:lnTo>
                    <a:pt x="36" y="166"/>
                  </a:lnTo>
                  <a:lnTo>
                    <a:pt x="38" y="174"/>
                  </a:lnTo>
                  <a:lnTo>
                    <a:pt x="36" y="184"/>
                  </a:lnTo>
                  <a:lnTo>
                    <a:pt x="36" y="186"/>
                  </a:lnTo>
                  <a:lnTo>
                    <a:pt x="30" y="190"/>
                  </a:lnTo>
                  <a:lnTo>
                    <a:pt x="28" y="194"/>
                  </a:lnTo>
                  <a:lnTo>
                    <a:pt x="24" y="200"/>
                  </a:lnTo>
                  <a:lnTo>
                    <a:pt x="14" y="208"/>
                  </a:lnTo>
                  <a:lnTo>
                    <a:pt x="14" y="210"/>
                  </a:lnTo>
                  <a:lnTo>
                    <a:pt x="16" y="216"/>
                  </a:lnTo>
                  <a:lnTo>
                    <a:pt x="14" y="226"/>
                  </a:lnTo>
                  <a:lnTo>
                    <a:pt x="16" y="236"/>
                  </a:lnTo>
                  <a:lnTo>
                    <a:pt x="16" y="238"/>
                  </a:lnTo>
                  <a:lnTo>
                    <a:pt x="14" y="242"/>
                  </a:lnTo>
                  <a:lnTo>
                    <a:pt x="6" y="250"/>
                  </a:lnTo>
                  <a:lnTo>
                    <a:pt x="4" y="250"/>
                  </a:lnTo>
                  <a:lnTo>
                    <a:pt x="0" y="252"/>
                  </a:lnTo>
                  <a:lnTo>
                    <a:pt x="0" y="254"/>
                  </a:lnTo>
                  <a:lnTo>
                    <a:pt x="6" y="272"/>
                  </a:lnTo>
                  <a:lnTo>
                    <a:pt x="28" y="272"/>
                  </a:lnTo>
                  <a:lnTo>
                    <a:pt x="50" y="272"/>
                  </a:lnTo>
                  <a:lnTo>
                    <a:pt x="52" y="272"/>
                  </a:lnTo>
                  <a:lnTo>
                    <a:pt x="52" y="274"/>
                  </a:lnTo>
                  <a:lnTo>
                    <a:pt x="70" y="290"/>
                  </a:lnTo>
                  <a:lnTo>
                    <a:pt x="70" y="292"/>
                  </a:lnTo>
                  <a:lnTo>
                    <a:pt x="82" y="322"/>
                  </a:lnTo>
                  <a:lnTo>
                    <a:pt x="102" y="342"/>
                  </a:lnTo>
                  <a:lnTo>
                    <a:pt x="112" y="344"/>
                  </a:lnTo>
                  <a:lnTo>
                    <a:pt x="112" y="320"/>
                  </a:lnTo>
                  <a:lnTo>
                    <a:pt x="132" y="340"/>
                  </a:lnTo>
                  <a:lnTo>
                    <a:pt x="136" y="336"/>
                  </a:lnTo>
                  <a:lnTo>
                    <a:pt x="150" y="306"/>
                  </a:lnTo>
                  <a:lnTo>
                    <a:pt x="152" y="290"/>
                  </a:lnTo>
                  <a:lnTo>
                    <a:pt x="154" y="290"/>
                  </a:lnTo>
                  <a:lnTo>
                    <a:pt x="156" y="290"/>
                  </a:lnTo>
                  <a:lnTo>
                    <a:pt x="172" y="292"/>
                  </a:lnTo>
                  <a:lnTo>
                    <a:pt x="170" y="280"/>
                  </a:lnTo>
                  <a:lnTo>
                    <a:pt x="170" y="278"/>
                  </a:lnTo>
                  <a:lnTo>
                    <a:pt x="170" y="276"/>
                  </a:lnTo>
                  <a:lnTo>
                    <a:pt x="174" y="276"/>
                  </a:lnTo>
                  <a:lnTo>
                    <a:pt x="194" y="276"/>
                  </a:lnTo>
                  <a:lnTo>
                    <a:pt x="200" y="270"/>
                  </a:lnTo>
                  <a:lnTo>
                    <a:pt x="204" y="262"/>
                  </a:lnTo>
                  <a:lnTo>
                    <a:pt x="208" y="256"/>
                  </a:lnTo>
                  <a:lnTo>
                    <a:pt x="208" y="250"/>
                  </a:lnTo>
                  <a:lnTo>
                    <a:pt x="206" y="222"/>
                  </a:lnTo>
                  <a:lnTo>
                    <a:pt x="222" y="226"/>
                  </a:lnTo>
                  <a:lnTo>
                    <a:pt x="228" y="218"/>
                  </a:lnTo>
                  <a:lnTo>
                    <a:pt x="220" y="210"/>
                  </a:lnTo>
                  <a:lnTo>
                    <a:pt x="218" y="208"/>
                  </a:lnTo>
                  <a:lnTo>
                    <a:pt x="234" y="192"/>
                  </a:lnTo>
                  <a:lnTo>
                    <a:pt x="234" y="194"/>
                  </a:lnTo>
                  <a:lnTo>
                    <a:pt x="236" y="194"/>
                  </a:lnTo>
                  <a:lnTo>
                    <a:pt x="246" y="198"/>
                  </a:lnTo>
                  <a:lnTo>
                    <a:pt x="246" y="196"/>
                  </a:lnTo>
                  <a:lnTo>
                    <a:pt x="238" y="182"/>
                  </a:lnTo>
                  <a:lnTo>
                    <a:pt x="242" y="180"/>
                  </a:lnTo>
                  <a:lnTo>
                    <a:pt x="246" y="178"/>
                  </a:lnTo>
                  <a:lnTo>
                    <a:pt x="244" y="172"/>
                  </a:lnTo>
                  <a:lnTo>
                    <a:pt x="236" y="156"/>
                  </a:lnTo>
                  <a:lnTo>
                    <a:pt x="238" y="156"/>
                  </a:lnTo>
                  <a:lnTo>
                    <a:pt x="238" y="154"/>
                  </a:lnTo>
                  <a:lnTo>
                    <a:pt x="260" y="142"/>
                  </a:lnTo>
                  <a:lnTo>
                    <a:pt x="262" y="134"/>
                  </a:lnTo>
                  <a:lnTo>
                    <a:pt x="240" y="120"/>
                  </a:lnTo>
                  <a:lnTo>
                    <a:pt x="236" y="116"/>
                  </a:lnTo>
                  <a:lnTo>
                    <a:pt x="234" y="112"/>
                  </a:lnTo>
                  <a:lnTo>
                    <a:pt x="236" y="108"/>
                  </a:lnTo>
                  <a:lnTo>
                    <a:pt x="242" y="108"/>
                  </a:lnTo>
                  <a:lnTo>
                    <a:pt x="266" y="112"/>
                  </a:lnTo>
                  <a:lnTo>
                    <a:pt x="266" y="98"/>
                  </a:lnTo>
                  <a:lnTo>
                    <a:pt x="266" y="96"/>
                  </a:lnTo>
                  <a:lnTo>
                    <a:pt x="278" y="84"/>
                  </a:lnTo>
                  <a:lnTo>
                    <a:pt x="282" y="74"/>
                  </a:lnTo>
                  <a:lnTo>
                    <a:pt x="276" y="72"/>
                  </a:lnTo>
                  <a:lnTo>
                    <a:pt x="270" y="66"/>
                  </a:lnTo>
                  <a:lnTo>
                    <a:pt x="270" y="64"/>
                  </a:lnTo>
                  <a:lnTo>
                    <a:pt x="270" y="60"/>
                  </a:lnTo>
                  <a:lnTo>
                    <a:pt x="270" y="58"/>
                  </a:lnTo>
                  <a:lnTo>
                    <a:pt x="268" y="58"/>
                  </a:lnTo>
                  <a:lnTo>
                    <a:pt x="266" y="58"/>
                  </a:lnTo>
                  <a:lnTo>
                    <a:pt x="262" y="62"/>
                  </a:lnTo>
                  <a:lnTo>
                    <a:pt x="256" y="64"/>
                  </a:lnTo>
                  <a:lnTo>
                    <a:pt x="250" y="62"/>
                  </a:lnTo>
                  <a:lnTo>
                    <a:pt x="244" y="62"/>
                  </a:lnTo>
                  <a:lnTo>
                    <a:pt x="234" y="54"/>
                  </a:lnTo>
                  <a:lnTo>
                    <a:pt x="226" y="42"/>
                  </a:lnTo>
                  <a:lnTo>
                    <a:pt x="226" y="44"/>
                  </a:lnTo>
                  <a:lnTo>
                    <a:pt x="222" y="50"/>
                  </a:lnTo>
                  <a:lnTo>
                    <a:pt x="216" y="58"/>
                  </a:lnTo>
                  <a:lnTo>
                    <a:pt x="208" y="60"/>
                  </a:lnTo>
                  <a:lnTo>
                    <a:pt x="200" y="62"/>
                  </a:lnTo>
                  <a:lnTo>
                    <a:pt x="194" y="62"/>
                  </a:lnTo>
                  <a:lnTo>
                    <a:pt x="186" y="60"/>
                  </a:lnTo>
                  <a:lnTo>
                    <a:pt x="182" y="58"/>
                  </a:lnTo>
                  <a:lnTo>
                    <a:pt x="178" y="54"/>
                  </a:lnTo>
                  <a:lnTo>
                    <a:pt x="174" y="46"/>
                  </a:lnTo>
                  <a:lnTo>
                    <a:pt x="170" y="30"/>
                  </a:lnTo>
                  <a:lnTo>
                    <a:pt x="166" y="12"/>
                  </a:lnTo>
                  <a:lnTo>
                    <a:pt x="164" y="6"/>
                  </a:lnTo>
                  <a:lnTo>
                    <a:pt x="160" y="2"/>
                  </a:lnTo>
                  <a:lnTo>
                    <a:pt x="154" y="0"/>
                  </a:lnTo>
                  <a:lnTo>
                    <a:pt x="146" y="0"/>
                  </a:lnTo>
                  <a:lnTo>
                    <a:pt x="148" y="14"/>
                  </a:lnTo>
                  <a:lnTo>
                    <a:pt x="146" y="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7" name="浙江"/>
            <p:cNvSpPr>
              <a:spLocks/>
            </p:cNvSpPr>
            <p:nvPr/>
          </p:nvSpPr>
          <p:spPr bwMode="auto">
            <a:xfrm>
              <a:off x="6430963" y="4043363"/>
              <a:ext cx="441325" cy="511175"/>
            </a:xfrm>
            <a:custGeom>
              <a:avLst/>
              <a:gdLst>
                <a:gd name="T0" fmla="*/ 2147483646 w 242"/>
                <a:gd name="T1" fmla="*/ 2147483646 h 280"/>
                <a:gd name="T2" fmla="*/ 2147483646 w 242"/>
                <a:gd name="T3" fmla="*/ 2147483646 h 280"/>
                <a:gd name="T4" fmla="*/ 2147483646 w 242"/>
                <a:gd name="T5" fmla="*/ 2147483646 h 280"/>
                <a:gd name="T6" fmla="*/ 2147483646 w 242"/>
                <a:gd name="T7" fmla="*/ 2147483646 h 280"/>
                <a:gd name="T8" fmla="*/ 2147483646 w 242"/>
                <a:gd name="T9" fmla="*/ 2147483646 h 280"/>
                <a:gd name="T10" fmla="*/ 2147483646 w 242"/>
                <a:gd name="T11" fmla="*/ 2147483646 h 280"/>
                <a:gd name="T12" fmla="*/ 2147483646 w 242"/>
                <a:gd name="T13" fmla="*/ 2147483646 h 280"/>
                <a:gd name="T14" fmla="*/ 2147483646 w 242"/>
                <a:gd name="T15" fmla="*/ 2147483646 h 280"/>
                <a:gd name="T16" fmla="*/ 2147483646 w 242"/>
                <a:gd name="T17" fmla="*/ 2147483646 h 280"/>
                <a:gd name="T18" fmla="*/ 0 w 242"/>
                <a:gd name="T19" fmla="*/ 2147483646 h 280"/>
                <a:gd name="T20" fmla="*/ 2147483646 w 242"/>
                <a:gd name="T21" fmla="*/ 2147483646 h 280"/>
                <a:gd name="T22" fmla="*/ 2147483646 w 242"/>
                <a:gd name="T23" fmla="*/ 2147483646 h 280"/>
                <a:gd name="T24" fmla="*/ 2147483646 w 242"/>
                <a:gd name="T25" fmla="*/ 2147483646 h 280"/>
                <a:gd name="T26" fmla="*/ 2147483646 w 242"/>
                <a:gd name="T27" fmla="*/ 2147483646 h 280"/>
                <a:gd name="T28" fmla="*/ 2147483646 w 242"/>
                <a:gd name="T29" fmla="*/ 2147483646 h 280"/>
                <a:gd name="T30" fmla="*/ 2147483646 w 242"/>
                <a:gd name="T31" fmla="*/ 2147483646 h 280"/>
                <a:gd name="T32" fmla="*/ 2147483646 w 242"/>
                <a:gd name="T33" fmla="*/ 2147483646 h 280"/>
                <a:gd name="T34" fmla="*/ 2147483646 w 242"/>
                <a:gd name="T35" fmla="*/ 2147483646 h 280"/>
                <a:gd name="T36" fmla="*/ 2147483646 w 242"/>
                <a:gd name="T37" fmla="*/ 2147483646 h 280"/>
                <a:gd name="T38" fmla="*/ 2147483646 w 242"/>
                <a:gd name="T39" fmla="*/ 2147483646 h 280"/>
                <a:gd name="T40" fmla="*/ 2147483646 w 242"/>
                <a:gd name="T41" fmla="*/ 2147483646 h 280"/>
                <a:gd name="T42" fmla="*/ 2147483646 w 242"/>
                <a:gd name="T43" fmla="*/ 2147483646 h 280"/>
                <a:gd name="T44" fmla="*/ 2147483646 w 242"/>
                <a:gd name="T45" fmla="*/ 2147483646 h 280"/>
                <a:gd name="T46" fmla="*/ 2147483646 w 242"/>
                <a:gd name="T47" fmla="*/ 2147483646 h 280"/>
                <a:gd name="T48" fmla="*/ 2147483646 w 242"/>
                <a:gd name="T49" fmla="*/ 2147483646 h 280"/>
                <a:gd name="T50" fmla="*/ 2147483646 w 242"/>
                <a:gd name="T51" fmla="*/ 2147483646 h 280"/>
                <a:gd name="T52" fmla="*/ 2147483646 w 242"/>
                <a:gd name="T53" fmla="*/ 2147483646 h 280"/>
                <a:gd name="T54" fmla="*/ 2147483646 w 242"/>
                <a:gd name="T55" fmla="*/ 2147483646 h 280"/>
                <a:gd name="T56" fmla="*/ 2147483646 w 242"/>
                <a:gd name="T57" fmla="*/ 2147483646 h 280"/>
                <a:gd name="T58" fmla="*/ 2147483646 w 242"/>
                <a:gd name="T59" fmla="*/ 2147483646 h 280"/>
                <a:gd name="T60" fmla="*/ 2147483646 w 242"/>
                <a:gd name="T61" fmla="*/ 2147483646 h 280"/>
                <a:gd name="T62" fmla="*/ 2147483646 w 242"/>
                <a:gd name="T63" fmla="*/ 2147483646 h 280"/>
                <a:gd name="T64" fmla="*/ 2147483646 w 242"/>
                <a:gd name="T65" fmla="*/ 2147483646 h 280"/>
                <a:gd name="T66" fmla="*/ 2147483646 w 242"/>
                <a:gd name="T67" fmla="*/ 2147483646 h 280"/>
                <a:gd name="T68" fmla="*/ 2147483646 w 242"/>
                <a:gd name="T69" fmla="*/ 2147483646 h 280"/>
                <a:gd name="T70" fmla="*/ 2147483646 w 242"/>
                <a:gd name="T71" fmla="*/ 2147483646 h 280"/>
                <a:gd name="T72" fmla="*/ 2147483646 w 242"/>
                <a:gd name="T73" fmla="*/ 2147483646 h 280"/>
                <a:gd name="T74" fmla="*/ 2147483646 w 242"/>
                <a:gd name="T75" fmla="*/ 2147483646 h 280"/>
                <a:gd name="T76" fmla="*/ 2147483646 w 242"/>
                <a:gd name="T77" fmla="*/ 2147483646 h 280"/>
                <a:gd name="T78" fmla="*/ 2147483646 w 242"/>
                <a:gd name="T79" fmla="*/ 2147483646 h 280"/>
                <a:gd name="T80" fmla="*/ 2147483646 w 242"/>
                <a:gd name="T81" fmla="*/ 2147483646 h 280"/>
                <a:gd name="T82" fmla="*/ 2147483646 w 242"/>
                <a:gd name="T83" fmla="*/ 2147483646 h 280"/>
                <a:gd name="T84" fmla="*/ 2147483646 w 242"/>
                <a:gd name="T85" fmla="*/ 2147483646 h 280"/>
                <a:gd name="T86" fmla="*/ 2147483646 w 242"/>
                <a:gd name="T87" fmla="*/ 2147483646 h 280"/>
                <a:gd name="T88" fmla="*/ 2147483646 w 242"/>
                <a:gd name="T89" fmla="*/ 2147483646 h 280"/>
                <a:gd name="T90" fmla="*/ 2147483646 w 242"/>
                <a:gd name="T91" fmla="*/ 2147483646 h 28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42" h="280">
                  <a:moveTo>
                    <a:pt x="148" y="4"/>
                  </a:moveTo>
                  <a:lnTo>
                    <a:pt x="148" y="4"/>
                  </a:lnTo>
                  <a:lnTo>
                    <a:pt x="136" y="8"/>
                  </a:lnTo>
                  <a:lnTo>
                    <a:pt x="126" y="12"/>
                  </a:lnTo>
                  <a:lnTo>
                    <a:pt x="116" y="10"/>
                  </a:lnTo>
                  <a:lnTo>
                    <a:pt x="102" y="6"/>
                  </a:lnTo>
                  <a:lnTo>
                    <a:pt x="84" y="4"/>
                  </a:lnTo>
                  <a:lnTo>
                    <a:pt x="78" y="6"/>
                  </a:lnTo>
                  <a:lnTo>
                    <a:pt x="74" y="12"/>
                  </a:lnTo>
                  <a:lnTo>
                    <a:pt x="62" y="28"/>
                  </a:lnTo>
                  <a:lnTo>
                    <a:pt x="74" y="52"/>
                  </a:lnTo>
                  <a:lnTo>
                    <a:pt x="54" y="64"/>
                  </a:lnTo>
                  <a:lnTo>
                    <a:pt x="38" y="60"/>
                  </a:lnTo>
                  <a:lnTo>
                    <a:pt x="44" y="74"/>
                  </a:lnTo>
                  <a:lnTo>
                    <a:pt x="44" y="78"/>
                  </a:lnTo>
                  <a:lnTo>
                    <a:pt x="44" y="82"/>
                  </a:lnTo>
                  <a:lnTo>
                    <a:pt x="42" y="88"/>
                  </a:lnTo>
                  <a:lnTo>
                    <a:pt x="36" y="100"/>
                  </a:lnTo>
                  <a:lnTo>
                    <a:pt x="32" y="106"/>
                  </a:lnTo>
                  <a:lnTo>
                    <a:pt x="4" y="132"/>
                  </a:lnTo>
                  <a:lnTo>
                    <a:pt x="10" y="136"/>
                  </a:lnTo>
                  <a:lnTo>
                    <a:pt x="6" y="140"/>
                  </a:lnTo>
                  <a:lnTo>
                    <a:pt x="2" y="144"/>
                  </a:lnTo>
                  <a:lnTo>
                    <a:pt x="0" y="148"/>
                  </a:lnTo>
                  <a:lnTo>
                    <a:pt x="0" y="152"/>
                  </a:lnTo>
                  <a:lnTo>
                    <a:pt x="0" y="156"/>
                  </a:lnTo>
                  <a:lnTo>
                    <a:pt x="20" y="186"/>
                  </a:lnTo>
                  <a:lnTo>
                    <a:pt x="30" y="202"/>
                  </a:lnTo>
                  <a:lnTo>
                    <a:pt x="30" y="204"/>
                  </a:lnTo>
                  <a:lnTo>
                    <a:pt x="30" y="206"/>
                  </a:lnTo>
                  <a:lnTo>
                    <a:pt x="30" y="208"/>
                  </a:lnTo>
                  <a:lnTo>
                    <a:pt x="28" y="210"/>
                  </a:lnTo>
                  <a:lnTo>
                    <a:pt x="34" y="210"/>
                  </a:lnTo>
                  <a:lnTo>
                    <a:pt x="40" y="214"/>
                  </a:lnTo>
                  <a:lnTo>
                    <a:pt x="44" y="218"/>
                  </a:lnTo>
                  <a:lnTo>
                    <a:pt x="48" y="224"/>
                  </a:lnTo>
                  <a:lnTo>
                    <a:pt x="50" y="234"/>
                  </a:lnTo>
                  <a:lnTo>
                    <a:pt x="52" y="246"/>
                  </a:lnTo>
                  <a:lnTo>
                    <a:pt x="56" y="262"/>
                  </a:lnTo>
                  <a:lnTo>
                    <a:pt x="58" y="266"/>
                  </a:lnTo>
                  <a:lnTo>
                    <a:pt x="64" y="270"/>
                  </a:lnTo>
                  <a:lnTo>
                    <a:pt x="68" y="272"/>
                  </a:lnTo>
                  <a:lnTo>
                    <a:pt x="74" y="272"/>
                  </a:lnTo>
                  <a:lnTo>
                    <a:pt x="80" y="270"/>
                  </a:lnTo>
                  <a:lnTo>
                    <a:pt x="84" y="268"/>
                  </a:lnTo>
                  <a:lnTo>
                    <a:pt x="90" y="264"/>
                  </a:lnTo>
                  <a:lnTo>
                    <a:pt x="90" y="260"/>
                  </a:lnTo>
                  <a:lnTo>
                    <a:pt x="90" y="258"/>
                  </a:lnTo>
                  <a:lnTo>
                    <a:pt x="104" y="248"/>
                  </a:lnTo>
                  <a:lnTo>
                    <a:pt x="104" y="250"/>
                  </a:lnTo>
                  <a:lnTo>
                    <a:pt x="116" y="268"/>
                  </a:lnTo>
                  <a:lnTo>
                    <a:pt x="122" y="270"/>
                  </a:lnTo>
                  <a:lnTo>
                    <a:pt x="130" y="272"/>
                  </a:lnTo>
                  <a:lnTo>
                    <a:pt x="134" y="272"/>
                  </a:lnTo>
                  <a:lnTo>
                    <a:pt x="130" y="262"/>
                  </a:lnTo>
                  <a:lnTo>
                    <a:pt x="146" y="268"/>
                  </a:lnTo>
                  <a:lnTo>
                    <a:pt x="150" y="268"/>
                  </a:lnTo>
                  <a:lnTo>
                    <a:pt x="152" y="270"/>
                  </a:lnTo>
                  <a:lnTo>
                    <a:pt x="166" y="280"/>
                  </a:lnTo>
                  <a:lnTo>
                    <a:pt x="170" y="274"/>
                  </a:lnTo>
                  <a:lnTo>
                    <a:pt x="168" y="248"/>
                  </a:lnTo>
                  <a:lnTo>
                    <a:pt x="170" y="246"/>
                  </a:lnTo>
                  <a:lnTo>
                    <a:pt x="180" y="234"/>
                  </a:lnTo>
                  <a:lnTo>
                    <a:pt x="180" y="232"/>
                  </a:lnTo>
                  <a:lnTo>
                    <a:pt x="176" y="226"/>
                  </a:lnTo>
                  <a:lnTo>
                    <a:pt x="172" y="224"/>
                  </a:lnTo>
                  <a:lnTo>
                    <a:pt x="174" y="222"/>
                  </a:lnTo>
                  <a:lnTo>
                    <a:pt x="176" y="220"/>
                  </a:lnTo>
                  <a:lnTo>
                    <a:pt x="178" y="220"/>
                  </a:lnTo>
                  <a:lnTo>
                    <a:pt x="198" y="186"/>
                  </a:lnTo>
                  <a:lnTo>
                    <a:pt x="200" y="188"/>
                  </a:lnTo>
                  <a:lnTo>
                    <a:pt x="204" y="188"/>
                  </a:lnTo>
                  <a:lnTo>
                    <a:pt x="204" y="190"/>
                  </a:lnTo>
                  <a:lnTo>
                    <a:pt x="204" y="204"/>
                  </a:lnTo>
                  <a:lnTo>
                    <a:pt x="228" y="184"/>
                  </a:lnTo>
                  <a:lnTo>
                    <a:pt x="226" y="172"/>
                  </a:lnTo>
                  <a:lnTo>
                    <a:pt x="222" y="172"/>
                  </a:lnTo>
                  <a:lnTo>
                    <a:pt x="214" y="174"/>
                  </a:lnTo>
                  <a:lnTo>
                    <a:pt x="228" y="136"/>
                  </a:lnTo>
                  <a:lnTo>
                    <a:pt x="216" y="136"/>
                  </a:lnTo>
                  <a:lnTo>
                    <a:pt x="214" y="136"/>
                  </a:lnTo>
                  <a:lnTo>
                    <a:pt x="214" y="134"/>
                  </a:lnTo>
                  <a:lnTo>
                    <a:pt x="210" y="128"/>
                  </a:lnTo>
                  <a:lnTo>
                    <a:pt x="208" y="122"/>
                  </a:lnTo>
                  <a:lnTo>
                    <a:pt x="210" y="116"/>
                  </a:lnTo>
                  <a:lnTo>
                    <a:pt x="230" y="116"/>
                  </a:lnTo>
                  <a:lnTo>
                    <a:pt x="242" y="116"/>
                  </a:lnTo>
                  <a:lnTo>
                    <a:pt x="240" y="106"/>
                  </a:lnTo>
                  <a:lnTo>
                    <a:pt x="232" y="92"/>
                  </a:lnTo>
                  <a:lnTo>
                    <a:pt x="216" y="86"/>
                  </a:lnTo>
                  <a:lnTo>
                    <a:pt x="232" y="70"/>
                  </a:lnTo>
                  <a:lnTo>
                    <a:pt x="232" y="66"/>
                  </a:lnTo>
                  <a:lnTo>
                    <a:pt x="224" y="68"/>
                  </a:lnTo>
                  <a:lnTo>
                    <a:pt x="220" y="68"/>
                  </a:lnTo>
                  <a:lnTo>
                    <a:pt x="220" y="66"/>
                  </a:lnTo>
                  <a:lnTo>
                    <a:pt x="220" y="64"/>
                  </a:lnTo>
                  <a:lnTo>
                    <a:pt x="218" y="58"/>
                  </a:lnTo>
                  <a:lnTo>
                    <a:pt x="214" y="54"/>
                  </a:lnTo>
                  <a:lnTo>
                    <a:pt x="210" y="50"/>
                  </a:lnTo>
                  <a:lnTo>
                    <a:pt x="204" y="48"/>
                  </a:lnTo>
                  <a:lnTo>
                    <a:pt x="172" y="48"/>
                  </a:lnTo>
                  <a:lnTo>
                    <a:pt x="160" y="64"/>
                  </a:lnTo>
                  <a:lnTo>
                    <a:pt x="156" y="64"/>
                  </a:lnTo>
                  <a:lnTo>
                    <a:pt x="104" y="48"/>
                  </a:lnTo>
                  <a:lnTo>
                    <a:pt x="154" y="36"/>
                  </a:lnTo>
                  <a:lnTo>
                    <a:pt x="158" y="34"/>
                  </a:lnTo>
                  <a:lnTo>
                    <a:pt x="162" y="30"/>
                  </a:lnTo>
                  <a:lnTo>
                    <a:pt x="178" y="12"/>
                  </a:lnTo>
                  <a:lnTo>
                    <a:pt x="162" y="0"/>
                  </a:lnTo>
                  <a:lnTo>
                    <a:pt x="148" y="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8" name="安徽"/>
            <p:cNvSpPr>
              <a:spLocks/>
            </p:cNvSpPr>
            <p:nvPr/>
          </p:nvSpPr>
          <p:spPr bwMode="auto">
            <a:xfrm>
              <a:off x="5999163" y="3600450"/>
              <a:ext cx="558800" cy="684213"/>
            </a:xfrm>
            <a:custGeom>
              <a:avLst/>
              <a:gdLst>
                <a:gd name="T0" fmla="*/ 2147483646 w 306"/>
                <a:gd name="T1" fmla="*/ 2147483646 h 374"/>
                <a:gd name="T2" fmla="*/ 2147483646 w 306"/>
                <a:gd name="T3" fmla="*/ 2147483646 h 374"/>
                <a:gd name="T4" fmla="*/ 2147483646 w 306"/>
                <a:gd name="T5" fmla="*/ 2147483646 h 374"/>
                <a:gd name="T6" fmla="*/ 2147483646 w 306"/>
                <a:gd name="T7" fmla="*/ 2147483646 h 374"/>
                <a:gd name="T8" fmla="*/ 2147483646 w 306"/>
                <a:gd name="T9" fmla="*/ 2147483646 h 374"/>
                <a:gd name="T10" fmla="*/ 2147483646 w 306"/>
                <a:gd name="T11" fmla="*/ 2147483646 h 374"/>
                <a:gd name="T12" fmla="*/ 2147483646 w 306"/>
                <a:gd name="T13" fmla="*/ 2147483646 h 374"/>
                <a:gd name="T14" fmla="*/ 2147483646 w 306"/>
                <a:gd name="T15" fmla="*/ 2147483646 h 374"/>
                <a:gd name="T16" fmla="*/ 2147483646 w 306"/>
                <a:gd name="T17" fmla="*/ 2147483646 h 374"/>
                <a:gd name="T18" fmla="*/ 2147483646 w 306"/>
                <a:gd name="T19" fmla="*/ 2147483646 h 374"/>
                <a:gd name="T20" fmla="*/ 2147483646 w 306"/>
                <a:gd name="T21" fmla="*/ 2147483646 h 374"/>
                <a:gd name="T22" fmla="*/ 2147483646 w 306"/>
                <a:gd name="T23" fmla="*/ 2147483646 h 374"/>
                <a:gd name="T24" fmla="*/ 2147483646 w 306"/>
                <a:gd name="T25" fmla="*/ 2147483646 h 374"/>
                <a:gd name="T26" fmla="*/ 2147483646 w 306"/>
                <a:gd name="T27" fmla="*/ 2147483646 h 374"/>
                <a:gd name="T28" fmla="*/ 2147483646 w 306"/>
                <a:gd name="T29" fmla="*/ 2147483646 h 374"/>
                <a:gd name="T30" fmla="*/ 2147483646 w 306"/>
                <a:gd name="T31" fmla="*/ 2147483646 h 374"/>
                <a:gd name="T32" fmla="*/ 2147483646 w 306"/>
                <a:gd name="T33" fmla="*/ 2147483646 h 374"/>
                <a:gd name="T34" fmla="*/ 2147483646 w 306"/>
                <a:gd name="T35" fmla="*/ 2147483646 h 374"/>
                <a:gd name="T36" fmla="*/ 2147483646 w 306"/>
                <a:gd name="T37" fmla="*/ 2147483646 h 374"/>
                <a:gd name="T38" fmla="*/ 2147483646 w 306"/>
                <a:gd name="T39" fmla="*/ 2147483646 h 374"/>
                <a:gd name="T40" fmla="*/ 2147483646 w 306"/>
                <a:gd name="T41" fmla="*/ 2147483646 h 374"/>
                <a:gd name="T42" fmla="*/ 2147483646 w 306"/>
                <a:gd name="T43" fmla="*/ 2147483646 h 374"/>
                <a:gd name="T44" fmla="*/ 2147483646 w 306"/>
                <a:gd name="T45" fmla="*/ 2147483646 h 374"/>
                <a:gd name="T46" fmla="*/ 2147483646 w 306"/>
                <a:gd name="T47" fmla="*/ 2147483646 h 374"/>
                <a:gd name="T48" fmla="*/ 2147483646 w 306"/>
                <a:gd name="T49" fmla="*/ 2147483646 h 374"/>
                <a:gd name="T50" fmla="*/ 2147483646 w 306"/>
                <a:gd name="T51" fmla="*/ 2147483646 h 374"/>
                <a:gd name="T52" fmla="*/ 2147483646 w 306"/>
                <a:gd name="T53" fmla="*/ 2147483646 h 374"/>
                <a:gd name="T54" fmla="*/ 2147483646 w 306"/>
                <a:gd name="T55" fmla="*/ 2147483646 h 374"/>
                <a:gd name="T56" fmla="*/ 2147483646 w 306"/>
                <a:gd name="T57" fmla="*/ 2147483646 h 374"/>
                <a:gd name="T58" fmla="*/ 2147483646 w 306"/>
                <a:gd name="T59" fmla="*/ 2147483646 h 374"/>
                <a:gd name="T60" fmla="*/ 2147483646 w 306"/>
                <a:gd name="T61" fmla="*/ 2147483646 h 374"/>
                <a:gd name="T62" fmla="*/ 2147483646 w 306"/>
                <a:gd name="T63" fmla="*/ 2147483646 h 374"/>
                <a:gd name="T64" fmla="*/ 2147483646 w 306"/>
                <a:gd name="T65" fmla="*/ 2147483646 h 374"/>
                <a:gd name="T66" fmla="*/ 2147483646 w 306"/>
                <a:gd name="T67" fmla="*/ 2147483646 h 374"/>
                <a:gd name="T68" fmla="*/ 2147483646 w 306"/>
                <a:gd name="T69" fmla="*/ 2147483646 h 374"/>
                <a:gd name="T70" fmla="*/ 2147483646 w 306"/>
                <a:gd name="T71" fmla="*/ 2147483646 h 374"/>
                <a:gd name="T72" fmla="*/ 2147483646 w 306"/>
                <a:gd name="T73" fmla="*/ 2147483646 h 374"/>
                <a:gd name="T74" fmla="*/ 2147483646 w 306"/>
                <a:gd name="T75" fmla="*/ 2147483646 h 374"/>
                <a:gd name="T76" fmla="*/ 2147483646 w 306"/>
                <a:gd name="T77" fmla="*/ 2147483646 h 374"/>
                <a:gd name="T78" fmla="*/ 2147483646 w 306"/>
                <a:gd name="T79" fmla="*/ 2147483646 h 374"/>
                <a:gd name="T80" fmla="*/ 2147483646 w 306"/>
                <a:gd name="T81" fmla="*/ 2147483646 h 374"/>
                <a:gd name="T82" fmla="*/ 2147483646 w 306"/>
                <a:gd name="T83" fmla="*/ 2147483646 h 374"/>
                <a:gd name="T84" fmla="*/ 2147483646 w 306"/>
                <a:gd name="T85" fmla="*/ 2147483646 h 374"/>
                <a:gd name="T86" fmla="*/ 2147483646 w 306"/>
                <a:gd name="T87" fmla="*/ 2147483646 h 374"/>
                <a:gd name="T88" fmla="*/ 2147483646 w 306"/>
                <a:gd name="T89" fmla="*/ 2147483646 h 374"/>
                <a:gd name="T90" fmla="*/ 2147483646 w 306"/>
                <a:gd name="T91" fmla="*/ 2147483646 h 374"/>
                <a:gd name="T92" fmla="*/ 2147483646 w 306"/>
                <a:gd name="T93" fmla="*/ 2147483646 h 374"/>
                <a:gd name="T94" fmla="*/ 2147483646 w 306"/>
                <a:gd name="T95" fmla="*/ 2147483646 h 374"/>
                <a:gd name="T96" fmla="*/ 2147483646 w 306"/>
                <a:gd name="T97" fmla="*/ 2147483646 h 374"/>
                <a:gd name="T98" fmla="*/ 2147483646 w 306"/>
                <a:gd name="T99" fmla="*/ 2147483646 h 374"/>
                <a:gd name="T100" fmla="*/ 2147483646 w 306"/>
                <a:gd name="T101" fmla="*/ 2147483646 h 374"/>
                <a:gd name="T102" fmla="*/ 2147483646 w 306"/>
                <a:gd name="T103" fmla="*/ 2147483646 h 374"/>
                <a:gd name="T104" fmla="*/ 2147483646 w 306"/>
                <a:gd name="T105" fmla="*/ 2147483646 h 374"/>
                <a:gd name="T106" fmla="*/ 2147483646 w 306"/>
                <a:gd name="T107" fmla="*/ 2147483646 h 374"/>
                <a:gd name="T108" fmla="*/ 2147483646 w 306"/>
                <a:gd name="T109" fmla="*/ 2147483646 h 374"/>
                <a:gd name="T110" fmla="*/ 2147483646 w 306"/>
                <a:gd name="T111" fmla="*/ 2147483646 h 374"/>
                <a:gd name="T112" fmla="*/ 2147483646 w 306"/>
                <a:gd name="T113" fmla="*/ 2147483646 h 374"/>
                <a:gd name="T114" fmla="*/ 2147483646 w 306"/>
                <a:gd name="T115" fmla="*/ 2147483646 h 37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306" h="374">
                  <a:moveTo>
                    <a:pt x="192" y="106"/>
                  </a:moveTo>
                  <a:lnTo>
                    <a:pt x="192" y="106"/>
                  </a:lnTo>
                  <a:lnTo>
                    <a:pt x="186" y="86"/>
                  </a:lnTo>
                  <a:lnTo>
                    <a:pt x="180" y="70"/>
                  </a:lnTo>
                  <a:lnTo>
                    <a:pt x="174" y="60"/>
                  </a:lnTo>
                  <a:lnTo>
                    <a:pt x="170" y="56"/>
                  </a:lnTo>
                  <a:lnTo>
                    <a:pt x="142" y="46"/>
                  </a:lnTo>
                  <a:lnTo>
                    <a:pt x="122" y="40"/>
                  </a:lnTo>
                  <a:lnTo>
                    <a:pt x="110" y="34"/>
                  </a:lnTo>
                  <a:lnTo>
                    <a:pt x="104" y="30"/>
                  </a:lnTo>
                  <a:lnTo>
                    <a:pt x="96" y="22"/>
                  </a:lnTo>
                  <a:lnTo>
                    <a:pt x="80" y="0"/>
                  </a:lnTo>
                  <a:lnTo>
                    <a:pt x="74" y="0"/>
                  </a:lnTo>
                  <a:lnTo>
                    <a:pt x="76" y="2"/>
                  </a:lnTo>
                  <a:lnTo>
                    <a:pt x="82" y="14"/>
                  </a:lnTo>
                  <a:lnTo>
                    <a:pt x="96" y="34"/>
                  </a:lnTo>
                  <a:lnTo>
                    <a:pt x="98" y="36"/>
                  </a:lnTo>
                  <a:lnTo>
                    <a:pt x="98" y="38"/>
                  </a:lnTo>
                  <a:lnTo>
                    <a:pt x="86" y="60"/>
                  </a:lnTo>
                  <a:lnTo>
                    <a:pt x="78" y="70"/>
                  </a:lnTo>
                  <a:lnTo>
                    <a:pt x="74" y="72"/>
                  </a:lnTo>
                  <a:lnTo>
                    <a:pt x="72" y="72"/>
                  </a:lnTo>
                  <a:lnTo>
                    <a:pt x="64" y="66"/>
                  </a:lnTo>
                  <a:lnTo>
                    <a:pt x="52" y="50"/>
                  </a:lnTo>
                  <a:lnTo>
                    <a:pt x="38" y="46"/>
                  </a:lnTo>
                  <a:lnTo>
                    <a:pt x="40" y="54"/>
                  </a:lnTo>
                  <a:lnTo>
                    <a:pt x="46" y="70"/>
                  </a:lnTo>
                  <a:lnTo>
                    <a:pt x="46" y="72"/>
                  </a:lnTo>
                  <a:lnTo>
                    <a:pt x="46" y="74"/>
                  </a:lnTo>
                  <a:lnTo>
                    <a:pt x="44" y="82"/>
                  </a:lnTo>
                  <a:lnTo>
                    <a:pt x="28" y="88"/>
                  </a:lnTo>
                  <a:lnTo>
                    <a:pt x="24" y="90"/>
                  </a:lnTo>
                  <a:lnTo>
                    <a:pt x="22" y="94"/>
                  </a:lnTo>
                  <a:lnTo>
                    <a:pt x="22" y="102"/>
                  </a:lnTo>
                  <a:lnTo>
                    <a:pt x="24" y="116"/>
                  </a:lnTo>
                  <a:lnTo>
                    <a:pt x="20" y="124"/>
                  </a:lnTo>
                  <a:lnTo>
                    <a:pt x="18" y="126"/>
                  </a:lnTo>
                  <a:lnTo>
                    <a:pt x="16" y="126"/>
                  </a:lnTo>
                  <a:lnTo>
                    <a:pt x="0" y="122"/>
                  </a:lnTo>
                  <a:lnTo>
                    <a:pt x="2" y="126"/>
                  </a:lnTo>
                  <a:lnTo>
                    <a:pt x="8" y="130"/>
                  </a:lnTo>
                  <a:lnTo>
                    <a:pt x="18" y="144"/>
                  </a:lnTo>
                  <a:lnTo>
                    <a:pt x="28" y="160"/>
                  </a:lnTo>
                  <a:lnTo>
                    <a:pt x="28" y="162"/>
                  </a:lnTo>
                  <a:lnTo>
                    <a:pt x="36" y="162"/>
                  </a:lnTo>
                  <a:lnTo>
                    <a:pt x="42" y="160"/>
                  </a:lnTo>
                  <a:lnTo>
                    <a:pt x="48" y="162"/>
                  </a:lnTo>
                  <a:lnTo>
                    <a:pt x="54" y="164"/>
                  </a:lnTo>
                  <a:lnTo>
                    <a:pt x="60" y="166"/>
                  </a:lnTo>
                  <a:lnTo>
                    <a:pt x="70" y="178"/>
                  </a:lnTo>
                  <a:lnTo>
                    <a:pt x="68" y="200"/>
                  </a:lnTo>
                  <a:lnTo>
                    <a:pt x="72" y="204"/>
                  </a:lnTo>
                  <a:lnTo>
                    <a:pt x="72" y="210"/>
                  </a:lnTo>
                  <a:lnTo>
                    <a:pt x="68" y="214"/>
                  </a:lnTo>
                  <a:lnTo>
                    <a:pt x="60" y="218"/>
                  </a:lnTo>
                  <a:lnTo>
                    <a:pt x="56" y="218"/>
                  </a:lnTo>
                  <a:lnTo>
                    <a:pt x="54" y="220"/>
                  </a:lnTo>
                  <a:lnTo>
                    <a:pt x="52" y="224"/>
                  </a:lnTo>
                  <a:lnTo>
                    <a:pt x="50" y="230"/>
                  </a:lnTo>
                  <a:lnTo>
                    <a:pt x="44" y="244"/>
                  </a:lnTo>
                  <a:lnTo>
                    <a:pt x="52" y="254"/>
                  </a:lnTo>
                  <a:lnTo>
                    <a:pt x="74" y="258"/>
                  </a:lnTo>
                  <a:lnTo>
                    <a:pt x="76" y="258"/>
                  </a:lnTo>
                  <a:lnTo>
                    <a:pt x="86" y="268"/>
                  </a:lnTo>
                  <a:lnTo>
                    <a:pt x="72" y="288"/>
                  </a:lnTo>
                  <a:lnTo>
                    <a:pt x="102" y="352"/>
                  </a:lnTo>
                  <a:lnTo>
                    <a:pt x="104" y="354"/>
                  </a:lnTo>
                  <a:lnTo>
                    <a:pt x="98" y="358"/>
                  </a:lnTo>
                  <a:lnTo>
                    <a:pt x="100" y="364"/>
                  </a:lnTo>
                  <a:lnTo>
                    <a:pt x="156" y="330"/>
                  </a:lnTo>
                  <a:lnTo>
                    <a:pt x="146" y="346"/>
                  </a:lnTo>
                  <a:lnTo>
                    <a:pt x="138" y="362"/>
                  </a:lnTo>
                  <a:lnTo>
                    <a:pt x="134" y="374"/>
                  </a:lnTo>
                  <a:lnTo>
                    <a:pt x="140" y="372"/>
                  </a:lnTo>
                  <a:lnTo>
                    <a:pt x="146" y="366"/>
                  </a:lnTo>
                  <a:lnTo>
                    <a:pt x="152" y="360"/>
                  </a:lnTo>
                  <a:lnTo>
                    <a:pt x="156" y="350"/>
                  </a:lnTo>
                  <a:lnTo>
                    <a:pt x="158" y="350"/>
                  </a:lnTo>
                  <a:lnTo>
                    <a:pt x="172" y="342"/>
                  </a:lnTo>
                  <a:lnTo>
                    <a:pt x="174" y="340"/>
                  </a:lnTo>
                  <a:lnTo>
                    <a:pt x="196" y="358"/>
                  </a:lnTo>
                  <a:lnTo>
                    <a:pt x="220" y="360"/>
                  </a:lnTo>
                  <a:lnTo>
                    <a:pt x="232" y="368"/>
                  </a:lnTo>
                  <a:lnTo>
                    <a:pt x="260" y="342"/>
                  </a:lnTo>
                  <a:lnTo>
                    <a:pt x="264" y="336"/>
                  </a:lnTo>
                  <a:lnTo>
                    <a:pt x="268" y="326"/>
                  </a:lnTo>
                  <a:lnTo>
                    <a:pt x="272" y="320"/>
                  </a:lnTo>
                  <a:lnTo>
                    <a:pt x="270" y="312"/>
                  </a:lnTo>
                  <a:lnTo>
                    <a:pt x="260" y="296"/>
                  </a:lnTo>
                  <a:lnTo>
                    <a:pt x="254" y="286"/>
                  </a:lnTo>
                  <a:lnTo>
                    <a:pt x="288" y="298"/>
                  </a:lnTo>
                  <a:lnTo>
                    <a:pt x="300" y="292"/>
                  </a:lnTo>
                  <a:lnTo>
                    <a:pt x="288" y="270"/>
                  </a:lnTo>
                  <a:lnTo>
                    <a:pt x="288" y="268"/>
                  </a:lnTo>
                  <a:lnTo>
                    <a:pt x="306" y="246"/>
                  </a:lnTo>
                  <a:lnTo>
                    <a:pt x="298" y="234"/>
                  </a:lnTo>
                  <a:lnTo>
                    <a:pt x="290" y="226"/>
                  </a:lnTo>
                  <a:lnTo>
                    <a:pt x="284" y="222"/>
                  </a:lnTo>
                  <a:lnTo>
                    <a:pt x="282" y="222"/>
                  </a:lnTo>
                  <a:lnTo>
                    <a:pt x="272" y="232"/>
                  </a:lnTo>
                  <a:lnTo>
                    <a:pt x="272" y="230"/>
                  </a:lnTo>
                  <a:lnTo>
                    <a:pt x="270" y="230"/>
                  </a:lnTo>
                  <a:lnTo>
                    <a:pt x="256" y="226"/>
                  </a:lnTo>
                  <a:lnTo>
                    <a:pt x="252" y="214"/>
                  </a:lnTo>
                  <a:lnTo>
                    <a:pt x="244" y="210"/>
                  </a:lnTo>
                  <a:lnTo>
                    <a:pt x="236" y="204"/>
                  </a:lnTo>
                  <a:lnTo>
                    <a:pt x="226" y="198"/>
                  </a:lnTo>
                  <a:lnTo>
                    <a:pt x="218" y="192"/>
                  </a:lnTo>
                  <a:lnTo>
                    <a:pt x="216" y="190"/>
                  </a:lnTo>
                  <a:lnTo>
                    <a:pt x="216" y="186"/>
                  </a:lnTo>
                  <a:lnTo>
                    <a:pt x="214" y="184"/>
                  </a:lnTo>
                  <a:lnTo>
                    <a:pt x="216" y="180"/>
                  </a:lnTo>
                  <a:lnTo>
                    <a:pt x="220" y="170"/>
                  </a:lnTo>
                  <a:lnTo>
                    <a:pt x="230" y="152"/>
                  </a:lnTo>
                  <a:lnTo>
                    <a:pt x="232" y="144"/>
                  </a:lnTo>
                  <a:lnTo>
                    <a:pt x="234" y="138"/>
                  </a:lnTo>
                  <a:lnTo>
                    <a:pt x="234" y="128"/>
                  </a:lnTo>
                  <a:lnTo>
                    <a:pt x="240" y="128"/>
                  </a:lnTo>
                  <a:lnTo>
                    <a:pt x="258" y="130"/>
                  </a:lnTo>
                  <a:lnTo>
                    <a:pt x="260" y="122"/>
                  </a:lnTo>
                  <a:lnTo>
                    <a:pt x="264" y="106"/>
                  </a:lnTo>
                  <a:lnTo>
                    <a:pt x="260" y="104"/>
                  </a:lnTo>
                  <a:lnTo>
                    <a:pt x="242" y="116"/>
                  </a:lnTo>
                  <a:lnTo>
                    <a:pt x="230" y="122"/>
                  </a:lnTo>
                  <a:lnTo>
                    <a:pt x="222" y="122"/>
                  </a:lnTo>
                  <a:lnTo>
                    <a:pt x="214" y="120"/>
                  </a:lnTo>
                  <a:lnTo>
                    <a:pt x="204" y="114"/>
                  </a:lnTo>
                  <a:lnTo>
                    <a:pt x="194" y="108"/>
                  </a:lnTo>
                  <a:lnTo>
                    <a:pt x="194" y="106"/>
                  </a:lnTo>
                  <a:lnTo>
                    <a:pt x="192" y="10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天津"/>
            <p:cNvSpPr>
              <a:spLocks/>
            </p:cNvSpPr>
            <p:nvPr/>
          </p:nvSpPr>
          <p:spPr bwMode="auto">
            <a:xfrm>
              <a:off x="6108700" y="2811463"/>
              <a:ext cx="146050" cy="211137"/>
            </a:xfrm>
            <a:custGeom>
              <a:avLst/>
              <a:gdLst>
                <a:gd name="T0" fmla="*/ 2147483646 w 80"/>
                <a:gd name="T1" fmla="*/ 2147483646 h 116"/>
                <a:gd name="T2" fmla="*/ 2147483646 w 80"/>
                <a:gd name="T3" fmla="*/ 0 h 116"/>
                <a:gd name="T4" fmla="*/ 2147483646 w 80"/>
                <a:gd name="T5" fmla="*/ 0 h 116"/>
                <a:gd name="T6" fmla="*/ 2147483646 w 80"/>
                <a:gd name="T7" fmla="*/ 2147483646 h 116"/>
                <a:gd name="T8" fmla="*/ 2147483646 w 80"/>
                <a:gd name="T9" fmla="*/ 2147483646 h 116"/>
                <a:gd name="T10" fmla="*/ 2147483646 w 80"/>
                <a:gd name="T11" fmla="*/ 2147483646 h 116"/>
                <a:gd name="T12" fmla="*/ 2147483646 w 80"/>
                <a:gd name="T13" fmla="*/ 2147483646 h 116"/>
                <a:gd name="T14" fmla="*/ 2147483646 w 80"/>
                <a:gd name="T15" fmla="*/ 2147483646 h 116"/>
                <a:gd name="T16" fmla="*/ 2147483646 w 80"/>
                <a:gd name="T17" fmla="*/ 2147483646 h 116"/>
                <a:gd name="T18" fmla="*/ 2147483646 w 80"/>
                <a:gd name="T19" fmla="*/ 2147483646 h 116"/>
                <a:gd name="T20" fmla="*/ 2147483646 w 80"/>
                <a:gd name="T21" fmla="*/ 2147483646 h 116"/>
                <a:gd name="T22" fmla="*/ 2147483646 w 80"/>
                <a:gd name="T23" fmla="*/ 2147483646 h 116"/>
                <a:gd name="T24" fmla="*/ 2147483646 w 80"/>
                <a:gd name="T25" fmla="*/ 2147483646 h 116"/>
                <a:gd name="T26" fmla="*/ 2147483646 w 80"/>
                <a:gd name="T27" fmla="*/ 2147483646 h 116"/>
                <a:gd name="T28" fmla="*/ 2147483646 w 80"/>
                <a:gd name="T29" fmla="*/ 2147483646 h 116"/>
                <a:gd name="T30" fmla="*/ 2147483646 w 80"/>
                <a:gd name="T31" fmla="*/ 2147483646 h 116"/>
                <a:gd name="T32" fmla="*/ 2147483646 w 80"/>
                <a:gd name="T33" fmla="*/ 2147483646 h 116"/>
                <a:gd name="T34" fmla="*/ 0 w 80"/>
                <a:gd name="T35" fmla="*/ 2147483646 h 116"/>
                <a:gd name="T36" fmla="*/ 0 w 80"/>
                <a:gd name="T37" fmla="*/ 2147483646 h 116"/>
                <a:gd name="T38" fmla="*/ 0 w 80"/>
                <a:gd name="T39" fmla="*/ 2147483646 h 116"/>
                <a:gd name="T40" fmla="*/ 0 w 80"/>
                <a:gd name="T41" fmla="*/ 2147483646 h 116"/>
                <a:gd name="T42" fmla="*/ 2147483646 w 80"/>
                <a:gd name="T43" fmla="*/ 2147483646 h 116"/>
                <a:gd name="T44" fmla="*/ 2147483646 w 80"/>
                <a:gd name="T45" fmla="*/ 2147483646 h 116"/>
                <a:gd name="T46" fmla="*/ 2147483646 w 80"/>
                <a:gd name="T47" fmla="*/ 2147483646 h 116"/>
                <a:gd name="T48" fmla="*/ 2147483646 w 80"/>
                <a:gd name="T49" fmla="*/ 2147483646 h 116"/>
                <a:gd name="T50" fmla="*/ 2147483646 w 80"/>
                <a:gd name="T51" fmla="*/ 2147483646 h 116"/>
                <a:gd name="T52" fmla="*/ 2147483646 w 80"/>
                <a:gd name="T53" fmla="*/ 2147483646 h 116"/>
                <a:gd name="T54" fmla="*/ 2147483646 w 80"/>
                <a:gd name="T55" fmla="*/ 2147483646 h 116"/>
                <a:gd name="T56" fmla="*/ 2147483646 w 80"/>
                <a:gd name="T57" fmla="*/ 2147483646 h 116"/>
                <a:gd name="T58" fmla="*/ 2147483646 w 80"/>
                <a:gd name="T59" fmla="*/ 2147483646 h 116"/>
                <a:gd name="T60" fmla="*/ 2147483646 w 80"/>
                <a:gd name="T61" fmla="*/ 2147483646 h 116"/>
                <a:gd name="T62" fmla="*/ 2147483646 w 80"/>
                <a:gd name="T63" fmla="*/ 2147483646 h 116"/>
                <a:gd name="T64" fmla="*/ 2147483646 w 80"/>
                <a:gd name="T65" fmla="*/ 2147483646 h 116"/>
                <a:gd name="T66" fmla="*/ 2147483646 w 80"/>
                <a:gd name="T67" fmla="*/ 2147483646 h 116"/>
                <a:gd name="T68" fmla="*/ 2147483646 w 80"/>
                <a:gd name="T69" fmla="*/ 2147483646 h 116"/>
                <a:gd name="T70" fmla="*/ 2147483646 w 80"/>
                <a:gd name="T71" fmla="*/ 2147483646 h 116"/>
                <a:gd name="T72" fmla="*/ 2147483646 w 80"/>
                <a:gd name="T73" fmla="*/ 2147483646 h 116"/>
                <a:gd name="T74" fmla="*/ 2147483646 w 80"/>
                <a:gd name="T75" fmla="*/ 2147483646 h 116"/>
                <a:gd name="T76" fmla="*/ 2147483646 w 80"/>
                <a:gd name="T77" fmla="*/ 2147483646 h 116"/>
                <a:gd name="T78" fmla="*/ 2147483646 w 80"/>
                <a:gd name="T79" fmla="*/ 2147483646 h 116"/>
                <a:gd name="T80" fmla="*/ 2147483646 w 80"/>
                <a:gd name="T81" fmla="*/ 2147483646 h 116"/>
                <a:gd name="T82" fmla="*/ 2147483646 w 80"/>
                <a:gd name="T83" fmla="*/ 2147483646 h 116"/>
                <a:gd name="T84" fmla="*/ 2147483646 w 80"/>
                <a:gd name="T85" fmla="*/ 2147483646 h 116"/>
                <a:gd name="T86" fmla="*/ 2147483646 w 80"/>
                <a:gd name="T87" fmla="*/ 2147483646 h 116"/>
                <a:gd name="T88" fmla="*/ 2147483646 w 80"/>
                <a:gd name="T89" fmla="*/ 2147483646 h 116"/>
                <a:gd name="T90" fmla="*/ 2147483646 w 80"/>
                <a:gd name="T91" fmla="*/ 2147483646 h 116"/>
                <a:gd name="T92" fmla="*/ 2147483646 w 80"/>
                <a:gd name="T93" fmla="*/ 2147483646 h 116"/>
                <a:gd name="T94" fmla="*/ 2147483646 w 80"/>
                <a:gd name="T95" fmla="*/ 2147483646 h 11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80" h="116">
                  <a:moveTo>
                    <a:pt x="46" y="2"/>
                  </a:moveTo>
                  <a:lnTo>
                    <a:pt x="44" y="0"/>
                  </a:lnTo>
                  <a:lnTo>
                    <a:pt x="40" y="2"/>
                  </a:lnTo>
                  <a:lnTo>
                    <a:pt x="38" y="4"/>
                  </a:lnTo>
                  <a:lnTo>
                    <a:pt x="32" y="14"/>
                  </a:lnTo>
                  <a:lnTo>
                    <a:pt x="28" y="12"/>
                  </a:lnTo>
                  <a:lnTo>
                    <a:pt x="28" y="14"/>
                  </a:lnTo>
                  <a:lnTo>
                    <a:pt x="22" y="20"/>
                  </a:lnTo>
                  <a:lnTo>
                    <a:pt x="18" y="22"/>
                  </a:lnTo>
                  <a:lnTo>
                    <a:pt x="10" y="26"/>
                  </a:lnTo>
                  <a:lnTo>
                    <a:pt x="8" y="32"/>
                  </a:lnTo>
                  <a:lnTo>
                    <a:pt x="8" y="44"/>
                  </a:lnTo>
                  <a:lnTo>
                    <a:pt x="6" y="48"/>
                  </a:lnTo>
                  <a:lnTo>
                    <a:pt x="4" y="50"/>
                  </a:lnTo>
                  <a:lnTo>
                    <a:pt x="0" y="60"/>
                  </a:lnTo>
                  <a:lnTo>
                    <a:pt x="0" y="66"/>
                  </a:lnTo>
                  <a:lnTo>
                    <a:pt x="0" y="78"/>
                  </a:lnTo>
                  <a:lnTo>
                    <a:pt x="4" y="102"/>
                  </a:lnTo>
                  <a:lnTo>
                    <a:pt x="8" y="106"/>
                  </a:lnTo>
                  <a:lnTo>
                    <a:pt x="18" y="112"/>
                  </a:lnTo>
                  <a:lnTo>
                    <a:pt x="36" y="116"/>
                  </a:lnTo>
                  <a:lnTo>
                    <a:pt x="44" y="114"/>
                  </a:lnTo>
                  <a:lnTo>
                    <a:pt x="54" y="110"/>
                  </a:lnTo>
                  <a:lnTo>
                    <a:pt x="50" y="100"/>
                  </a:lnTo>
                  <a:lnTo>
                    <a:pt x="50" y="98"/>
                  </a:lnTo>
                  <a:lnTo>
                    <a:pt x="52" y="90"/>
                  </a:lnTo>
                  <a:lnTo>
                    <a:pt x="60" y="74"/>
                  </a:lnTo>
                  <a:lnTo>
                    <a:pt x="76" y="74"/>
                  </a:lnTo>
                  <a:lnTo>
                    <a:pt x="80" y="74"/>
                  </a:lnTo>
                  <a:lnTo>
                    <a:pt x="74" y="64"/>
                  </a:lnTo>
                  <a:lnTo>
                    <a:pt x="64" y="48"/>
                  </a:lnTo>
                  <a:lnTo>
                    <a:pt x="58" y="40"/>
                  </a:lnTo>
                  <a:lnTo>
                    <a:pt x="54" y="30"/>
                  </a:lnTo>
                  <a:lnTo>
                    <a:pt x="52" y="18"/>
                  </a:lnTo>
                  <a:lnTo>
                    <a:pt x="48" y="8"/>
                  </a:lnTo>
                  <a:lnTo>
                    <a:pt x="46" y="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0" name="北京"/>
            <p:cNvSpPr>
              <a:spLocks/>
            </p:cNvSpPr>
            <p:nvPr/>
          </p:nvSpPr>
          <p:spPr bwMode="auto">
            <a:xfrm>
              <a:off x="5962650" y="2716213"/>
              <a:ext cx="193675" cy="207962"/>
            </a:xfrm>
            <a:custGeom>
              <a:avLst/>
              <a:gdLst>
                <a:gd name="T0" fmla="*/ 2147483646 w 106"/>
                <a:gd name="T1" fmla="*/ 2147483646 h 114"/>
                <a:gd name="T2" fmla="*/ 2147483646 w 106"/>
                <a:gd name="T3" fmla="*/ 2147483646 h 114"/>
                <a:gd name="T4" fmla="*/ 2147483646 w 106"/>
                <a:gd name="T5" fmla="*/ 2147483646 h 114"/>
                <a:gd name="T6" fmla="*/ 2147483646 w 106"/>
                <a:gd name="T7" fmla="*/ 2147483646 h 114"/>
                <a:gd name="T8" fmla="*/ 2147483646 w 106"/>
                <a:gd name="T9" fmla="*/ 2147483646 h 114"/>
                <a:gd name="T10" fmla="*/ 2147483646 w 106"/>
                <a:gd name="T11" fmla="*/ 2147483646 h 114"/>
                <a:gd name="T12" fmla="*/ 2147483646 w 106"/>
                <a:gd name="T13" fmla="*/ 2147483646 h 114"/>
                <a:gd name="T14" fmla="*/ 2147483646 w 106"/>
                <a:gd name="T15" fmla="*/ 2147483646 h 114"/>
                <a:gd name="T16" fmla="*/ 2147483646 w 106"/>
                <a:gd name="T17" fmla="*/ 2147483646 h 114"/>
                <a:gd name="T18" fmla="*/ 0 w 106"/>
                <a:gd name="T19" fmla="*/ 2147483646 h 114"/>
                <a:gd name="T20" fmla="*/ 2147483646 w 106"/>
                <a:gd name="T21" fmla="*/ 2147483646 h 114"/>
                <a:gd name="T22" fmla="*/ 2147483646 w 106"/>
                <a:gd name="T23" fmla="*/ 2147483646 h 114"/>
                <a:gd name="T24" fmla="*/ 2147483646 w 106"/>
                <a:gd name="T25" fmla="*/ 2147483646 h 114"/>
                <a:gd name="T26" fmla="*/ 2147483646 w 106"/>
                <a:gd name="T27" fmla="*/ 2147483646 h 114"/>
                <a:gd name="T28" fmla="*/ 2147483646 w 106"/>
                <a:gd name="T29" fmla="*/ 2147483646 h 114"/>
                <a:gd name="T30" fmla="*/ 2147483646 w 106"/>
                <a:gd name="T31" fmla="*/ 2147483646 h 114"/>
                <a:gd name="T32" fmla="*/ 2147483646 w 106"/>
                <a:gd name="T33" fmla="*/ 2147483646 h 114"/>
                <a:gd name="T34" fmla="*/ 2147483646 w 106"/>
                <a:gd name="T35" fmla="*/ 2147483646 h 114"/>
                <a:gd name="T36" fmla="*/ 2147483646 w 106"/>
                <a:gd name="T37" fmla="*/ 2147483646 h 114"/>
                <a:gd name="T38" fmla="*/ 2147483646 w 106"/>
                <a:gd name="T39" fmla="*/ 2147483646 h 114"/>
                <a:gd name="T40" fmla="*/ 2147483646 w 106"/>
                <a:gd name="T41" fmla="*/ 2147483646 h 114"/>
                <a:gd name="T42" fmla="*/ 2147483646 w 106"/>
                <a:gd name="T43" fmla="*/ 2147483646 h 114"/>
                <a:gd name="T44" fmla="*/ 2147483646 w 106"/>
                <a:gd name="T45" fmla="*/ 2147483646 h 114"/>
                <a:gd name="T46" fmla="*/ 2147483646 w 106"/>
                <a:gd name="T47" fmla="*/ 2147483646 h 114"/>
                <a:gd name="T48" fmla="*/ 2147483646 w 106"/>
                <a:gd name="T49" fmla="*/ 2147483646 h 114"/>
                <a:gd name="T50" fmla="*/ 2147483646 w 106"/>
                <a:gd name="T51" fmla="*/ 2147483646 h 114"/>
                <a:gd name="T52" fmla="*/ 2147483646 w 106"/>
                <a:gd name="T53" fmla="*/ 2147483646 h 114"/>
                <a:gd name="T54" fmla="*/ 2147483646 w 106"/>
                <a:gd name="T55" fmla="*/ 2147483646 h 114"/>
                <a:gd name="T56" fmla="*/ 2147483646 w 106"/>
                <a:gd name="T57" fmla="*/ 2147483646 h 114"/>
                <a:gd name="T58" fmla="*/ 2147483646 w 106"/>
                <a:gd name="T59" fmla="*/ 2147483646 h 114"/>
                <a:gd name="T60" fmla="*/ 2147483646 w 106"/>
                <a:gd name="T61" fmla="*/ 2147483646 h 114"/>
                <a:gd name="T62" fmla="*/ 2147483646 w 106"/>
                <a:gd name="T63" fmla="*/ 2147483646 h 11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06" h="114">
                  <a:moveTo>
                    <a:pt x="52" y="24"/>
                  </a:moveTo>
                  <a:lnTo>
                    <a:pt x="52" y="26"/>
                  </a:lnTo>
                  <a:lnTo>
                    <a:pt x="48" y="26"/>
                  </a:lnTo>
                  <a:lnTo>
                    <a:pt x="38" y="24"/>
                  </a:lnTo>
                  <a:lnTo>
                    <a:pt x="38" y="28"/>
                  </a:lnTo>
                  <a:lnTo>
                    <a:pt x="38" y="30"/>
                  </a:lnTo>
                  <a:lnTo>
                    <a:pt x="36" y="30"/>
                  </a:lnTo>
                  <a:lnTo>
                    <a:pt x="18" y="38"/>
                  </a:lnTo>
                  <a:lnTo>
                    <a:pt x="18" y="40"/>
                  </a:lnTo>
                  <a:lnTo>
                    <a:pt x="16" y="44"/>
                  </a:lnTo>
                  <a:lnTo>
                    <a:pt x="18" y="48"/>
                  </a:lnTo>
                  <a:lnTo>
                    <a:pt x="24" y="56"/>
                  </a:lnTo>
                  <a:lnTo>
                    <a:pt x="24" y="58"/>
                  </a:lnTo>
                  <a:lnTo>
                    <a:pt x="24" y="60"/>
                  </a:lnTo>
                  <a:lnTo>
                    <a:pt x="14" y="72"/>
                  </a:lnTo>
                  <a:lnTo>
                    <a:pt x="4" y="82"/>
                  </a:lnTo>
                  <a:lnTo>
                    <a:pt x="0" y="86"/>
                  </a:lnTo>
                  <a:lnTo>
                    <a:pt x="0" y="90"/>
                  </a:lnTo>
                  <a:lnTo>
                    <a:pt x="4" y="96"/>
                  </a:lnTo>
                  <a:lnTo>
                    <a:pt x="14" y="100"/>
                  </a:lnTo>
                  <a:lnTo>
                    <a:pt x="20" y="100"/>
                  </a:lnTo>
                  <a:lnTo>
                    <a:pt x="32" y="102"/>
                  </a:lnTo>
                  <a:lnTo>
                    <a:pt x="36" y="102"/>
                  </a:lnTo>
                  <a:lnTo>
                    <a:pt x="40" y="106"/>
                  </a:lnTo>
                  <a:lnTo>
                    <a:pt x="48" y="110"/>
                  </a:lnTo>
                  <a:lnTo>
                    <a:pt x="56" y="114"/>
                  </a:lnTo>
                  <a:lnTo>
                    <a:pt x="62" y="114"/>
                  </a:lnTo>
                  <a:lnTo>
                    <a:pt x="66" y="112"/>
                  </a:lnTo>
                  <a:lnTo>
                    <a:pt x="72" y="106"/>
                  </a:lnTo>
                  <a:lnTo>
                    <a:pt x="78" y="98"/>
                  </a:lnTo>
                  <a:lnTo>
                    <a:pt x="84" y="84"/>
                  </a:lnTo>
                  <a:lnTo>
                    <a:pt x="80" y="66"/>
                  </a:lnTo>
                  <a:lnTo>
                    <a:pt x="86" y="68"/>
                  </a:lnTo>
                  <a:lnTo>
                    <a:pt x="96" y="68"/>
                  </a:lnTo>
                  <a:lnTo>
                    <a:pt x="100" y="66"/>
                  </a:lnTo>
                  <a:lnTo>
                    <a:pt x="102" y="62"/>
                  </a:lnTo>
                  <a:lnTo>
                    <a:pt x="94" y="38"/>
                  </a:lnTo>
                  <a:lnTo>
                    <a:pt x="96" y="30"/>
                  </a:lnTo>
                  <a:lnTo>
                    <a:pt x="102" y="26"/>
                  </a:lnTo>
                  <a:lnTo>
                    <a:pt x="106" y="22"/>
                  </a:lnTo>
                  <a:lnTo>
                    <a:pt x="104" y="18"/>
                  </a:lnTo>
                  <a:lnTo>
                    <a:pt x="86" y="18"/>
                  </a:lnTo>
                  <a:lnTo>
                    <a:pt x="68" y="6"/>
                  </a:lnTo>
                  <a:lnTo>
                    <a:pt x="62" y="2"/>
                  </a:lnTo>
                  <a:lnTo>
                    <a:pt x="58" y="0"/>
                  </a:lnTo>
                  <a:lnTo>
                    <a:pt x="48" y="2"/>
                  </a:lnTo>
                  <a:lnTo>
                    <a:pt x="44" y="2"/>
                  </a:lnTo>
                  <a:lnTo>
                    <a:pt x="44" y="8"/>
                  </a:lnTo>
                  <a:lnTo>
                    <a:pt x="50" y="10"/>
                  </a:lnTo>
                  <a:lnTo>
                    <a:pt x="54" y="16"/>
                  </a:lnTo>
                  <a:lnTo>
                    <a:pt x="54" y="20"/>
                  </a:lnTo>
                  <a:lnTo>
                    <a:pt x="52" y="2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1" name="辽宁"/>
            <p:cNvSpPr>
              <a:spLocks/>
            </p:cNvSpPr>
            <p:nvPr/>
          </p:nvSpPr>
          <p:spPr bwMode="auto">
            <a:xfrm>
              <a:off x="6291263" y="2303463"/>
              <a:ext cx="687387" cy="654050"/>
            </a:xfrm>
            <a:custGeom>
              <a:avLst/>
              <a:gdLst>
                <a:gd name="T0" fmla="*/ 2147483646 w 376"/>
                <a:gd name="T1" fmla="*/ 2147483646 h 358"/>
                <a:gd name="T2" fmla="*/ 2147483646 w 376"/>
                <a:gd name="T3" fmla="*/ 2147483646 h 358"/>
                <a:gd name="T4" fmla="*/ 2147483646 w 376"/>
                <a:gd name="T5" fmla="*/ 2147483646 h 358"/>
                <a:gd name="T6" fmla="*/ 2147483646 w 376"/>
                <a:gd name="T7" fmla="*/ 2147483646 h 358"/>
                <a:gd name="T8" fmla="*/ 2147483646 w 376"/>
                <a:gd name="T9" fmla="*/ 2147483646 h 358"/>
                <a:gd name="T10" fmla="*/ 2147483646 w 376"/>
                <a:gd name="T11" fmla="*/ 2147483646 h 358"/>
                <a:gd name="T12" fmla="*/ 2147483646 w 376"/>
                <a:gd name="T13" fmla="*/ 2147483646 h 358"/>
                <a:gd name="T14" fmla="*/ 2147483646 w 376"/>
                <a:gd name="T15" fmla="*/ 2147483646 h 358"/>
                <a:gd name="T16" fmla="*/ 2147483646 w 376"/>
                <a:gd name="T17" fmla="*/ 2147483646 h 358"/>
                <a:gd name="T18" fmla="*/ 2147483646 w 376"/>
                <a:gd name="T19" fmla="*/ 2147483646 h 358"/>
                <a:gd name="T20" fmla="*/ 2147483646 w 376"/>
                <a:gd name="T21" fmla="*/ 2147483646 h 358"/>
                <a:gd name="T22" fmla="*/ 2147483646 w 376"/>
                <a:gd name="T23" fmla="*/ 2147483646 h 358"/>
                <a:gd name="T24" fmla="*/ 2147483646 w 376"/>
                <a:gd name="T25" fmla="*/ 2147483646 h 358"/>
                <a:gd name="T26" fmla="*/ 2147483646 w 376"/>
                <a:gd name="T27" fmla="*/ 2147483646 h 358"/>
                <a:gd name="T28" fmla="*/ 2147483646 w 376"/>
                <a:gd name="T29" fmla="*/ 2147483646 h 358"/>
                <a:gd name="T30" fmla="*/ 2147483646 w 376"/>
                <a:gd name="T31" fmla="*/ 2147483646 h 358"/>
                <a:gd name="T32" fmla="*/ 2147483646 w 376"/>
                <a:gd name="T33" fmla="*/ 2147483646 h 358"/>
                <a:gd name="T34" fmla="*/ 2147483646 w 376"/>
                <a:gd name="T35" fmla="*/ 2147483646 h 358"/>
                <a:gd name="T36" fmla="*/ 2147483646 w 376"/>
                <a:gd name="T37" fmla="*/ 2147483646 h 358"/>
                <a:gd name="T38" fmla="*/ 2147483646 w 376"/>
                <a:gd name="T39" fmla="*/ 2147483646 h 358"/>
                <a:gd name="T40" fmla="*/ 2147483646 w 376"/>
                <a:gd name="T41" fmla="*/ 2147483646 h 358"/>
                <a:gd name="T42" fmla="*/ 2147483646 w 376"/>
                <a:gd name="T43" fmla="*/ 2147483646 h 358"/>
                <a:gd name="T44" fmla="*/ 2147483646 w 376"/>
                <a:gd name="T45" fmla="*/ 2147483646 h 358"/>
                <a:gd name="T46" fmla="*/ 2147483646 w 376"/>
                <a:gd name="T47" fmla="*/ 2147483646 h 358"/>
                <a:gd name="T48" fmla="*/ 2147483646 w 376"/>
                <a:gd name="T49" fmla="*/ 2147483646 h 358"/>
                <a:gd name="T50" fmla="*/ 2147483646 w 376"/>
                <a:gd name="T51" fmla="*/ 2147483646 h 358"/>
                <a:gd name="T52" fmla="*/ 2147483646 w 376"/>
                <a:gd name="T53" fmla="*/ 2147483646 h 358"/>
                <a:gd name="T54" fmla="*/ 2147483646 w 376"/>
                <a:gd name="T55" fmla="*/ 2147483646 h 358"/>
                <a:gd name="T56" fmla="*/ 2147483646 w 376"/>
                <a:gd name="T57" fmla="*/ 2147483646 h 358"/>
                <a:gd name="T58" fmla="*/ 2147483646 w 376"/>
                <a:gd name="T59" fmla="*/ 2147483646 h 358"/>
                <a:gd name="T60" fmla="*/ 2147483646 w 376"/>
                <a:gd name="T61" fmla="*/ 2147483646 h 358"/>
                <a:gd name="T62" fmla="*/ 2147483646 w 376"/>
                <a:gd name="T63" fmla="*/ 2147483646 h 358"/>
                <a:gd name="T64" fmla="*/ 2147483646 w 376"/>
                <a:gd name="T65" fmla="*/ 2147483646 h 358"/>
                <a:gd name="T66" fmla="*/ 2147483646 w 376"/>
                <a:gd name="T67" fmla="*/ 2147483646 h 358"/>
                <a:gd name="T68" fmla="*/ 2147483646 w 376"/>
                <a:gd name="T69" fmla="*/ 2147483646 h 358"/>
                <a:gd name="T70" fmla="*/ 2147483646 w 376"/>
                <a:gd name="T71" fmla="*/ 2147483646 h 358"/>
                <a:gd name="T72" fmla="*/ 2147483646 w 376"/>
                <a:gd name="T73" fmla="*/ 2147483646 h 358"/>
                <a:gd name="T74" fmla="*/ 2147483646 w 376"/>
                <a:gd name="T75" fmla="*/ 2147483646 h 358"/>
                <a:gd name="T76" fmla="*/ 2147483646 w 376"/>
                <a:gd name="T77" fmla="*/ 2147483646 h 358"/>
                <a:gd name="T78" fmla="*/ 2147483646 w 376"/>
                <a:gd name="T79" fmla="*/ 2147483646 h 358"/>
                <a:gd name="T80" fmla="*/ 2147483646 w 376"/>
                <a:gd name="T81" fmla="*/ 2147483646 h 358"/>
                <a:gd name="T82" fmla="*/ 2147483646 w 376"/>
                <a:gd name="T83" fmla="*/ 2147483646 h 358"/>
                <a:gd name="T84" fmla="*/ 2147483646 w 376"/>
                <a:gd name="T85" fmla="*/ 2147483646 h 358"/>
                <a:gd name="T86" fmla="*/ 2147483646 w 376"/>
                <a:gd name="T87" fmla="*/ 2147483646 h 358"/>
                <a:gd name="T88" fmla="*/ 2147483646 w 376"/>
                <a:gd name="T89" fmla="*/ 2147483646 h 358"/>
                <a:gd name="T90" fmla="*/ 2147483646 w 376"/>
                <a:gd name="T91" fmla="*/ 2147483646 h 358"/>
                <a:gd name="T92" fmla="*/ 2147483646 w 376"/>
                <a:gd name="T93" fmla="*/ 2147483646 h 358"/>
                <a:gd name="T94" fmla="*/ 2147483646 w 376"/>
                <a:gd name="T95" fmla="*/ 2147483646 h 358"/>
                <a:gd name="T96" fmla="*/ 2147483646 w 376"/>
                <a:gd name="T97" fmla="*/ 2147483646 h 358"/>
                <a:gd name="T98" fmla="*/ 2147483646 w 376"/>
                <a:gd name="T99" fmla="*/ 2147483646 h 358"/>
                <a:gd name="T100" fmla="*/ 2147483646 w 376"/>
                <a:gd name="T101" fmla="*/ 2147483646 h 358"/>
                <a:gd name="T102" fmla="*/ 2147483646 w 376"/>
                <a:gd name="T103" fmla="*/ 2147483646 h 358"/>
                <a:gd name="T104" fmla="*/ 2147483646 w 376"/>
                <a:gd name="T105" fmla="*/ 0 h 358"/>
                <a:gd name="T106" fmla="*/ 2147483646 w 376"/>
                <a:gd name="T107" fmla="*/ 2147483646 h 358"/>
                <a:gd name="T108" fmla="*/ 2147483646 w 376"/>
                <a:gd name="T109" fmla="*/ 2147483646 h 358"/>
                <a:gd name="T110" fmla="*/ 2147483646 w 376"/>
                <a:gd name="T111" fmla="*/ 2147483646 h 358"/>
                <a:gd name="T112" fmla="*/ 2147483646 w 376"/>
                <a:gd name="T113" fmla="*/ 2147483646 h 35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376" h="358">
                  <a:moveTo>
                    <a:pt x="172" y="46"/>
                  </a:moveTo>
                  <a:lnTo>
                    <a:pt x="162" y="60"/>
                  </a:lnTo>
                  <a:lnTo>
                    <a:pt x="160" y="64"/>
                  </a:lnTo>
                  <a:lnTo>
                    <a:pt x="160" y="74"/>
                  </a:lnTo>
                  <a:lnTo>
                    <a:pt x="160" y="80"/>
                  </a:lnTo>
                  <a:lnTo>
                    <a:pt x="142" y="80"/>
                  </a:lnTo>
                  <a:lnTo>
                    <a:pt x="140" y="80"/>
                  </a:lnTo>
                  <a:lnTo>
                    <a:pt x="128" y="76"/>
                  </a:lnTo>
                  <a:lnTo>
                    <a:pt x="116" y="92"/>
                  </a:lnTo>
                  <a:lnTo>
                    <a:pt x="102" y="100"/>
                  </a:lnTo>
                  <a:lnTo>
                    <a:pt x="92" y="112"/>
                  </a:lnTo>
                  <a:lnTo>
                    <a:pt x="90" y="116"/>
                  </a:lnTo>
                  <a:lnTo>
                    <a:pt x="70" y="138"/>
                  </a:lnTo>
                  <a:lnTo>
                    <a:pt x="70" y="140"/>
                  </a:lnTo>
                  <a:lnTo>
                    <a:pt x="68" y="140"/>
                  </a:lnTo>
                  <a:lnTo>
                    <a:pt x="54" y="148"/>
                  </a:lnTo>
                  <a:lnTo>
                    <a:pt x="42" y="140"/>
                  </a:lnTo>
                  <a:lnTo>
                    <a:pt x="42" y="138"/>
                  </a:lnTo>
                  <a:lnTo>
                    <a:pt x="30" y="126"/>
                  </a:lnTo>
                  <a:lnTo>
                    <a:pt x="24" y="122"/>
                  </a:lnTo>
                  <a:lnTo>
                    <a:pt x="28" y="156"/>
                  </a:lnTo>
                  <a:lnTo>
                    <a:pt x="34" y="172"/>
                  </a:lnTo>
                  <a:lnTo>
                    <a:pt x="22" y="184"/>
                  </a:lnTo>
                  <a:lnTo>
                    <a:pt x="4" y="208"/>
                  </a:lnTo>
                  <a:lnTo>
                    <a:pt x="4" y="220"/>
                  </a:lnTo>
                  <a:lnTo>
                    <a:pt x="0" y="226"/>
                  </a:lnTo>
                  <a:lnTo>
                    <a:pt x="2" y="232"/>
                  </a:lnTo>
                  <a:lnTo>
                    <a:pt x="8" y="232"/>
                  </a:lnTo>
                  <a:lnTo>
                    <a:pt x="32" y="238"/>
                  </a:lnTo>
                  <a:lnTo>
                    <a:pt x="34" y="238"/>
                  </a:lnTo>
                  <a:lnTo>
                    <a:pt x="34" y="240"/>
                  </a:lnTo>
                  <a:lnTo>
                    <a:pt x="40" y="244"/>
                  </a:lnTo>
                  <a:lnTo>
                    <a:pt x="46" y="248"/>
                  </a:lnTo>
                  <a:lnTo>
                    <a:pt x="48" y="248"/>
                  </a:lnTo>
                  <a:lnTo>
                    <a:pt x="50" y="252"/>
                  </a:lnTo>
                  <a:lnTo>
                    <a:pt x="52" y="258"/>
                  </a:lnTo>
                  <a:lnTo>
                    <a:pt x="54" y="264"/>
                  </a:lnTo>
                  <a:lnTo>
                    <a:pt x="78" y="272"/>
                  </a:lnTo>
                  <a:lnTo>
                    <a:pt x="86" y="270"/>
                  </a:lnTo>
                  <a:lnTo>
                    <a:pt x="92" y="260"/>
                  </a:lnTo>
                  <a:lnTo>
                    <a:pt x="112" y="224"/>
                  </a:lnTo>
                  <a:lnTo>
                    <a:pt x="122" y="212"/>
                  </a:lnTo>
                  <a:lnTo>
                    <a:pt x="122" y="210"/>
                  </a:lnTo>
                  <a:lnTo>
                    <a:pt x="138" y="204"/>
                  </a:lnTo>
                  <a:lnTo>
                    <a:pt x="148" y="202"/>
                  </a:lnTo>
                  <a:lnTo>
                    <a:pt x="154" y="196"/>
                  </a:lnTo>
                  <a:lnTo>
                    <a:pt x="160" y="192"/>
                  </a:lnTo>
                  <a:lnTo>
                    <a:pt x="164" y="194"/>
                  </a:lnTo>
                  <a:lnTo>
                    <a:pt x="172" y="198"/>
                  </a:lnTo>
                  <a:lnTo>
                    <a:pt x="174" y="198"/>
                  </a:lnTo>
                  <a:lnTo>
                    <a:pt x="174" y="200"/>
                  </a:lnTo>
                  <a:lnTo>
                    <a:pt x="188" y="220"/>
                  </a:lnTo>
                  <a:lnTo>
                    <a:pt x="188" y="222"/>
                  </a:lnTo>
                  <a:lnTo>
                    <a:pt x="190" y="238"/>
                  </a:lnTo>
                  <a:lnTo>
                    <a:pt x="188" y="254"/>
                  </a:lnTo>
                  <a:lnTo>
                    <a:pt x="184" y="268"/>
                  </a:lnTo>
                  <a:lnTo>
                    <a:pt x="184" y="270"/>
                  </a:lnTo>
                  <a:lnTo>
                    <a:pt x="174" y="284"/>
                  </a:lnTo>
                  <a:lnTo>
                    <a:pt x="168" y="294"/>
                  </a:lnTo>
                  <a:lnTo>
                    <a:pt x="170" y="312"/>
                  </a:lnTo>
                  <a:lnTo>
                    <a:pt x="172" y="312"/>
                  </a:lnTo>
                  <a:lnTo>
                    <a:pt x="176" y="308"/>
                  </a:lnTo>
                  <a:lnTo>
                    <a:pt x="184" y="304"/>
                  </a:lnTo>
                  <a:lnTo>
                    <a:pt x="184" y="302"/>
                  </a:lnTo>
                  <a:lnTo>
                    <a:pt x="186" y="300"/>
                  </a:lnTo>
                  <a:lnTo>
                    <a:pt x="194" y="308"/>
                  </a:lnTo>
                  <a:lnTo>
                    <a:pt x="194" y="320"/>
                  </a:lnTo>
                  <a:lnTo>
                    <a:pt x="192" y="320"/>
                  </a:lnTo>
                  <a:lnTo>
                    <a:pt x="186" y="324"/>
                  </a:lnTo>
                  <a:lnTo>
                    <a:pt x="184" y="328"/>
                  </a:lnTo>
                  <a:lnTo>
                    <a:pt x="184" y="334"/>
                  </a:lnTo>
                  <a:lnTo>
                    <a:pt x="182" y="336"/>
                  </a:lnTo>
                  <a:lnTo>
                    <a:pt x="178" y="344"/>
                  </a:lnTo>
                  <a:lnTo>
                    <a:pt x="176" y="344"/>
                  </a:lnTo>
                  <a:lnTo>
                    <a:pt x="168" y="346"/>
                  </a:lnTo>
                  <a:lnTo>
                    <a:pt x="162" y="348"/>
                  </a:lnTo>
                  <a:lnTo>
                    <a:pt x="158" y="356"/>
                  </a:lnTo>
                  <a:lnTo>
                    <a:pt x="158" y="358"/>
                  </a:lnTo>
                  <a:lnTo>
                    <a:pt x="184" y="354"/>
                  </a:lnTo>
                  <a:lnTo>
                    <a:pt x="190" y="350"/>
                  </a:lnTo>
                  <a:lnTo>
                    <a:pt x="198" y="328"/>
                  </a:lnTo>
                  <a:lnTo>
                    <a:pt x="258" y="266"/>
                  </a:lnTo>
                  <a:lnTo>
                    <a:pt x="260" y="266"/>
                  </a:lnTo>
                  <a:lnTo>
                    <a:pt x="272" y="260"/>
                  </a:lnTo>
                  <a:lnTo>
                    <a:pt x="284" y="260"/>
                  </a:lnTo>
                  <a:lnTo>
                    <a:pt x="294" y="258"/>
                  </a:lnTo>
                  <a:lnTo>
                    <a:pt x="304" y="252"/>
                  </a:lnTo>
                  <a:lnTo>
                    <a:pt x="312" y="244"/>
                  </a:lnTo>
                  <a:lnTo>
                    <a:pt x="326" y="208"/>
                  </a:lnTo>
                  <a:lnTo>
                    <a:pt x="376" y="156"/>
                  </a:lnTo>
                  <a:lnTo>
                    <a:pt x="372" y="128"/>
                  </a:lnTo>
                  <a:lnTo>
                    <a:pt x="368" y="126"/>
                  </a:lnTo>
                  <a:lnTo>
                    <a:pt x="364" y="122"/>
                  </a:lnTo>
                  <a:lnTo>
                    <a:pt x="364" y="120"/>
                  </a:lnTo>
                  <a:lnTo>
                    <a:pt x="364" y="122"/>
                  </a:lnTo>
                  <a:lnTo>
                    <a:pt x="356" y="122"/>
                  </a:lnTo>
                  <a:lnTo>
                    <a:pt x="350" y="120"/>
                  </a:lnTo>
                  <a:lnTo>
                    <a:pt x="346" y="116"/>
                  </a:lnTo>
                  <a:lnTo>
                    <a:pt x="344" y="110"/>
                  </a:lnTo>
                  <a:lnTo>
                    <a:pt x="342" y="108"/>
                  </a:lnTo>
                  <a:lnTo>
                    <a:pt x="342" y="66"/>
                  </a:lnTo>
                  <a:lnTo>
                    <a:pt x="336" y="62"/>
                  </a:lnTo>
                  <a:lnTo>
                    <a:pt x="328" y="56"/>
                  </a:lnTo>
                  <a:lnTo>
                    <a:pt x="316" y="44"/>
                  </a:lnTo>
                  <a:lnTo>
                    <a:pt x="308" y="30"/>
                  </a:lnTo>
                  <a:lnTo>
                    <a:pt x="306" y="24"/>
                  </a:lnTo>
                  <a:lnTo>
                    <a:pt x="306" y="16"/>
                  </a:lnTo>
                  <a:lnTo>
                    <a:pt x="308" y="12"/>
                  </a:lnTo>
                  <a:lnTo>
                    <a:pt x="302" y="4"/>
                  </a:lnTo>
                  <a:lnTo>
                    <a:pt x="300" y="10"/>
                  </a:lnTo>
                  <a:lnTo>
                    <a:pt x="294" y="24"/>
                  </a:lnTo>
                  <a:lnTo>
                    <a:pt x="292" y="24"/>
                  </a:lnTo>
                  <a:lnTo>
                    <a:pt x="282" y="24"/>
                  </a:lnTo>
                  <a:lnTo>
                    <a:pt x="274" y="20"/>
                  </a:lnTo>
                  <a:lnTo>
                    <a:pt x="270" y="16"/>
                  </a:lnTo>
                  <a:lnTo>
                    <a:pt x="268" y="10"/>
                  </a:lnTo>
                  <a:lnTo>
                    <a:pt x="268" y="8"/>
                  </a:lnTo>
                  <a:lnTo>
                    <a:pt x="264" y="8"/>
                  </a:lnTo>
                  <a:lnTo>
                    <a:pt x="248" y="12"/>
                  </a:lnTo>
                  <a:lnTo>
                    <a:pt x="236" y="0"/>
                  </a:lnTo>
                  <a:lnTo>
                    <a:pt x="232" y="0"/>
                  </a:lnTo>
                  <a:lnTo>
                    <a:pt x="228" y="4"/>
                  </a:lnTo>
                  <a:lnTo>
                    <a:pt x="234" y="12"/>
                  </a:lnTo>
                  <a:lnTo>
                    <a:pt x="236" y="14"/>
                  </a:lnTo>
                  <a:lnTo>
                    <a:pt x="228" y="30"/>
                  </a:lnTo>
                  <a:lnTo>
                    <a:pt x="226" y="30"/>
                  </a:lnTo>
                  <a:lnTo>
                    <a:pt x="226" y="32"/>
                  </a:lnTo>
                  <a:lnTo>
                    <a:pt x="212" y="48"/>
                  </a:lnTo>
                  <a:lnTo>
                    <a:pt x="210" y="48"/>
                  </a:lnTo>
                  <a:lnTo>
                    <a:pt x="208" y="48"/>
                  </a:lnTo>
                  <a:lnTo>
                    <a:pt x="186" y="50"/>
                  </a:lnTo>
                  <a:lnTo>
                    <a:pt x="172" y="4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吉林"/>
            <p:cNvSpPr>
              <a:spLocks/>
            </p:cNvSpPr>
            <p:nvPr/>
          </p:nvSpPr>
          <p:spPr bwMode="auto">
            <a:xfrm>
              <a:off x="6445250" y="1908175"/>
              <a:ext cx="979488" cy="665163"/>
            </a:xfrm>
            <a:custGeom>
              <a:avLst/>
              <a:gdLst>
                <a:gd name="T0" fmla="*/ 2147483646 w 536"/>
                <a:gd name="T1" fmla="*/ 2147483646 h 364"/>
                <a:gd name="T2" fmla="*/ 2147483646 w 536"/>
                <a:gd name="T3" fmla="*/ 2147483646 h 364"/>
                <a:gd name="T4" fmla="*/ 2147483646 w 536"/>
                <a:gd name="T5" fmla="*/ 2147483646 h 364"/>
                <a:gd name="T6" fmla="*/ 2147483646 w 536"/>
                <a:gd name="T7" fmla="*/ 2147483646 h 364"/>
                <a:gd name="T8" fmla="*/ 2147483646 w 536"/>
                <a:gd name="T9" fmla="*/ 2147483646 h 364"/>
                <a:gd name="T10" fmla="*/ 2147483646 w 536"/>
                <a:gd name="T11" fmla="*/ 2147483646 h 364"/>
                <a:gd name="T12" fmla="*/ 2147483646 w 536"/>
                <a:gd name="T13" fmla="*/ 2147483646 h 364"/>
                <a:gd name="T14" fmla="*/ 2147483646 w 536"/>
                <a:gd name="T15" fmla="*/ 2147483646 h 364"/>
                <a:gd name="T16" fmla="*/ 2147483646 w 536"/>
                <a:gd name="T17" fmla="*/ 2147483646 h 364"/>
                <a:gd name="T18" fmla="*/ 2147483646 w 536"/>
                <a:gd name="T19" fmla="*/ 2147483646 h 364"/>
                <a:gd name="T20" fmla="*/ 2147483646 w 536"/>
                <a:gd name="T21" fmla="*/ 2147483646 h 364"/>
                <a:gd name="T22" fmla="*/ 2147483646 w 536"/>
                <a:gd name="T23" fmla="*/ 2147483646 h 364"/>
                <a:gd name="T24" fmla="*/ 2147483646 w 536"/>
                <a:gd name="T25" fmla="*/ 2147483646 h 364"/>
                <a:gd name="T26" fmla="*/ 2147483646 w 536"/>
                <a:gd name="T27" fmla="*/ 2147483646 h 364"/>
                <a:gd name="T28" fmla="*/ 2147483646 w 536"/>
                <a:gd name="T29" fmla="*/ 2147483646 h 364"/>
                <a:gd name="T30" fmla="*/ 2147483646 w 536"/>
                <a:gd name="T31" fmla="*/ 2147483646 h 364"/>
                <a:gd name="T32" fmla="*/ 2147483646 w 536"/>
                <a:gd name="T33" fmla="*/ 2147483646 h 364"/>
                <a:gd name="T34" fmla="*/ 2147483646 w 536"/>
                <a:gd name="T35" fmla="*/ 2147483646 h 364"/>
                <a:gd name="T36" fmla="*/ 2147483646 w 536"/>
                <a:gd name="T37" fmla="*/ 2147483646 h 364"/>
                <a:gd name="T38" fmla="*/ 2147483646 w 536"/>
                <a:gd name="T39" fmla="*/ 2147483646 h 364"/>
                <a:gd name="T40" fmla="*/ 2147483646 w 536"/>
                <a:gd name="T41" fmla="*/ 2147483646 h 364"/>
                <a:gd name="T42" fmla="*/ 2147483646 w 536"/>
                <a:gd name="T43" fmla="*/ 2147483646 h 364"/>
                <a:gd name="T44" fmla="*/ 2147483646 w 536"/>
                <a:gd name="T45" fmla="*/ 2147483646 h 364"/>
                <a:gd name="T46" fmla="*/ 2147483646 w 536"/>
                <a:gd name="T47" fmla="*/ 2147483646 h 364"/>
                <a:gd name="T48" fmla="*/ 2147483646 w 536"/>
                <a:gd name="T49" fmla="*/ 2147483646 h 364"/>
                <a:gd name="T50" fmla="*/ 2147483646 w 536"/>
                <a:gd name="T51" fmla="*/ 2147483646 h 364"/>
                <a:gd name="T52" fmla="*/ 2147483646 w 536"/>
                <a:gd name="T53" fmla="*/ 2147483646 h 364"/>
                <a:gd name="T54" fmla="*/ 2147483646 w 536"/>
                <a:gd name="T55" fmla="*/ 2147483646 h 364"/>
                <a:gd name="T56" fmla="*/ 2147483646 w 536"/>
                <a:gd name="T57" fmla="*/ 2147483646 h 364"/>
                <a:gd name="T58" fmla="*/ 2147483646 w 536"/>
                <a:gd name="T59" fmla="*/ 2147483646 h 364"/>
                <a:gd name="T60" fmla="*/ 2147483646 w 536"/>
                <a:gd name="T61" fmla="*/ 2147483646 h 364"/>
                <a:gd name="T62" fmla="*/ 2147483646 w 536"/>
                <a:gd name="T63" fmla="*/ 2147483646 h 364"/>
                <a:gd name="T64" fmla="*/ 2147483646 w 536"/>
                <a:gd name="T65" fmla="*/ 2147483646 h 364"/>
                <a:gd name="T66" fmla="*/ 2147483646 w 536"/>
                <a:gd name="T67" fmla="*/ 2147483646 h 364"/>
                <a:gd name="T68" fmla="*/ 2147483646 w 536"/>
                <a:gd name="T69" fmla="*/ 2147483646 h 364"/>
                <a:gd name="T70" fmla="*/ 2147483646 w 536"/>
                <a:gd name="T71" fmla="*/ 2147483646 h 364"/>
                <a:gd name="T72" fmla="*/ 2147483646 w 536"/>
                <a:gd name="T73" fmla="*/ 2147483646 h 364"/>
                <a:gd name="T74" fmla="*/ 2147483646 w 536"/>
                <a:gd name="T75" fmla="*/ 2147483646 h 364"/>
                <a:gd name="T76" fmla="*/ 2147483646 w 536"/>
                <a:gd name="T77" fmla="*/ 2147483646 h 364"/>
                <a:gd name="T78" fmla="*/ 2147483646 w 536"/>
                <a:gd name="T79" fmla="*/ 2147483646 h 364"/>
                <a:gd name="T80" fmla="*/ 2147483646 w 536"/>
                <a:gd name="T81" fmla="*/ 2147483646 h 364"/>
                <a:gd name="T82" fmla="*/ 2147483646 w 536"/>
                <a:gd name="T83" fmla="*/ 2147483646 h 364"/>
                <a:gd name="T84" fmla="*/ 2147483646 w 536"/>
                <a:gd name="T85" fmla="*/ 2147483646 h 364"/>
                <a:gd name="T86" fmla="*/ 2147483646 w 536"/>
                <a:gd name="T87" fmla="*/ 2147483646 h 364"/>
                <a:gd name="T88" fmla="*/ 2147483646 w 536"/>
                <a:gd name="T89" fmla="*/ 2147483646 h 364"/>
                <a:gd name="T90" fmla="*/ 2147483646 w 536"/>
                <a:gd name="T91" fmla="*/ 2147483646 h 364"/>
                <a:gd name="T92" fmla="*/ 2147483646 w 536"/>
                <a:gd name="T93" fmla="*/ 2147483646 h 364"/>
                <a:gd name="T94" fmla="*/ 2147483646 w 536"/>
                <a:gd name="T95" fmla="*/ 2147483646 h 364"/>
                <a:gd name="T96" fmla="*/ 2147483646 w 536"/>
                <a:gd name="T97" fmla="*/ 2147483646 h 364"/>
                <a:gd name="T98" fmla="*/ 2147483646 w 536"/>
                <a:gd name="T99" fmla="*/ 2147483646 h 364"/>
                <a:gd name="T100" fmla="*/ 2147483646 w 536"/>
                <a:gd name="T101" fmla="*/ 2147483646 h 364"/>
                <a:gd name="T102" fmla="*/ 2147483646 w 536"/>
                <a:gd name="T103" fmla="*/ 2147483646 h 36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536" h="364">
                  <a:moveTo>
                    <a:pt x="104" y="18"/>
                  </a:moveTo>
                  <a:lnTo>
                    <a:pt x="102" y="0"/>
                  </a:lnTo>
                  <a:lnTo>
                    <a:pt x="94" y="6"/>
                  </a:lnTo>
                  <a:lnTo>
                    <a:pt x="92" y="6"/>
                  </a:lnTo>
                  <a:lnTo>
                    <a:pt x="74" y="12"/>
                  </a:lnTo>
                  <a:lnTo>
                    <a:pt x="72" y="12"/>
                  </a:lnTo>
                  <a:lnTo>
                    <a:pt x="70" y="10"/>
                  </a:lnTo>
                  <a:lnTo>
                    <a:pt x="70" y="20"/>
                  </a:lnTo>
                  <a:lnTo>
                    <a:pt x="68" y="20"/>
                  </a:lnTo>
                  <a:lnTo>
                    <a:pt x="60" y="34"/>
                  </a:lnTo>
                  <a:lnTo>
                    <a:pt x="58" y="34"/>
                  </a:lnTo>
                  <a:lnTo>
                    <a:pt x="58" y="36"/>
                  </a:lnTo>
                  <a:lnTo>
                    <a:pt x="44" y="48"/>
                  </a:lnTo>
                  <a:lnTo>
                    <a:pt x="42" y="48"/>
                  </a:lnTo>
                  <a:lnTo>
                    <a:pt x="40" y="48"/>
                  </a:lnTo>
                  <a:lnTo>
                    <a:pt x="28" y="40"/>
                  </a:lnTo>
                  <a:lnTo>
                    <a:pt x="22" y="34"/>
                  </a:lnTo>
                  <a:lnTo>
                    <a:pt x="18" y="32"/>
                  </a:lnTo>
                  <a:lnTo>
                    <a:pt x="8" y="34"/>
                  </a:lnTo>
                  <a:lnTo>
                    <a:pt x="0" y="40"/>
                  </a:lnTo>
                  <a:lnTo>
                    <a:pt x="18" y="54"/>
                  </a:lnTo>
                  <a:lnTo>
                    <a:pt x="32" y="60"/>
                  </a:lnTo>
                  <a:lnTo>
                    <a:pt x="34" y="62"/>
                  </a:lnTo>
                  <a:lnTo>
                    <a:pt x="34" y="64"/>
                  </a:lnTo>
                  <a:lnTo>
                    <a:pt x="36" y="80"/>
                  </a:lnTo>
                  <a:lnTo>
                    <a:pt x="36" y="104"/>
                  </a:lnTo>
                  <a:lnTo>
                    <a:pt x="40" y="118"/>
                  </a:lnTo>
                  <a:lnTo>
                    <a:pt x="50" y="140"/>
                  </a:lnTo>
                  <a:lnTo>
                    <a:pt x="60" y="152"/>
                  </a:lnTo>
                  <a:lnTo>
                    <a:pt x="70" y="144"/>
                  </a:lnTo>
                  <a:lnTo>
                    <a:pt x="76" y="136"/>
                  </a:lnTo>
                  <a:lnTo>
                    <a:pt x="88" y="122"/>
                  </a:lnTo>
                  <a:lnTo>
                    <a:pt x="98" y="132"/>
                  </a:lnTo>
                  <a:lnTo>
                    <a:pt x="108" y="152"/>
                  </a:lnTo>
                  <a:lnTo>
                    <a:pt x="120" y="156"/>
                  </a:lnTo>
                  <a:lnTo>
                    <a:pt x="126" y="176"/>
                  </a:lnTo>
                  <a:lnTo>
                    <a:pt x="124" y="194"/>
                  </a:lnTo>
                  <a:lnTo>
                    <a:pt x="124" y="196"/>
                  </a:lnTo>
                  <a:lnTo>
                    <a:pt x="120" y="212"/>
                  </a:lnTo>
                  <a:lnTo>
                    <a:pt x="128" y="220"/>
                  </a:lnTo>
                  <a:lnTo>
                    <a:pt x="138" y="214"/>
                  </a:lnTo>
                  <a:lnTo>
                    <a:pt x="148" y="204"/>
                  </a:lnTo>
                  <a:lnTo>
                    <a:pt x="150" y="206"/>
                  </a:lnTo>
                  <a:lnTo>
                    <a:pt x="158" y="208"/>
                  </a:lnTo>
                  <a:lnTo>
                    <a:pt x="168" y="218"/>
                  </a:lnTo>
                  <a:lnTo>
                    <a:pt x="178" y="216"/>
                  </a:lnTo>
                  <a:lnTo>
                    <a:pt x="184" y="214"/>
                  </a:lnTo>
                  <a:lnTo>
                    <a:pt x="188" y="216"/>
                  </a:lnTo>
                  <a:lnTo>
                    <a:pt x="190" y="218"/>
                  </a:lnTo>
                  <a:lnTo>
                    <a:pt x="192" y="220"/>
                  </a:lnTo>
                  <a:lnTo>
                    <a:pt x="192" y="228"/>
                  </a:lnTo>
                  <a:lnTo>
                    <a:pt x="194" y="228"/>
                  </a:lnTo>
                  <a:lnTo>
                    <a:pt x="204" y="232"/>
                  </a:lnTo>
                  <a:lnTo>
                    <a:pt x="210" y="222"/>
                  </a:lnTo>
                  <a:lnTo>
                    <a:pt x="210" y="218"/>
                  </a:lnTo>
                  <a:lnTo>
                    <a:pt x="210" y="214"/>
                  </a:lnTo>
                  <a:lnTo>
                    <a:pt x="212" y="210"/>
                  </a:lnTo>
                  <a:lnTo>
                    <a:pt x="220" y="212"/>
                  </a:lnTo>
                  <a:lnTo>
                    <a:pt x="226" y="214"/>
                  </a:lnTo>
                  <a:lnTo>
                    <a:pt x="230" y="218"/>
                  </a:lnTo>
                  <a:lnTo>
                    <a:pt x="232" y="222"/>
                  </a:lnTo>
                  <a:lnTo>
                    <a:pt x="232" y="228"/>
                  </a:lnTo>
                  <a:lnTo>
                    <a:pt x="232" y="232"/>
                  </a:lnTo>
                  <a:lnTo>
                    <a:pt x="232" y="242"/>
                  </a:lnTo>
                  <a:lnTo>
                    <a:pt x="240" y="256"/>
                  </a:lnTo>
                  <a:lnTo>
                    <a:pt x="250" y="266"/>
                  </a:lnTo>
                  <a:lnTo>
                    <a:pt x="256" y="272"/>
                  </a:lnTo>
                  <a:lnTo>
                    <a:pt x="262" y="274"/>
                  </a:lnTo>
                  <a:lnTo>
                    <a:pt x="264" y="274"/>
                  </a:lnTo>
                  <a:lnTo>
                    <a:pt x="266" y="278"/>
                  </a:lnTo>
                  <a:lnTo>
                    <a:pt x="268" y="288"/>
                  </a:lnTo>
                  <a:lnTo>
                    <a:pt x="268" y="324"/>
                  </a:lnTo>
                  <a:lnTo>
                    <a:pt x="270" y="328"/>
                  </a:lnTo>
                  <a:lnTo>
                    <a:pt x="274" y="330"/>
                  </a:lnTo>
                  <a:lnTo>
                    <a:pt x="276" y="330"/>
                  </a:lnTo>
                  <a:lnTo>
                    <a:pt x="282" y="330"/>
                  </a:lnTo>
                  <a:lnTo>
                    <a:pt x="288" y="332"/>
                  </a:lnTo>
                  <a:lnTo>
                    <a:pt x="290" y="334"/>
                  </a:lnTo>
                  <a:lnTo>
                    <a:pt x="294" y="338"/>
                  </a:lnTo>
                  <a:lnTo>
                    <a:pt x="298" y="344"/>
                  </a:lnTo>
                  <a:lnTo>
                    <a:pt x="300" y="364"/>
                  </a:lnTo>
                  <a:lnTo>
                    <a:pt x="318" y="328"/>
                  </a:lnTo>
                  <a:lnTo>
                    <a:pt x="322" y="314"/>
                  </a:lnTo>
                  <a:lnTo>
                    <a:pt x="326" y="304"/>
                  </a:lnTo>
                  <a:lnTo>
                    <a:pt x="332" y="296"/>
                  </a:lnTo>
                  <a:lnTo>
                    <a:pt x="338" y="294"/>
                  </a:lnTo>
                  <a:lnTo>
                    <a:pt x="344" y="294"/>
                  </a:lnTo>
                  <a:lnTo>
                    <a:pt x="352" y="294"/>
                  </a:lnTo>
                  <a:lnTo>
                    <a:pt x="372" y="304"/>
                  </a:lnTo>
                  <a:lnTo>
                    <a:pt x="424" y="308"/>
                  </a:lnTo>
                  <a:lnTo>
                    <a:pt x="424" y="296"/>
                  </a:lnTo>
                  <a:lnTo>
                    <a:pt x="400" y="272"/>
                  </a:lnTo>
                  <a:lnTo>
                    <a:pt x="388" y="264"/>
                  </a:lnTo>
                  <a:lnTo>
                    <a:pt x="386" y="262"/>
                  </a:lnTo>
                  <a:lnTo>
                    <a:pt x="386" y="258"/>
                  </a:lnTo>
                  <a:lnTo>
                    <a:pt x="404" y="260"/>
                  </a:lnTo>
                  <a:lnTo>
                    <a:pt x="412" y="260"/>
                  </a:lnTo>
                  <a:lnTo>
                    <a:pt x="418" y="260"/>
                  </a:lnTo>
                  <a:lnTo>
                    <a:pt x="424" y="260"/>
                  </a:lnTo>
                  <a:lnTo>
                    <a:pt x="430" y="256"/>
                  </a:lnTo>
                  <a:lnTo>
                    <a:pt x="436" y="252"/>
                  </a:lnTo>
                  <a:lnTo>
                    <a:pt x="442" y="246"/>
                  </a:lnTo>
                  <a:lnTo>
                    <a:pt x="452" y="228"/>
                  </a:lnTo>
                  <a:lnTo>
                    <a:pt x="454" y="228"/>
                  </a:lnTo>
                  <a:lnTo>
                    <a:pt x="472" y="212"/>
                  </a:lnTo>
                  <a:lnTo>
                    <a:pt x="474" y="174"/>
                  </a:lnTo>
                  <a:lnTo>
                    <a:pt x="474" y="170"/>
                  </a:lnTo>
                  <a:lnTo>
                    <a:pt x="476" y="170"/>
                  </a:lnTo>
                  <a:lnTo>
                    <a:pt x="478" y="170"/>
                  </a:lnTo>
                  <a:lnTo>
                    <a:pt x="492" y="168"/>
                  </a:lnTo>
                  <a:lnTo>
                    <a:pt x="494" y="168"/>
                  </a:lnTo>
                  <a:lnTo>
                    <a:pt x="496" y="168"/>
                  </a:lnTo>
                  <a:lnTo>
                    <a:pt x="524" y="198"/>
                  </a:lnTo>
                  <a:lnTo>
                    <a:pt x="532" y="196"/>
                  </a:lnTo>
                  <a:lnTo>
                    <a:pt x="532" y="190"/>
                  </a:lnTo>
                  <a:lnTo>
                    <a:pt x="518" y="176"/>
                  </a:lnTo>
                  <a:lnTo>
                    <a:pt x="516" y="174"/>
                  </a:lnTo>
                  <a:lnTo>
                    <a:pt x="514" y="172"/>
                  </a:lnTo>
                  <a:lnTo>
                    <a:pt x="536" y="158"/>
                  </a:lnTo>
                  <a:lnTo>
                    <a:pt x="536" y="124"/>
                  </a:lnTo>
                  <a:lnTo>
                    <a:pt x="526" y="126"/>
                  </a:lnTo>
                  <a:lnTo>
                    <a:pt x="524" y="126"/>
                  </a:lnTo>
                  <a:lnTo>
                    <a:pt x="512" y="120"/>
                  </a:lnTo>
                  <a:lnTo>
                    <a:pt x="504" y="118"/>
                  </a:lnTo>
                  <a:lnTo>
                    <a:pt x="492" y="110"/>
                  </a:lnTo>
                  <a:lnTo>
                    <a:pt x="486" y="106"/>
                  </a:lnTo>
                  <a:lnTo>
                    <a:pt x="484" y="102"/>
                  </a:lnTo>
                  <a:lnTo>
                    <a:pt x="484" y="104"/>
                  </a:lnTo>
                  <a:lnTo>
                    <a:pt x="482" y="108"/>
                  </a:lnTo>
                  <a:lnTo>
                    <a:pt x="480" y="108"/>
                  </a:lnTo>
                  <a:lnTo>
                    <a:pt x="476" y="110"/>
                  </a:lnTo>
                  <a:lnTo>
                    <a:pt x="470" y="112"/>
                  </a:lnTo>
                  <a:lnTo>
                    <a:pt x="468" y="112"/>
                  </a:lnTo>
                  <a:lnTo>
                    <a:pt x="468" y="110"/>
                  </a:lnTo>
                  <a:lnTo>
                    <a:pt x="456" y="102"/>
                  </a:lnTo>
                  <a:lnTo>
                    <a:pt x="446" y="110"/>
                  </a:lnTo>
                  <a:lnTo>
                    <a:pt x="440" y="116"/>
                  </a:lnTo>
                  <a:lnTo>
                    <a:pt x="438" y="120"/>
                  </a:lnTo>
                  <a:lnTo>
                    <a:pt x="444" y="132"/>
                  </a:lnTo>
                  <a:lnTo>
                    <a:pt x="446" y="136"/>
                  </a:lnTo>
                  <a:lnTo>
                    <a:pt x="444" y="138"/>
                  </a:lnTo>
                  <a:lnTo>
                    <a:pt x="440" y="142"/>
                  </a:lnTo>
                  <a:lnTo>
                    <a:pt x="434" y="144"/>
                  </a:lnTo>
                  <a:lnTo>
                    <a:pt x="428" y="146"/>
                  </a:lnTo>
                  <a:lnTo>
                    <a:pt x="422" y="148"/>
                  </a:lnTo>
                  <a:lnTo>
                    <a:pt x="418" y="146"/>
                  </a:lnTo>
                  <a:lnTo>
                    <a:pt x="416" y="144"/>
                  </a:lnTo>
                  <a:lnTo>
                    <a:pt x="414" y="140"/>
                  </a:lnTo>
                  <a:lnTo>
                    <a:pt x="392" y="120"/>
                  </a:lnTo>
                  <a:lnTo>
                    <a:pt x="382" y="114"/>
                  </a:lnTo>
                  <a:lnTo>
                    <a:pt x="376" y="108"/>
                  </a:lnTo>
                  <a:lnTo>
                    <a:pt x="374" y="104"/>
                  </a:lnTo>
                  <a:lnTo>
                    <a:pt x="374" y="100"/>
                  </a:lnTo>
                  <a:lnTo>
                    <a:pt x="372" y="92"/>
                  </a:lnTo>
                  <a:lnTo>
                    <a:pt x="370" y="86"/>
                  </a:lnTo>
                  <a:lnTo>
                    <a:pt x="366" y="88"/>
                  </a:lnTo>
                  <a:lnTo>
                    <a:pt x="364" y="90"/>
                  </a:lnTo>
                  <a:lnTo>
                    <a:pt x="366" y="94"/>
                  </a:lnTo>
                  <a:lnTo>
                    <a:pt x="368" y="98"/>
                  </a:lnTo>
                  <a:lnTo>
                    <a:pt x="368" y="100"/>
                  </a:lnTo>
                  <a:lnTo>
                    <a:pt x="370" y="100"/>
                  </a:lnTo>
                  <a:lnTo>
                    <a:pt x="368" y="102"/>
                  </a:lnTo>
                  <a:lnTo>
                    <a:pt x="358" y="120"/>
                  </a:lnTo>
                  <a:lnTo>
                    <a:pt x="340" y="116"/>
                  </a:lnTo>
                  <a:lnTo>
                    <a:pt x="336" y="114"/>
                  </a:lnTo>
                  <a:lnTo>
                    <a:pt x="336" y="112"/>
                  </a:lnTo>
                  <a:lnTo>
                    <a:pt x="336" y="106"/>
                  </a:lnTo>
                  <a:lnTo>
                    <a:pt x="336" y="100"/>
                  </a:lnTo>
                  <a:lnTo>
                    <a:pt x="332" y="94"/>
                  </a:lnTo>
                  <a:lnTo>
                    <a:pt x="318" y="84"/>
                  </a:lnTo>
                  <a:lnTo>
                    <a:pt x="316" y="82"/>
                  </a:lnTo>
                  <a:lnTo>
                    <a:pt x="314" y="84"/>
                  </a:lnTo>
                  <a:lnTo>
                    <a:pt x="312" y="86"/>
                  </a:lnTo>
                  <a:lnTo>
                    <a:pt x="298" y="84"/>
                  </a:lnTo>
                  <a:lnTo>
                    <a:pt x="292" y="82"/>
                  </a:lnTo>
                  <a:lnTo>
                    <a:pt x="288" y="80"/>
                  </a:lnTo>
                  <a:lnTo>
                    <a:pt x="288" y="76"/>
                  </a:lnTo>
                  <a:lnTo>
                    <a:pt x="288" y="70"/>
                  </a:lnTo>
                  <a:lnTo>
                    <a:pt x="290" y="68"/>
                  </a:lnTo>
                  <a:lnTo>
                    <a:pt x="284" y="56"/>
                  </a:lnTo>
                  <a:lnTo>
                    <a:pt x="256" y="58"/>
                  </a:lnTo>
                  <a:lnTo>
                    <a:pt x="256" y="64"/>
                  </a:lnTo>
                  <a:lnTo>
                    <a:pt x="254" y="68"/>
                  </a:lnTo>
                  <a:lnTo>
                    <a:pt x="252" y="70"/>
                  </a:lnTo>
                  <a:lnTo>
                    <a:pt x="248" y="72"/>
                  </a:lnTo>
                  <a:lnTo>
                    <a:pt x="240" y="72"/>
                  </a:lnTo>
                  <a:lnTo>
                    <a:pt x="234" y="68"/>
                  </a:lnTo>
                  <a:lnTo>
                    <a:pt x="234" y="66"/>
                  </a:lnTo>
                  <a:lnTo>
                    <a:pt x="226" y="56"/>
                  </a:lnTo>
                  <a:lnTo>
                    <a:pt x="224" y="48"/>
                  </a:lnTo>
                  <a:lnTo>
                    <a:pt x="220" y="40"/>
                  </a:lnTo>
                  <a:lnTo>
                    <a:pt x="212" y="46"/>
                  </a:lnTo>
                  <a:lnTo>
                    <a:pt x="202" y="50"/>
                  </a:lnTo>
                  <a:lnTo>
                    <a:pt x="200" y="50"/>
                  </a:lnTo>
                  <a:lnTo>
                    <a:pt x="196" y="48"/>
                  </a:lnTo>
                  <a:lnTo>
                    <a:pt x="194" y="46"/>
                  </a:lnTo>
                  <a:lnTo>
                    <a:pt x="186" y="48"/>
                  </a:lnTo>
                  <a:lnTo>
                    <a:pt x="164" y="54"/>
                  </a:lnTo>
                  <a:lnTo>
                    <a:pt x="158" y="58"/>
                  </a:lnTo>
                  <a:lnTo>
                    <a:pt x="152" y="58"/>
                  </a:lnTo>
                  <a:lnTo>
                    <a:pt x="150" y="58"/>
                  </a:lnTo>
                  <a:lnTo>
                    <a:pt x="140" y="56"/>
                  </a:lnTo>
                  <a:lnTo>
                    <a:pt x="134" y="52"/>
                  </a:lnTo>
                  <a:lnTo>
                    <a:pt x="120" y="42"/>
                  </a:lnTo>
                  <a:lnTo>
                    <a:pt x="104" y="1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3" name="黑龙江"/>
            <p:cNvSpPr>
              <a:spLocks/>
            </p:cNvSpPr>
            <p:nvPr/>
          </p:nvSpPr>
          <p:spPr bwMode="auto">
            <a:xfrm>
              <a:off x="6237288" y="968375"/>
              <a:ext cx="1311275" cy="1192213"/>
            </a:xfrm>
            <a:custGeom>
              <a:avLst/>
              <a:gdLst>
                <a:gd name="T0" fmla="*/ 2147483646 w 718"/>
                <a:gd name="T1" fmla="*/ 2147483646 h 652"/>
                <a:gd name="T2" fmla="*/ 2147483646 w 718"/>
                <a:gd name="T3" fmla="*/ 2147483646 h 652"/>
                <a:gd name="T4" fmla="*/ 2147483646 w 718"/>
                <a:gd name="T5" fmla="*/ 2147483646 h 652"/>
                <a:gd name="T6" fmla="*/ 2147483646 w 718"/>
                <a:gd name="T7" fmla="*/ 2147483646 h 652"/>
                <a:gd name="T8" fmla="*/ 2147483646 w 718"/>
                <a:gd name="T9" fmla="*/ 2147483646 h 652"/>
                <a:gd name="T10" fmla="*/ 2147483646 w 718"/>
                <a:gd name="T11" fmla="*/ 2147483646 h 652"/>
                <a:gd name="T12" fmla="*/ 2147483646 w 718"/>
                <a:gd name="T13" fmla="*/ 2147483646 h 652"/>
                <a:gd name="T14" fmla="*/ 2147483646 w 718"/>
                <a:gd name="T15" fmla="*/ 2147483646 h 652"/>
                <a:gd name="T16" fmla="*/ 2147483646 w 718"/>
                <a:gd name="T17" fmla="*/ 2147483646 h 652"/>
                <a:gd name="T18" fmla="*/ 2147483646 w 718"/>
                <a:gd name="T19" fmla="*/ 2147483646 h 652"/>
                <a:gd name="T20" fmla="*/ 2147483646 w 718"/>
                <a:gd name="T21" fmla="*/ 2147483646 h 652"/>
                <a:gd name="T22" fmla="*/ 2147483646 w 718"/>
                <a:gd name="T23" fmla="*/ 2147483646 h 652"/>
                <a:gd name="T24" fmla="*/ 2147483646 w 718"/>
                <a:gd name="T25" fmla="*/ 2147483646 h 652"/>
                <a:gd name="T26" fmla="*/ 2147483646 w 718"/>
                <a:gd name="T27" fmla="*/ 0 h 652"/>
                <a:gd name="T28" fmla="*/ 2147483646 w 718"/>
                <a:gd name="T29" fmla="*/ 2147483646 h 652"/>
                <a:gd name="T30" fmla="*/ 2147483646 w 718"/>
                <a:gd name="T31" fmla="*/ 2147483646 h 652"/>
                <a:gd name="T32" fmla="*/ 0 w 718"/>
                <a:gd name="T33" fmla="*/ 2147483646 h 652"/>
                <a:gd name="T34" fmla="*/ 2147483646 w 718"/>
                <a:gd name="T35" fmla="*/ 2147483646 h 652"/>
                <a:gd name="T36" fmla="*/ 2147483646 w 718"/>
                <a:gd name="T37" fmla="*/ 2147483646 h 652"/>
                <a:gd name="T38" fmla="*/ 2147483646 w 718"/>
                <a:gd name="T39" fmla="*/ 2147483646 h 652"/>
                <a:gd name="T40" fmla="*/ 2147483646 w 718"/>
                <a:gd name="T41" fmla="*/ 2147483646 h 652"/>
                <a:gd name="T42" fmla="*/ 2147483646 w 718"/>
                <a:gd name="T43" fmla="*/ 2147483646 h 652"/>
                <a:gd name="T44" fmla="*/ 2147483646 w 718"/>
                <a:gd name="T45" fmla="*/ 2147483646 h 652"/>
                <a:gd name="T46" fmla="*/ 2147483646 w 718"/>
                <a:gd name="T47" fmla="*/ 2147483646 h 652"/>
                <a:gd name="T48" fmla="*/ 2147483646 w 718"/>
                <a:gd name="T49" fmla="*/ 2147483646 h 652"/>
                <a:gd name="T50" fmla="*/ 2147483646 w 718"/>
                <a:gd name="T51" fmla="*/ 2147483646 h 652"/>
                <a:gd name="T52" fmla="*/ 2147483646 w 718"/>
                <a:gd name="T53" fmla="*/ 2147483646 h 652"/>
                <a:gd name="T54" fmla="*/ 2147483646 w 718"/>
                <a:gd name="T55" fmla="*/ 2147483646 h 652"/>
                <a:gd name="T56" fmla="*/ 2147483646 w 718"/>
                <a:gd name="T57" fmla="*/ 2147483646 h 652"/>
                <a:gd name="T58" fmla="*/ 2147483646 w 718"/>
                <a:gd name="T59" fmla="*/ 2147483646 h 652"/>
                <a:gd name="T60" fmla="*/ 2147483646 w 718"/>
                <a:gd name="T61" fmla="*/ 2147483646 h 652"/>
                <a:gd name="T62" fmla="*/ 2147483646 w 718"/>
                <a:gd name="T63" fmla="*/ 2147483646 h 652"/>
                <a:gd name="T64" fmla="*/ 2147483646 w 718"/>
                <a:gd name="T65" fmla="*/ 2147483646 h 652"/>
                <a:gd name="T66" fmla="*/ 2147483646 w 718"/>
                <a:gd name="T67" fmla="*/ 2147483646 h 652"/>
                <a:gd name="T68" fmla="*/ 2147483646 w 718"/>
                <a:gd name="T69" fmla="*/ 2147483646 h 652"/>
                <a:gd name="T70" fmla="*/ 2147483646 w 718"/>
                <a:gd name="T71" fmla="*/ 2147483646 h 652"/>
                <a:gd name="T72" fmla="*/ 2147483646 w 718"/>
                <a:gd name="T73" fmla="*/ 2147483646 h 652"/>
                <a:gd name="T74" fmla="*/ 2147483646 w 718"/>
                <a:gd name="T75" fmla="*/ 2147483646 h 652"/>
                <a:gd name="T76" fmla="*/ 2147483646 w 718"/>
                <a:gd name="T77" fmla="*/ 2147483646 h 652"/>
                <a:gd name="T78" fmla="*/ 2147483646 w 718"/>
                <a:gd name="T79" fmla="*/ 2147483646 h 652"/>
                <a:gd name="T80" fmla="*/ 2147483646 w 718"/>
                <a:gd name="T81" fmla="*/ 2147483646 h 652"/>
                <a:gd name="T82" fmla="*/ 2147483646 w 718"/>
                <a:gd name="T83" fmla="*/ 2147483646 h 652"/>
                <a:gd name="T84" fmla="*/ 2147483646 w 718"/>
                <a:gd name="T85" fmla="*/ 2147483646 h 652"/>
                <a:gd name="T86" fmla="*/ 2147483646 w 718"/>
                <a:gd name="T87" fmla="*/ 2147483646 h 652"/>
                <a:gd name="T88" fmla="*/ 2147483646 w 718"/>
                <a:gd name="T89" fmla="*/ 2147483646 h 652"/>
                <a:gd name="T90" fmla="*/ 2147483646 w 718"/>
                <a:gd name="T91" fmla="*/ 2147483646 h 652"/>
                <a:gd name="T92" fmla="*/ 2147483646 w 718"/>
                <a:gd name="T93" fmla="*/ 2147483646 h 652"/>
                <a:gd name="T94" fmla="*/ 2147483646 w 718"/>
                <a:gd name="T95" fmla="*/ 2147483646 h 652"/>
                <a:gd name="T96" fmla="*/ 2147483646 w 718"/>
                <a:gd name="T97" fmla="*/ 2147483646 h 652"/>
                <a:gd name="T98" fmla="*/ 2147483646 w 718"/>
                <a:gd name="T99" fmla="*/ 2147483646 h 652"/>
                <a:gd name="T100" fmla="*/ 2147483646 w 718"/>
                <a:gd name="T101" fmla="*/ 2147483646 h 652"/>
                <a:gd name="T102" fmla="*/ 2147483646 w 718"/>
                <a:gd name="T103" fmla="*/ 2147483646 h 652"/>
                <a:gd name="T104" fmla="*/ 2147483646 w 718"/>
                <a:gd name="T105" fmla="*/ 2147483646 h 652"/>
                <a:gd name="T106" fmla="*/ 2147483646 w 718"/>
                <a:gd name="T107" fmla="*/ 2147483646 h 652"/>
                <a:gd name="T108" fmla="*/ 2147483646 w 718"/>
                <a:gd name="T109" fmla="*/ 2147483646 h 652"/>
                <a:gd name="T110" fmla="*/ 2147483646 w 718"/>
                <a:gd name="T111" fmla="*/ 2147483646 h 652"/>
                <a:gd name="T112" fmla="*/ 2147483646 w 718"/>
                <a:gd name="T113" fmla="*/ 2147483646 h 652"/>
                <a:gd name="T114" fmla="*/ 2147483646 w 718"/>
                <a:gd name="T115" fmla="*/ 2147483646 h 652"/>
                <a:gd name="T116" fmla="*/ 2147483646 w 718"/>
                <a:gd name="T117" fmla="*/ 2147483646 h 652"/>
                <a:gd name="T118" fmla="*/ 2147483646 w 718"/>
                <a:gd name="T119" fmla="*/ 2147483646 h 652"/>
                <a:gd name="T120" fmla="*/ 2147483646 w 718"/>
                <a:gd name="T121" fmla="*/ 2147483646 h 652"/>
                <a:gd name="T122" fmla="*/ 2147483646 w 718"/>
                <a:gd name="T123" fmla="*/ 2147483646 h 65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18" h="652">
                  <a:moveTo>
                    <a:pt x="716" y="382"/>
                  </a:moveTo>
                  <a:lnTo>
                    <a:pt x="704" y="302"/>
                  </a:lnTo>
                  <a:lnTo>
                    <a:pt x="706" y="302"/>
                  </a:lnTo>
                  <a:lnTo>
                    <a:pt x="712" y="290"/>
                  </a:lnTo>
                  <a:lnTo>
                    <a:pt x="714" y="284"/>
                  </a:lnTo>
                  <a:lnTo>
                    <a:pt x="714" y="280"/>
                  </a:lnTo>
                  <a:lnTo>
                    <a:pt x="710" y="274"/>
                  </a:lnTo>
                  <a:lnTo>
                    <a:pt x="704" y="270"/>
                  </a:lnTo>
                  <a:lnTo>
                    <a:pt x="700" y="260"/>
                  </a:lnTo>
                  <a:lnTo>
                    <a:pt x="700" y="250"/>
                  </a:lnTo>
                  <a:lnTo>
                    <a:pt x="700" y="234"/>
                  </a:lnTo>
                  <a:lnTo>
                    <a:pt x="692" y="234"/>
                  </a:lnTo>
                  <a:lnTo>
                    <a:pt x="684" y="236"/>
                  </a:lnTo>
                  <a:lnTo>
                    <a:pt x="674" y="240"/>
                  </a:lnTo>
                  <a:lnTo>
                    <a:pt x="666" y="248"/>
                  </a:lnTo>
                  <a:lnTo>
                    <a:pt x="662" y="254"/>
                  </a:lnTo>
                  <a:lnTo>
                    <a:pt x="660" y="262"/>
                  </a:lnTo>
                  <a:lnTo>
                    <a:pt x="652" y="268"/>
                  </a:lnTo>
                  <a:lnTo>
                    <a:pt x="644" y="272"/>
                  </a:lnTo>
                  <a:lnTo>
                    <a:pt x="632" y="276"/>
                  </a:lnTo>
                  <a:lnTo>
                    <a:pt x="628" y="302"/>
                  </a:lnTo>
                  <a:lnTo>
                    <a:pt x="626" y="302"/>
                  </a:lnTo>
                  <a:lnTo>
                    <a:pt x="618" y="318"/>
                  </a:lnTo>
                  <a:lnTo>
                    <a:pt x="618" y="320"/>
                  </a:lnTo>
                  <a:lnTo>
                    <a:pt x="616" y="320"/>
                  </a:lnTo>
                  <a:lnTo>
                    <a:pt x="536" y="334"/>
                  </a:lnTo>
                  <a:lnTo>
                    <a:pt x="534" y="334"/>
                  </a:lnTo>
                  <a:lnTo>
                    <a:pt x="510" y="308"/>
                  </a:lnTo>
                  <a:lnTo>
                    <a:pt x="518" y="302"/>
                  </a:lnTo>
                  <a:lnTo>
                    <a:pt x="508" y="290"/>
                  </a:lnTo>
                  <a:lnTo>
                    <a:pt x="498" y="282"/>
                  </a:lnTo>
                  <a:lnTo>
                    <a:pt x="496" y="280"/>
                  </a:lnTo>
                  <a:lnTo>
                    <a:pt x="496" y="278"/>
                  </a:lnTo>
                  <a:lnTo>
                    <a:pt x="492" y="258"/>
                  </a:lnTo>
                  <a:lnTo>
                    <a:pt x="470" y="258"/>
                  </a:lnTo>
                  <a:lnTo>
                    <a:pt x="452" y="246"/>
                  </a:lnTo>
                  <a:lnTo>
                    <a:pt x="388" y="236"/>
                  </a:lnTo>
                  <a:lnTo>
                    <a:pt x="336" y="234"/>
                  </a:lnTo>
                  <a:lnTo>
                    <a:pt x="334" y="234"/>
                  </a:lnTo>
                  <a:lnTo>
                    <a:pt x="332" y="234"/>
                  </a:lnTo>
                  <a:lnTo>
                    <a:pt x="330" y="232"/>
                  </a:lnTo>
                  <a:lnTo>
                    <a:pt x="298" y="164"/>
                  </a:lnTo>
                  <a:lnTo>
                    <a:pt x="286" y="146"/>
                  </a:lnTo>
                  <a:lnTo>
                    <a:pt x="258" y="110"/>
                  </a:lnTo>
                  <a:lnTo>
                    <a:pt x="230" y="76"/>
                  </a:lnTo>
                  <a:lnTo>
                    <a:pt x="216" y="62"/>
                  </a:lnTo>
                  <a:lnTo>
                    <a:pt x="170" y="18"/>
                  </a:lnTo>
                  <a:lnTo>
                    <a:pt x="164" y="14"/>
                  </a:lnTo>
                  <a:lnTo>
                    <a:pt x="108" y="12"/>
                  </a:lnTo>
                  <a:lnTo>
                    <a:pt x="106" y="12"/>
                  </a:lnTo>
                  <a:lnTo>
                    <a:pt x="106" y="10"/>
                  </a:lnTo>
                  <a:lnTo>
                    <a:pt x="94" y="6"/>
                  </a:lnTo>
                  <a:lnTo>
                    <a:pt x="80" y="0"/>
                  </a:lnTo>
                  <a:lnTo>
                    <a:pt x="76" y="0"/>
                  </a:lnTo>
                  <a:lnTo>
                    <a:pt x="70" y="0"/>
                  </a:lnTo>
                  <a:lnTo>
                    <a:pt x="54" y="4"/>
                  </a:lnTo>
                  <a:lnTo>
                    <a:pt x="34" y="12"/>
                  </a:lnTo>
                  <a:lnTo>
                    <a:pt x="8" y="24"/>
                  </a:lnTo>
                  <a:lnTo>
                    <a:pt x="6" y="26"/>
                  </a:lnTo>
                  <a:lnTo>
                    <a:pt x="8" y="36"/>
                  </a:lnTo>
                  <a:lnTo>
                    <a:pt x="8" y="38"/>
                  </a:lnTo>
                  <a:lnTo>
                    <a:pt x="2" y="52"/>
                  </a:lnTo>
                  <a:lnTo>
                    <a:pt x="0" y="52"/>
                  </a:lnTo>
                  <a:lnTo>
                    <a:pt x="0" y="62"/>
                  </a:lnTo>
                  <a:lnTo>
                    <a:pt x="0" y="72"/>
                  </a:lnTo>
                  <a:lnTo>
                    <a:pt x="4" y="82"/>
                  </a:lnTo>
                  <a:lnTo>
                    <a:pt x="10" y="86"/>
                  </a:lnTo>
                  <a:lnTo>
                    <a:pt x="22" y="86"/>
                  </a:lnTo>
                  <a:lnTo>
                    <a:pt x="32" y="88"/>
                  </a:lnTo>
                  <a:lnTo>
                    <a:pt x="36" y="86"/>
                  </a:lnTo>
                  <a:lnTo>
                    <a:pt x="38" y="76"/>
                  </a:lnTo>
                  <a:lnTo>
                    <a:pt x="42" y="70"/>
                  </a:lnTo>
                  <a:lnTo>
                    <a:pt x="50" y="70"/>
                  </a:lnTo>
                  <a:lnTo>
                    <a:pt x="78" y="78"/>
                  </a:lnTo>
                  <a:lnTo>
                    <a:pt x="84" y="80"/>
                  </a:lnTo>
                  <a:lnTo>
                    <a:pt x="74" y="94"/>
                  </a:lnTo>
                  <a:lnTo>
                    <a:pt x="74" y="114"/>
                  </a:lnTo>
                  <a:lnTo>
                    <a:pt x="76" y="118"/>
                  </a:lnTo>
                  <a:lnTo>
                    <a:pt x="80" y="124"/>
                  </a:lnTo>
                  <a:lnTo>
                    <a:pt x="96" y="140"/>
                  </a:lnTo>
                  <a:lnTo>
                    <a:pt x="108" y="148"/>
                  </a:lnTo>
                  <a:lnTo>
                    <a:pt x="116" y="150"/>
                  </a:lnTo>
                  <a:lnTo>
                    <a:pt x="120" y="150"/>
                  </a:lnTo>
                  <a:lnTo>
                    <a:pt x="124" y="148"/>
                  </a:lnTo>
                  <a:lnTo>
                    <a:pt x="138" y="134"/>
                  </a:lnTo>
                  <a:lnTo>
                    <a:pt x="148" y="128"/>
                  </a:lnTo>
                  <a:lnTo>
                    <a:pt x="170" y="124"/>
                  </a:lnTo>
                  <a:lnTo>
                    <a:pt x="176" y="110"/>
                  </a:lnTo>
                  <a:lnTo>
                    <a:pt x="194" y="100"/>
                  </a:lnTo>
                  <a:lnTo>
                    <a:pt x="212" y="110"/>
                  </a:lnTo>
                  <a:lnTo>
                    <a:pt x="214" y="110"/>
                  </a:lnTo>
                  <a:lnTo>
                    <a:pt x="230" y="138"/>
                  </a:lnTo>
                  <a:lnTo>
                    <a:pt x="236" y="156"/>
                  </a:lnTo>
                  <a:lnTo>
                    <a:pt x="236" y="158"/>
                  </a:lnTo>
                  <a:lnTo>
                    <a:pt x="232" y="182"/>
                  </a:lnTo>
                  <a:lnTo>
                    <a:pt x="238" y="196"/>
                  </a:lnTo>
                  <a:lnTo>
                    <a:pt x="238" y="198"/>
                  </a:lnTo>
                  <a:lnTo>
                    <a:pt x="234" y="216"/>
                  </a:lnTo>
                  <a:lnTo>
                    <a:pt x="234" y="232"/>
                  </a:lnTo>
                  <a:lnTo>
                    <a:pt x="240" y="250"/>
                  </a:lnTo>
                  <a:lnTo>
                    <a:pt x="242" y="258"/>
                  </a:lnTo>
                  <a:lnTo>
                    <a:pt x="240" y="272"/>
                  </a:lnTo>
                  <a:lnTo>
                    <a:pt x="240" y="274"/>
                  </a:lnTo>
                  <a:lnTo>
                    <a:pt x="232" y="284"/>
                  </a:lnTo>
                  <a:lnTo>
                    <a:pt x="232" y="286"/>
                  </a:lnTo>
                  <a:lnTo>
                    <a:pt x="224" y="294"/>
                  </a:lnTo>
                  <a:lnTo>
                    <a:pt x="222" y="312"/>
                  </a:lnTo>
                  <a:lnTo>
                    <a:pt x="228" y="330"/>
                  </a:lnTo>
                  <a:lnTo>
                    <a:pt x="228" y="332"/>
                  </a:lnTo>
                  <a:lnTo>
                    <a:pt x="222" y="360"/>
                  </a:lnTo>
                  <a:lnTo>
                    <a:pt x="218" y="364"/>
                  </a:lnTo>
                  <a:lnTo>
                    <a:pt x="214" y="366"/>
                  </a:lnTo>
                  <a:lnTo>
                    <a:pt x="206" y="364"/>
                  </a:lnTo>
                  <a:lnTo>
                    <a:pt x="198" y="356"/>
                  </a:lnTo>
                  <a:lnTo>
                    <a:pt x="190" y="358"/>
                  </a:lnTo>
                  <a:lnTo>
                    <a:pt x="180" y="370"/>
                  </a:lnTo>
                  <a:lnTo>
                    <a:pt x="168" y="402"/>
                  </a:lnTo>
                  <a:lnTo>
                    <a:pt x="168" y="404"/>
                  </a:lnTo>
                  <a:lnTo>
                    <a:pt x="156" y="414"/>
                  </a:lnTo>
                  <a:lnTo>
                    <a:pt x="154" y="414"/>
                  </a:lnTo>
                  <a:lnTo>
                    <a:pt x="148" y="414"/>
                  </a:lnTo>
                  <a:lnTo>
                    <a:pt x="136" y="434"/>
                  </a:lnTo>
                  <a:lnTo>
                    <a:pt x="142" y="446"/>
                  </a:lnTo>
                  <a:lnTo>
                    <a:pt x="144" y="446"/>
                  </a:lnTo>
                  <a:lnTo>
                    <a:pt x="160" y="466"/>
                  </a:lnTo>
                  <a:lnTo>
                    <a:pt x="160" y="468"/>
                  </a:lnTo>
                  <a:lnTo>
                    <a:pt x="160" y="474"/>
                  </a:lnTo>
                  <a:lnTo>
                    <a:pt x="178" y="476"/>
                  </a:lnTo>
                  <a:lnTo>
                    <a:pt x="180" y="492"/>
                  </a:lnTo>
                  <a:lnTo>
                    <a:pt x="180" y="494"/>
                  </a:lnTo>
                  <a:lnTo>
                    <a:pt x="182" y="512"/>
                  </a:lnTo>
                  <a:lnTo>
                    <a:pt x="188" y="516"/>
                  </a:lnTo>
                  <a:lnTo>
                    <a:pt x="204" y="512"/>
                  </a:lnTo>
                  <a:lnTo>
                    <a:pt x="218" y="502"/>
                  </a:lnTo>
                  <a:lnTo>
                    <a:pt x="222" y="502"/>
                  </a:lnTo>
                  <a:lnTo>
                    <a:pt x="226" y="528"/>
                  </a:lnTo>
                  <a:lnTo>
                    <a:pt x="234" y="538"/>
                  </a:lnTo>
                  <a:lnTo>
                    <a:pt x="236" y="540"/>
                  </a:lnTo>
                  <a:lnTo>
                    <a:pt x="242" y="550"/>
                  </a:lnTo>
                  <a:lnTo>
                    <a:pt x="254" y="560"/>
                  </a:lnTo>
                  <a:lnTo>
                    <a:pt x="258" y="562"/>
                  </a:lnTo>
                  <a:lnTo>
                    <a:pt x="262" y="562"/>
                  </a:lnTo>
                  <a:lnTo>
                    <a:pt x="266" y="564"/>
                  </a:lnTo>
                  <a:lnTo>
                    <a:pt x="274" y="560"/>
                  </a:lnTo>
                  <a:lnTo>
                    <a:pt x="282" y="558"/>
                  </a:lnTo>
                  <a:lnTo>
                    <a:pt x="292" y="554"/>
                  </a:lnTo>
                  <a:lnTo>
                    <a:pt x="296" y="552"/>
                  </a:lnTo>
                  <a:lnTo>
                    <a:pt x="308" y="552"/>
                  </a:lnTo>
                  <a:lnTo>
                    <a:pt x="312" y="552"/>
                  </a:lnTo>
                  <a:lnTo>
                    <a:pt x="316" y="554"/>
                  </a:lnTo>
                  <a:lnTo>
                    <a:pt x="332" y="544"/>
                  </a:lnTo>
                  <a:lnTo>
                    <a:pt x="334" y="544"/>
                  </a:lnTo>
                  <a:lnTo>
                    <a:pt x="334" y="546"/>
                  </a:lnTo>
                  <a:lnTo>
                    <a:pt x="336" y="544"/>
                  </a:lnTo>
                  <a:lnTo>
                    <a:pt x="338" y="546"/>
                  </a:lnTo>
                  <a:lnTo>
                    <a:pt x="344" y="556"/>
                  </a:lnTo>
                  <a:lnTo>
                    <a:pt x="346" y="562"/>
                  </a:lnTo>
                  <a:lnTo>
                    <a:pt x="354" y="574"/>
                  </a:lnTo>
                  <a:lnTo>
                    <a:pt x="360" y="576"/>
                  </a:lnTo>
                  <a:lnTo>
                    <a:pt x="362" y="576"/>
                  </a:lnTo>
                  <a:lnTo>
                    <a:pt x="360" y="574"/>
                  </a:lnTo>
                  <a:lnTo>
                    <a:pt x="360" y="570"/>
                  </a:lnTo>
                  <a:lnTo>
                    <a:pt x="360" y="566"/>
                  </a:lnTo>
                  <a:lnTo>
                    <a:pt x="364" y="564"/>
                  </a:lnTo>
                  <a:lnTo>
                    <a:pt x="370" y="562"/>
                  </a:lnTo>
                  <a:lnTo>
                    <a:pt x="398" y="562"/>
                  </a:lnTo>
                  <a:lnTo>
                    <a:pt x="400" y="562"/>
                  </a:lnTo>
                  <a:lnTo>
                    <a:pt x="402" y="562"/>
                  </a:lnTo>
                  <a:lnTo>
                    <a:pt x="412" y="580"/>
                  </a:lnTo>
                  <a:lnTo>
                    <a:pt x="410" y="588"/>
                  </a:lnTo>
                  <a:lnTo>
                    <a:pt x="422" y="590"/>
                  </a:lnTo>
                  <a:lnTo>
                    <a:pt x="422" y="588"/>
                  </a:lnTo>
                  <a:lnTo>
                    <a:pt x="422" y="586"/>
                  </a:lnTo>
                  <a:lnTo>
                    <a:pt x="426" y="584"/>
                  </a:lnTo>
                  <a:lnTo>
                    <a:pt x="454" y="602"/>
                  </a:lnTo>
                  <a:lnTo>
                    <a:pt x="456" y="608"/>
                  </a:lnTo>
                  <a:lnTo>
                    <a:pt x="458" y="612"/>
                  </a:lnTo>
                  <a:lnTo>
                    <a:pt x="458" y="624"/>
                  </a:lnTo>
                  <a:lnTo>
                    <a:pt x="468" y="626"/>
                  </a:lnTo>
                  <a:lnTo>
                    <a:pt x="474" y="616"/>
                  </a:lnTo>
                  <a:lnTo>
                    <a:pt x="470" y="608"/>
                  </a:lnTo>
                  <a:lnTo>
                    <a:pt x="470" y="602"/>
                  </a:lnTo>
                  <a:lnTo>
                    <a:pt x="472" y="598"/>
                  </a:lnTo>
                  <a:lnTo>
                    <a:pt x="474" y="596"/>
                  </a:lnTo>
                  <a:lnTo>
                    <a:pt x="478" y="594"/>
                  </a:lnTo>
                  <a:lnTo>
                    <a:pt x="478" y="592"/>
                  </a:lnTo>
                  <a:lnTo>
                    <a:pt x="480" y="590"/>
                  </a:lnTo>
                  <a:lnTo>
                    <a:pt x="486" y="590"/>
                  </a:lnTo>
                  <a:lnTo>
                    <a:pt x="490" y="594"/>
                  </a:lnTo>
                  <a:lnTo>
                    <a:pt x="492" y="598"/>
                  </a:lnTo>
                  <a:lnTo>
                    <a:pt x="496" y="614"/>
                  </a:lnTo>
                  <a:lnTo>
                    <a:pt x="496" y="616"/>
                  </a:lnTo>
                  <a:lnTo>
                    <a:pt x="498" y="618"/>
                  </a:lnTo>
                  <a:lnTo>
                    <a:pt x="502" y="622"/>
                  </a:lnTo>
                  <a:lnTo>
                    <a:pt x="510" y="626"/>
                  </a:lnTo>
                  <a:lnTo>
                    <a:pt x="512" y="626"/>
                  </a:lnTo>
                  <a:lnTo>
                    <a:pt x="538" y="652"/>
                  </a:lnTo>
                  <a:lnTo>
                    <a:pt x="550" y="648"/>
                  </a:lnTo>
                  <a:lnTo>
                    <a:pt x="548" y="644"/>
                  </a:lnTo>
                  <a:lnTo>
                    <a:pt x="544" y="638"/>
                  </a:lnTo>
                  <a:lnTo>
                    <a:pt x="544" y="634"/>
                  </a:lnTo>
                  <a:lnTo>
                    <a:pt x="544" y="630"/>
                  </a:lnTo>
                  <a:lnTo>
                    <a:pt x="546" y="626"/>
                  </a:lnTo>
                  <a:lnTo>
                    <a:pt x="556" y="618"/>
                  </a:lnTo>
                  <a:lnTo>
                    <a:pt x="570" y="606"/>
                  </a:lnTo>
                  <a:lnTo>
                    <a:pt x="586" y="616"/>
                  </a:lnTo>
                  <a:lnTo>
                    <a:pt x="588" y="616"/>
                  </a:lnTo>
                  <a:lnTo>
                    <a:pt x="592" y="598"/>
                  </a:lnTo>
                  <a:lnTo>
                    <a:pt x="592" y="596"/>
                  </a:lnTo>
                  <a:lnTo>
                    <a:pt x="594" y="594"/>
                  </a:lnTo>
                  <a:lnTo>
                    <a:pt x="608" y="596"/>
                  </a:lnTo>
                  <a:lnTo>
                    <a:pt x="610" y="600"/>
                  </a:lnTo>
                  <a:lnTo>
                    <a:pt x="612" y="606"/>
                  </a:lnTo>
                  <a:lnTo>
                    <a:pt x="610" y="610"/>
                  </a:lnTo>
                  <a:lnTo>
                    <a:pt x="606" y="616"/>
                  </a:lnTo>
                  <a:lnTo>
                    <a:pt x="610" y="618"/>
                  </a:lnTo>
                  <a:lnTo>
                    <a:pt x="620" y="622"/>
                  </a:lnTo>
                  <a:lnTo>
                    <a:pt x="628" y="626"/>
                  </a:lnTo>
                  <a:lnTo>
                    <a:pt x="630" y="626"/>
                  </a:lnTo>
                  <a:lnTo>
                    <a:pt x="640" y="630"/>
                  </a:lnTo>
                  <a:lnTo>
                    <a:pt x="648" y="630"/>
                  </a:lnTo>
                  <a:lnTo>
                    <a:pt x="636" y="572"/>
                  </a:lnTo>
                  <a:lnTo>
                    <a:pt x="630" y="568"/>
                  </a:lnTo>
                  <a:lnTo>
                    <a:pt x="624" y="562"/>
                  </a:lnTo>
                  <a:lnTo>
                    <a:pt x="614" y="546"/>
                  </a:lnTo>
                  <a:lnTo>
                    <a:pt x="610" y="538"/>
                  </a:lnTo>
                  <a:lnTo>
                    <a:pt x="612" y="528"/>
                  </a:lnTo>
                  <a:lnTo>
                    <a:pt x="616" y="518"/>
                  </a:lnTo>
                  <a:lnTo>
                    <a:pt x="624" y="506"/>
                  </a:lnTo>
                  <a:lnTo>
                    <a:pt x="636" y="494"/>
                  </a:lnTo>
                  <a:lnTo>
                    <a:pt x="650" y="482"/>
                  </a:lnTo>
                  <a:lnTo>
                    <a:pt x="662" y="482"/>
                  </a:lnTo>
                  <a:lnTo>
                    <a:pt x="672" y="486"/>
                  </a:lnTo>
                  <a:lnTo>
                    <a:pt x="692" y="486"/>
                  </a:lnTo>
                  <a:lnTo>
                    <a:pt x="698" y="482"/>
                  </a:lnTo>
                  <a:lnTo>
                    <a:pt x="704" y="476"/>
                  </a:lnTo>
                  <a:lnTo>
                    <a:pt x="714" y="452"/>
                  </a:lnTo>
                  <a:lnTo>
                    <a:pt x="718" y="442"/>
                  </a:lnTo>
                  <a:lnTo>
                    <a:pt x="718" y="426"/>
                  </a:lnTo>
                  <a:lnTo>
                    <a:pt x="716" y="3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4" name="山东"/>
            <p:cNvSpPr>
              <a:spLocks/>
            </p:cNvSpPr>
            <p:nvPr/>
          </p:nvSpPr>
          <p:spPr bwMode="auto">
            <a:xfrm>
              <a:off x="5976938" y="3106738"/>
              <a:ext cx="793750" cy="498475"/>
            </a:xfrm>
            <a:custGeom>
              <a:avLst/>
              <a:gdLst>
                <a:gd name="T0" fmla="*/ 2147483646 w 434"/>
                <a:gd name="T1" fmla="*/ 2147483646 h 272"/>
                <a:gd name="T2" fmla="*/ 2147483646 w 434"/>
                <a:gd name="T3" fmla="*/ 2147483646 h 272"/>
                <a:gd name="T4" fmla="*/ 2147483646 w 434"/>
                <a:gd name="T5" fmla="*/ 0 h 272"/>
                <a:gd name="T6" fmla="*/ 2147483646 w 434"/>
                <a:gd name="T7" fmla="*/ 2147483646 h 272"/>
                <a:gd name="T8" fmla="*/ 2147483646 w 434"/>
                <a:gd name="T9" fmla="*/ 2147483646 h 272"/>
                <a:gd name="T10" fmla="*/ 2147483646 w 434"/>
                <a:gd name="T11" fmla="*/ 2147483646 h 272"/>
                <a:gd name="T12" fmla="*/ 2147483646 w 434"/>
                <a:gd name="T13" fmla="*/ 2147483646 h 272"/>
                <a:gd name="T14" fmla="*/ 2147483646 w 434"/>
                <a:gd name="T15" fmla="*/ 2147483646 h 272"/>
                <a:gd name="T16" fmla="*/ 2147483646 w 434"/>
                <a:gd name="T17" fmla="*/ 0 h 272"/>
                <a:gd name="T18" fmla="*/ 2147483646 w 434"/>
                <a:gd name="T19" fmla="*/ 2147483646 h 272"/>
                <a:gd name="T20" fmla="*/ 2147483646 w 434"/>
                <a:gd name="T21" fmla="*/ 2147483646 h 272"/>
                <a:gd name="T22" fmla="*/ 2147483646 w 434"/>
                <a:gd name="T23" fmla="*/ 2147483646 h 272"/>
                <a:gd name="T24" fmla="*/ 2147483646 w 434"/>
                <a:gd name="T25" fmla="*/ 2147483646 h 272"/>
                <a:gd name="T26" fmla="*/ 2147483646 w 434"/>
                <a:gd name="T27" fmla="*/ 2147483646 h 272"/>
                <a:gd name="T28" fmla="*/ 2147483646 w 434"/>
                <a:gd name="T29" fmla="*/ 2147483646 h 272"/>
                <a:gd name="T30" fmla="*/ 2147483646 w 434"/>
                <a:gd name="T31" fmla="*/ 2147483646 h 272"/>
                <a:gd name="T32" fmla="*/ 0 w 434"/>
                <a:gd name="T33" fmla="*/ 2147483646 h 272"/>
                <a:gd name="T34" fmla="*/ 2147483646 w 434"/>
                <a:gd name="T35" fmla="*/ 2147483646 h 272"/>
                <a:gd name="T36" fmla="*/ 2147483646 w 434"/>
                <a:gd name="T37" fmla="*/ 2147483646 h 272"/>
                <a:gd name="T38" fmla="*/ 2147483646 w 434"/>
                <a:gd name="T39" fmla="*/ 2147483646 h 272"/>
                <a:gd name="T40" fmla="*/ 2147483646 w 434"/>
                <a:gd name="T41" fmla="*/ 2147483646 h 272"/>
                <a:gd name="T42" fmla="*/ 2147483646 w 434"/>
                <a:gd name="T43" fmla="*/ 2147483646 h 272"/>
                <a:gd name="T44" fmla="*/ 2147483646 w 434"/>
                <a:gd name="T45" fmla="*/ 2147483646 h 272"/>
                <a:gd name="T46" fmla="*/ 2147483646 w 434"/>
                <a:gd name="T47" fmla="*/ 2147483646 h 272"/>
                <a:gd name="T48" fmla="*/ 2147483646 w 434"/>
                <a:gd name="T49" fmla="*/ 2147483646 h 272"/>
                <a:gd name="T50" fmla="*/ 2147483646 w 434"/>
                <a:gd name="T51" fmla="*/ 2147483646 h 272"/>
                <a:gd name="T52" fmla="*/ 2147483646 w 434"/>
                <a:gd name="T53" fmla="*/ 2147483646 h 272"/>
                <a:gd name="T54" fmla="*/ 2147483646 w 434"/>
                <a:gd name="T55" fmla="*/ 2147483646 h 272"/>
                <a:gd name="T56" fmla="*/ 2147483646 w 434"/>
                <a:gd name="T57" fmla="*/ 2147483646 h 272"/>
                <a:gd name="T58" fmla="*/ 2147483646 w 434"/>
                <a:gd name="T59" fmla="*/ 2147483646 h 272"/>
                <a:gd name="T60" fmla="*/ 2147483646 w 434"/>
                <a:gd name="T61" fmla="*/ 2147483646 h 272"/>
                <a:gd name="T62" fmla="*/ 2147483646 w 434"/>
                <a:gd name="T63" fmla="*/ 2147483646 h 272"/>
                <a:gd name="T64" fmla="*/ 2147483646 w 434"/>
                <a:gd name="T65" fmla="*/ 2147483646 h 272"/>
                <a:gd name="T66" fmla="*/ 2147483646 w 434"/>
                <a:gd name="T67" fmla="*/ 2147483646 h 272"/>
                <a:gd name="T68" fmla="*/ 2147483646 w 434"/>
                <a:gd name="T69" fmla="*/ 2147483646 h 272"/>
                <a:gd name="T70" fmla="*/ 2147483646 w 434"/>
                <a:gd name="T71" fmla="*/ 2147483646 h 272"/>
                <a:gd name="T72" fmla="*/ 2147483646 w 434"/>
                <a:gd name="T73" fmla="*/ 2147483646 h 272"/>
                <a:gd name="T74" fmla="*/ 2147483646 w 434"/>
                <a:gd name="T75" fmla="*/ 2147483646 h 272"/>
                <a:gd name="T76" fmla="*/ 2147483646 w 434"/>
                <a:gd name="T77" fmla="*/ 2147483646 h 272"/>
                <a:gd name="T78" fmla="*/ 2147483646 w 434"/>
                <a:gd name="T79" fmla="*/ 2147483646 h 272"/>
                <a:gd name="T80" fmla="*/ 2147483646 w 434"/>
                <a:gd name="T81" fmla="*/ 2147483646 h 272"/>
                <a:gd name="T82" fmla="*/ 2147483646 w 434"/>
                <a:gd name="T83" fmla="*/ 2147483646 h 272"/>
                <a:gd name="T84" fmla="*/ 2147483646 w 434"/>
                <a:gd name="T85" fmla="*/ 2147483646 h 272"/>
                <a:gd name="T86" fmla="*/ 2147483646 w 434"/>
                <a:gd name="T87" fmla="*/ 2147483646 h 272"/>
                <a:gd name="T88" fmla="*/ 2147483646 w 434"/>
                <a:gd name="T89" fmla="*/ 2147483646 h 272"/>
                <a:gd name="T90" fmla="*/ 2147483646 w 434"/>
                <a:gd name="T91" fmla="*/ 2147483646 h 272"/>
                <a:gd name="T92" fmla="*/ 2147483646 w 434"/>
                <a:gd name="T93" fmla="*/ 2147483646 h 272"/>
                <a:gd name="T94" fmla="*/ 2147483646 w 434"/>
                <a:gd name="T95" fmla="*/ 2147483646 h 272"/>
                <a:gd name="T96" fmla="*/ 2147483646 w 434"/>
                <a:gd name="T97" fmla="*/ 2147483646 h 272"/>
                <a:gd name="T98" fmla="*/ 2147483646 w 434"/>
                <a:gd name="T99" fmla="*/ 2147483646 h 272"/>
                <a:gd name="T100" fmla="*/ 2147483646 w 434"/>
                <a:gd name="T101" fmla="*/ 2147483646 h 27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34" h="272">
                  <a:moveTo>
                    <a:pt x="396" y="8"/>
                  </a:moveTo>
                  <a:lnTo>
                    <a:pt x="396" y="8"/>
                  </a:lnTo>
                  <a:lnTo>
                    <a:pt x="394" y="12"/>
                  </a:lnTo>
                  <a:lnTo>
                    <a:pt x="388" y="14"/>
                  </a:lnTo>
                  <a:lnTo>
                    <a:pt x="358" y="12"/>
                  </a:lnTo>
                  <a:lnTo>
                    <a:pt x="330" y="6"/>
                  </a:lnTo>
                  <a:lnTo>
                    <a:pt x="314" y="0"/>
                  </a:lnTo>
                  <a:lnTo>
                    <a:pt x="270" y="42"/>
                  </a:lnTo>
                  <a:lnTo>
                    <a:pt x="272" y="60"/>
                  </a:lnTo>
                  <a:lnTo>
                    <a:pt x="268" y="62"/>
                  </a:lnTo>
                  <a:lnTo>
                    <a:pt x="246" y="64"/>
                  </a:lnTo>
                  <a:lnTo>
                    <a:pt x="228" y="62"/>
                  </a:lnTo>
                  <a:lnTo>
                    <a:pt x="222" y="62"/>
                  </a:lnTo>
                  <a:lnTo>
                    <a:pt x="218" y="60"/>
                  </a:lnTo>
                  <a:lnTo>
                    <a:pt x="214" y="56"/>
                  </a:lnTo>
                  <a:lnTo>
                    <a:pt x="212" y="52"/>
                  </a:lnTo>
                  <a:lnTo>
                    <a:pt x="208" y="2"/>
                  </a:lnTo>
                  <a:lnTo>
                    <a:pt x="168" y="0"/>
                  </a:lnTo>
                  <a:lnTo>
                    <a:pt x="152" y="36"/>
                  </a:lnTo>
                  <a:lnTo>
                    <a:pt x="150" y="20"/>
                  </a:lnTo>
                  <a:lnTo>
                    <a:pt x="148" y="6"/>
                  </a:lnTo>
                  <a:lnTo>
                    <a:pt x="144" y="0"/>
                  </a:lnTo>
                  <a:lnTo>
                    <a:pt x="128" y="8"/>
                  </a:lnTo>
                  <a:lnTo>
                    <a:pt x="120" y="18"/>
                  </a:lnTo>
                  <a:lnTo>
                    <a:pt x="118" y="20"/>
                  </a:lnTo>
                  <a:lnTo>
                    <a:pt x="102" y="24"/>
                  </a:lnTo>
                  <a:lnTo>
                    <a:pt x="78" y="48"/>
                  </a:lnTo>
                  <a:lnTo>
                    <a:pt x="56" y="70"/>
                  </a:lnTo>
                  <a:lnTo>
                    <a:pt x="12" y="128"/>
                  </a:lnTo>
                  <a:lnTo>
                    <a:pt x="22" y="148"/>
                  </a:lnTo>
                  <a:lnTo>
                    <a:pt x="22" y="152"/>
                  </a:lnTo>
                  <a:lnTo>
                    <a:pt x="20" y="152"/>
                  </a:lnTo>
                  <a:lnTo>
                    <a:pt x="20" y="156"/>
                  </a:lnTo>
                  <a:lnTo>
                    <a:pt x="20" y="160"/>
                  </a:lnTo>
                  <a:lnTo>
                    <a:pt x="24" y="172"/>
                  </a:lnTo>
                  <a:lnTo>
                    <a:pt x="32" y="188"/>
                  </a:lnTo>
                  <a:lnTo>
                    <a:pt x="34" y="198"/>
                  </a:lnTo>
                  <a:lnTo>
                    <a:pt x="34" y="206"/>
                  </a:lnTo>
                  <a:lnTo>
                    <a:pt x="34" y="208"/>
                  </a:lnTo>
                  <a:lnTo>
                    <a:pt x="0" y="228"/>
                  </a:lnTo>
                  <a:lnTo>
                    <a:pt x="0" y="236"/>
                  </a:lnTo>
                  <a:lnTo>
                    <a:pt x="16" y="244"/>
                  </a:lnTo>
                  <a:lnTo>
                    <a:pt x="18" y="248"/>
                  </a:lnTo>
                  <a:lnTo>
                    <a:pt x="18" y="252"/>
                  </a:lnTo>
                  <a:lnTo>
                    <a:pt x="22" y="256"/>
                  </a:lnTo>
                  <a:lnTo>
                    <a:pt x="36" y="264"/>
                  </a:lnTo>
                  <a:lnTo>
                    <a:pt x="64" y="272"/>
                  </a:lnTo>
                  <a:lnTo>
                    <a:pt x="74" y="266"/>
                  </a:lnTo>
                  <a:lnTo>
                    <a:pt x="84" y="252"/>
                  </a:lnTo>
                  <a:lnTo>
                    <a:pt x="92" y="230"/>
                  </a:lnTo>
                  <a:lnTo>
                    <a:pt x="114" y="238"/>
                  </a:lnTo>
                  <a:lnTo>
                    <a:pt x="118" y="240"/>
                  </a:lnTo>
                  <a:lnTo>
                    <a:pt x="118" y="242"/>
                  </a:lnTo>
                  <a:lnTo>
                    <a:pt x="118" y="244"/>
                  </a:lnTo>
                  <a:lnTo>
                    <a:pt x="116" y="250"/>
                  </a:lnTo>
                  <a:lnTo>
                    <a:pt x="116" y="256"/>
                  </a:lnTo>
                  <a:lnTo>
                    <a:pt x="118" y="260"/>
                  </a:lnTo>
                  <a:lnTo>
                    <a:pt x="124" y="264"/>
                  </a:lnTo>
                  <a:lnTo>
                    <a:pt x="148" y="264"/>
                  </a:lnTo>
                  <a:lnTo>
                    <a:pt x="160" y="260"/>
                  </a:lnTo>
                  <a:lnTo>
                    <a:pt x="170" y="256"/>
                  </a:lnTo>
                  <a:lnTo>
                    <a:pt x="172" y="252"/>
                  </a:lnTo>
                  <a:lnTo>
                    <a:pt x="176" y="252"/>
                  </a:lnTo>
                  <a:lnTo>
                    <a:pt x="184" y="252"/>
                  </a:lnTo>
                  <a:lnTo>
                    <a:pt x="198" y="256"/>
                  </a:lnTo>
                  <a:lnTo>
                    <a:pt x="202" y="258"/>
                  </a:lnTo>
                  <a:lnTo>
                    <a:pt x="208" y="264"/>
                  </a:lnTo>
                  <a:lnTo>
                    <a:pt x="212" y="250"/>
                  </a:lnTo>
                  <a:lnTo>
                    <a:pt x="214" y="248"/>
                  </a:lnTo>
                  <a:lnTo>
                    <a:pt x="216" y="248"/>
                  </a:lnTo>
                  <a:lnTo>
                    <a:pt x="220" y="242"/>
                  </a:lnTo>
                  <a:lnTo>
                    <a:pt x="224" y="236"/>
                  </a:lnTo>
                  <a:lnTo>
                    <a:pt x="230" y="228"/>
                  </a:lnTo>
                  <a:lnTo>
                    <a:pt x="238" y="220"/>
                  </a:lnTo>
                  <a:lnTo>
                    <a:pt x="248" y="214"/>
                  </a:lnTo>
                  <a:lnTo>
                    <a:pt x="250" y="212"/>
                  </a:lnTo>
                  <a:lnTo>
                    <a:pt x="250" y="214"/>
                  </a:lnTo>
                  <a:lnTo>
                    <a:pt x="252" y="214"/>
                  </a:lnTo>
                  <a:lnTo>
                    <a:pt x="258" y="216"/>
                  </a:lnTo>
                  <a:lnTo>
                    <a:pt x="260" y="216"/>
                  </a:lnTo>
                  <a:lnTo>
                    <a:pt x="268" y="176"/>
                  </a:lnTo>
                  <a:lnTo>
                    <a:pt x="280" y="172"/>
                  </a:lnTo>
                  <a:lnTo>
                    <a:pt x="290" y="166"/>
                  </a:lnTo>
                  <a:lnTo>
                    <a:pt x="296" y="160"/>
                  </a:lnTo>
                  <a:lnTo>
                    <a:pt x="298" y="156"/>
                  </a:lnTo>
                  <a:lnTo>
                    <a:pt x="300" y="150"/>
                  </a:lnTo>
                  <a:lnTo>
                    <a:pt x="296" y="138"/>
                  </a:lnTo>
                  <a:lnTo>
                    <a:pt x="294" y="128"/>
                  </a:lnTo>
                  <a:lnTo>
                    <a:pt x="296" y="122"/>
                  </a:lnTo>
                  <a:lnTo>
                    <a:pt x="298" y="120"/>
                  </a:lnTo>
                  <a:lnTo>
                    <a:pt x="302" y="120"/>
                  </a:lnTo>
                  <a:lnTo>
                    <a:pt x="310" y="120"/>
                  </a:lnTo>
                  <a:lnTo>
                    <a:pt x="320" y="124"/>
                  </a:lnTo>
                  <a:lnTo>
                    <a:pt x="322" y="112"/>
                  </a:lnTo>
                  <a:lnTo>
                    <a:pt x="322" y="110"/>
                  </a:lnTo>
                  <a:lnTo>
                    <a:pt x="322" y="108"/>
                  </a:lnTo>
                  <a:lnTo>
                    <a:pt x="336" y="102"/>
                  </a:lnTo>
                  <a:lnTo>
                    <a:pt x="338" y="96"/>
                  </a:lnTo>
                  <a:lnTo>
                    <a:pt x="330" y="96"/>
                  </a:lnTo>
                  <a:lnTo>
                    <a:pt x="328" y="94"/>
                  </a:lnTo>
                  <a:lnTo>
                    <a:pt x="328" y="90"/>
                  </a:lnTo>
                  <a:lnTo>
                    <a:pt x="328" y="88"/>
                  </a:lnTo>
                  <a:lnTo>
                    <a:pt x="330" y="86"/>
                  </a:lnTo>
                  <a:lnTo>
                    <a:pt x="332" y="86"/>
                  </a:lnTo>
                  <a:lnTo>
                    <a:pt x="334" y="86"/>
                  </a:lnTo>
                  <a:lnTo>
                    <a:pt x="342" y="84"/>
                  </a:lnTo>
                  <a:lnTo>
                    <a:pt x="352" y="76"/>
                  </a:lnTo>
                  <a:lnTo>
                    <a:pt x="404" y="40"/>
                  </a:lnTo>
                  <a:lnTo>
                    <a:pt x="420" y="48"/>
                  </a:lnTo>
                  <a:lnTo>
                    <a:pt x="428" y="48"/>
                  </a:lnTo>
                  <a:lnTo>
                    <a:pt x="424" y="30"/>
                  </a:lnTo>
                  <a:lnTo>
                    <a:pt x="424" y="28"/>
                  </a:lnTo>
                  <a:lnTo>
                    <a:pt x="434" y="12"/>
                  </a:lnTo>
                  <a:lnTo>
                    <a:pt x="432" y="12"/>
                  </a:lnTo>
                  <a:lnTo>
                    <a:pt x="426" y="12"/>
                  </a:lnTo>
                  <a:lnTo>
                    <a:pt x="426" y="14"/>
                  </a:lnTo>
                  <a:lnTo>
                    <a:pt x="424" y="14"/>
                  </a:lnTo>
                  <a:lnTo>
                    <a:pt x="408" y="16"/>
                  </a:lnTo>
                  <a:lnTo>
                    <a:pt x="404" y="16"/>
                  </a:lnTo>
                  <a:lnTo>
                    <a:pt x="404" y="12"/>
                  </a:lnTo>
                  <a:lnTo>
                    <a:pt x="400" y="8"/>
                  </a:lnTo>
                  <a:lnTo>
                    <a:pt x="396" y="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5" name="上海"/>
            <p:cNvSpPr>
              <a:spLocks/>
            </p:cNvSpPr>
            <p:nvPr/>
          </p:nvSpPr>
          <p:spPr bwMode="auto">
            <a:xfrm>
              <a:off x="6718300" y="3933825"/>
              <a:ext cx="125413" cy="109538"/>
            </a:xfrm>
            <a:custGeom>
              <a:avLst/>
              <a:gdLst>
                <a:gd name="T0" fmla="*/ 2147483646 w 68"/>
                <a:gd name="T1" fmla="*/ 2147483646 h 60"/>
                <a:gd name="T2" fmla="*/ 2147483646 w 68"/>
                <a:gd name="T3" fmla="*/ 2147483646 h 60"/>
                <a:gd name="T4" fmla="*/ 2147483646 w 68"/>
                <a:gd name="T5" fmla="*/ 2147483646 h 60"/>
                <a:gd name="T6" fmla="*/ 2147483646 w 68"/>
                <a:gd name="T7" fmla="*/ 2147483646 h 60"/>
                <a:gd name="T8" fmla="*/ 2147483646 w 68"/>
                <a:gd name="T9" fmla="*/ 2147483646 h 60"/>
                <a:gd name="T10" fmla="*/ 2147483646 w 68"/>
                <a:gd name="T11" fmla="*/ 2147483646 h 60"/>
                <a:gd name="T12" fmla="*/ 2147483646 w 68"/>
                <a:gd name="T13" fmla="*/ 2147483646 h 60"/>
                <a:gd name="T14" fmla="*/ 2147483646 w 68"/>
                <a:gd name="T15" fmla="*/ 2147483646 h 60"/>
                <a:gd name="T16" fmla="*/ 2147483646 w 68"/>
                <a:gd name="T17" fmla="*/ 0 h 60"/>
                <a:gd name="T18" fmla="*/ 2147483646 w 68"/>
                <a:gd name="T19" fmla="*/ 0 h 60"/>
                <a:gd name="T20" fmla="*/ 2147483646 w 68"/>
                <a:gd name="T21" fmla="*/ 0 h 60"/>
                <a:gd name="T22" fmla="*/ 2147483646 w 68"/>
                <a:gd name="T23" fmla="*/ 2147483646 h 60"/>
                <a:gd name="T24" fmla="*/ 2147483646 w 68"/>
                <a:gd name="T25" fmla="*/ 2147483646 h 60"/>
                <a:gd name="T26" fmla="*/ 2147483646 w 68"/>
                <a:gd name="T27" fmla="*/ 2147483646 h 60"/>
                <a:gd name="T28" fmla="*/ 2147483646 w 68"/>
                <a:gd name="T29" fmla="*/ 2147483646 h 60"/>
                <a:gd name="T30" fmla="*/ 2147483646 w 68"/>
                <a:gd name="T31" fmla="*/ 2147483646 h 60"/>
                <a:gd name="T32" fmla="*/ 0 w 68"/>
                <a:gd name="T33" fmla="*/ 2147483646 h 60"/>
                <a:gd name="T34" fmla="*/ 2147483646 w 68"/>
                <a:gd name="T35" fmla="*/ 2147483646 h 60"/>
                <a:gd name="T36" fmla="*/ 2147483646 w 68"/>
                <a:gd name="T37" fmla="*/ 2147483646 h 60"/>
                <a:gd name="T38" fmla="*/ 2147483646 w 68"/>
                <a:gd name="T39" fmla="*/ 2147483646 h 60"/>
                <a:gd name="T40" fmla="*/ 2147483646 w 68"/>
                <a:gd name="T41" fmla="*/ 2147483646 h 60"/>
                <a:gd name="T42" fmla="*/ 2147483646 w 68"/>
                <a:gd name="T43" fmla="*/ 2147483646 h 60"/>
                <a:gd name="T44" fmla="*/ 2147483646 w 68"/>
                <a:gd name="T45" fmla="*/ 2147483646 h 60"/>
                <a:gd name="T46" fmla="*/ 2147483646 w 68"/>
                <a:gd name="T47" fmla="*/ 2147483646 h 60"/>
                <a:gd name="T48" fmla="*/ 2147483646 w 68"/>
                <a:gd name="T49" fmla="*/ 2147483646 h 60"/>
                <a:gd name="T50" fmla="*/ 2147483646 w 68"/>
                <a:gd name="T51" fmla="*/ 2147483646 h 60"/>
                <a:gd name="T52" fmla="*/ 2147483646 w 68"/>
                <a:gd name="T53" fmla="*/ 2147483646 h 60"/>
                <a:gd name="T54" fmla="*/ 2147483646 w 68"/>
                <a:gd name="T55" fmla="*/ 2147483646 h 60"/>
                <a:gd name="T56" fmla="*/ 2147483646 w 68"/>
                <a:gd name="T57" fmla="*/ 2147483646 h 60"/>
                <a:gd name="T58" fmla="*/ 2147483646 w 68"/>
                <a:gd name="T59" fmla="*/ 2147483646 h 60"/>
                <a:gd name="T60" fmla="*/ 2147483646 w 68"/>
                <a:gd name="T61" fmla="*/ 2147483646 h 60"/>
                <a:gd name="T62" fmla="*/ 2147483646 w 68"/>
                <a:gd name="T63" fmla="*/ 2147483646 h 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8" h="60">
                  <a:moveTo>
                    <a:pt x="62" y="32"/>
                  </a:moveTo>
                  <a:lnTo>
                    <a:pt x="68" y="24"/>
                  </a:lnTo>
                  <a:lnTo>
                    <a:pt x="48" y="8"/>
                  </a:lnTo>
                  <a:lnTo>
                    <a:pt x="40" y="4"/>
                  </a:lnTo>
                  <a:lnTo>
                    <a:pt x="34" y="0"/>
                  </a:lnTo>
                  <a:lnTo>
                    <a:pt x="28" y="0"/>
                  </a:lnTo>
                  <a:lnTo>
                    <a:pt x="22" y="0"/>
                  </a:lnTo>
                  <a:lnTo>
                    <a:pt x="14" y="2"/>
                  </a:lnTo>
                  <a:lnTo>
                    <a:pt x="14" y="20"/>
                  </a:lnTo>
                  <a:lnTo>
                    <a:pt x="10" y="28"/>
                  </a:lnTo>
                  <a:lnTo>
                    <a:pt x="4" y="36"/>
                  </a:lnTo>
                  <a:lnTo>
                    <a:pt x="0" y="40"/>
                  </a:lnTo>
                  <a:lnTo>
                    <a:pt x="8" y="48"/>
                  </a:lnTo>
                  <a:lnTo>
                    <a:pt x="10" y="48"/>
                  </a:lnTo>
                  <a:lnTo>
                    <a:pt x="12" y="56"/>
                  </a:lnTo>
                  <a:lnTo>
                    <a:pt x="22" y="60"/>
                  </a:lnTo>
                  <a:lnTo>
                    <a:pt x="28" y="56"/>
                  </a:lnTo>
                  <a:lnTo>
                    <a:pt x="34" y="54"/>
                  </a:lnTo>
                  <a:lnTo>
                    <a:pt x="52" y="58"/>
                  </a:lnTo>
                  <a:lnTo>
                    <a:pt x="52" y="52"/>
                  </a:lnTo>
                  <a:lnTo>
                    <a:pt x="54" y="44"/>
                  </a:lnTo>
                  <a:lnTo>
                    <a:pt x="56" y="38"/>
                  </a:lnTo>
                  <a:lnTo>
                    <a:pt x="58" y="34"/>
                  </a:lnTo>
                  <a:lnTo>
                    <a:pt x="62" y="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江苏"/>
            <p:cNvSpPr>
              <a:spLocks/>
            </p:cNvSpPr>
            <p:nvPr/>
          </p:nvSpPr>
          <p:spPr bwMode="auto">
            <a:xfrm>
              <a:off x="6137275" y="3513138"/>
              <a:ext cx="692150" cy="533400"/>
            </a:xfrm>
            <a:custGeom>
              <a:avLst/>
              <a:gdLst>
                <a:gd name="T0" fmla="*/ 2147483646 w 378"/>
                <a:gd name="T1" fmla="*/ 2147483646 h 292"/>
                <a:gd name="T2" fmla="*/ 2147483646 w 378"/>
                <a:gd name="T3" fmla="*/ 2147483646 h 292"/>
                <a:gd name="T4" fmla="*/ 2147483646 w 378"/>
                <a:gd name="T5" fmla="*/ 2147483646 h 292"/>
                <a:gd name="T6" fmla="*/ 2147483646 w 378"/>
                <a:gd name="T7" fmla="*/ 2147483646 h 292"/>
                <a:gd name="T8" fmla="*/ 2147483646 w 378"/>
                <a:gd name="T9" fmla="*/ 2147483646 h 292"/>
                <a:gd name="T10" fmla="*/ 2147483646 w 378"/>
                <a:gd name="T11" fmla="*/ 0 h 292"/>
                <a:gd name="T12" fmla="*/ 2147483646 w 378"/>
                <a:gd name="T13" fmla="*/ 2147483646 h 292"/>
                <a:gd name="T14" fmla="*/ 2147483646 w 378"/>
                <a:gd name="T15" fmla="*/ 2147483646 h 292"/>
                <a:gd name="T16" fmla="*/ 2147483646 w 378"/>
                <a:gd name="T17" fmla="*/ 2147483646 h 292"/>
                <a:gd name="T18" fmla="*/ 2147483646 w 378"/>
                <a:gd name="T19" fmla="*/ 2147483646 h 292"/>
                <a:gd name="T20" fmla="*/ 2147483646 w 378"/>
                <a:gd name="T21" fmla="*/ 2147483646 h 292"/>
                <a:gd name="T22" fmla="*/ 2147483646 w 378"/>
                <a:gd name="T23" fmla="*/ 2147483646 h 292"/>
                <a:gd name="T24" fmla="*/ 2147483646 w 378"/>
                <a:gd name="T25" fmla="*/ 2147483646 h 292"/>
                <a:gd name="T26" fmla="*/ 2147483646 w 378"/>
                <a:gd name="T27" fmla="*/ 2147483646 h 292"/>
                <a:gd name="T28" fmla="*/ 2147483646 w 378"/>
                <a:gd name="T29" fmla="*/ 2147483646 h 292"/>
                <a:gd name="T30" fmla="*/ 2147483646 w 378"/>
                <a:gd name="T31" fmla="*/ 2147483646 h 292"/>
                <a:gd name="T32" fmla="*/ 2147483646 w 378"/>
                <a:gd name="T33" fmla="*/ 2147483646 h 292"/>
                <a:gd name="T34" fmla="*/ 2147483646 w 378"/>
                <a:gd name="T35" fmla="*/ 2147483646 h 292"/>
                <a:gd name="T36" fmla="*/ 2147483646 w 378"/>
                <a:gd name="T37" fmla="*/ 2147483646 h 292"/>
                <a:gd name="T38" fmla="*/ 2147483646 w 378"/>
                <a:gd name="T39" fmla="*/ 2147483646 h 292"/>
                <a:gd name="T40" fmla="*/ 2147483646 w 378"/>
                <a:gd name="T41" fmla="*/ 2147483646 h 292"/>
                <a:gd name="T42" fmla="*/ 2147483646 w 378"/>
                <a:gd name="T43" fmla="*/ 2147483646 h 292"/>
                <a:gd name="T44" fmla="*/ 2147483646 w 378"/>
                <a:gd name="T45" fmla="*/ 2147483646 h 292"/>
                <a:gd name="T46" fmla="*/ 2147483646 w 378"/>
                <a:gd name="T47" fmla="*/ 2147483646 h 292"/>
                <a:gd name="T48" fmla="*/ 2147483646 w 378"/>
                <a:gd name="T49" fmla="*/ 2147483646 h 292"/>
                <a:gd name="T50" fmla="*/ 2147483646 w 378"/>
                <a:gd name="T51" fmla="*/ 2147483646 h 292"/>
                <a:gd name="T52" fmla="*/ 2147483646 w 378"/>
                <a:gd name="T53" fmla="*/ 2147483646 h 292"/>
                <a:gd name="T54" fmla="*/ 2147483646 w 378"/>
                <a:gd name="T55" fmla="*/ 2147483646 h 292"/>
                <a:gd name="T56" fmla="*/ 2147483646 w 378"/>
                <a:gd name="T57" fmla="*/ 2147483646 h 292"/>
                <a:gd name="T58" fmla="*/ 2147483646 w 378"/>
                <a:gd name="T59" fmla="*/ 2147483646 h 292"/>
                <a:gd name="T60" fmla="*/ 2147483646 w 378"/>
                <a:gd name="T61" fmla="*/ 2147483646 h 292"/>
                <a:gd name="T62" fmla="*/ 2147483646 w 378"/>
                <a:gd name="T63" fmla="*/ 2147483646 h 292"/>
                <a:gd name="T64" fmla="*/ 2147483646 w 378"/>
                <a:gd name="T65" fmla="*/ 2147483646 h 292"/>
                <a:gd name="T66" fmla="*/ 2147483646 w 378"/>
                <a:gd name="T67" fmla="*/ 2147483646 h 292"/>
                <a:gd name="T68" fmla="*/ 2147483646 w 378"/>
                <a:gd name="T69" fmla="*/ 2147483646 h 292"/>
                <a:gd name="T70" fmla="*/ 2147483646 w 378"/>
                <a:gd name="T71" fmla="*/ 2147483646 h 292"/>
                <a:gd name="T72" fmla="*/ 2147483646 w 378"/>
                <a:gd name="T73" fmla="*/ 2147483646 h 292"/>
                <a:gd name="T74" fmla="*/ 2147483646 w 378"/>
                <a:gd name="T75" fmla="*/ 2147483646 h 292"/>
                <a:gd name="T76" fmla="*/ 2147483646 w 378"/>
                <a:gd name="T77" fmla="*/ 2147483646 h 292"/>
                <a:gd name="T78" fmla="*/ 2147483646 w 378"/>
                <a:gd name="T79" fmla="*/ 2147483646 h 292"/>
                <a:gd name="T80" fmla="*/ 2147483646 w 378"/>
                <a:gd name="T81" fmla="*/ 2147483646 h 292"/>
                <a:gd name="T82" fmla="*/ 2147483646 w 378"/>
                <a:gd name="T83" fmla="*/ 2147483646 h 292"/>
                <a:gd name="T84" fmla="*/ 2147483646 w 378"/>
                <a:gd name="T85" fmla="*/ 2147483646 h 292"/>
                <a:gd name="T86" fmla="*/ 2147483646 w 378"/>
                <a:gd name="T87" fmla="*/ 2147483646 h 292"/>
                <a:gd name="T88" fmla="*/ 2147483646 w 378"/>
                <a:gd name="T89" fmla="*/ 2147483646 h 292"/>
                <a:gd name="T90" fmla="*/ 2147483646 w 378"/>
                <a:gd name="T91" fmla="*/ 2147483646 h 292"/>
                <a:gd name="T92" fmla="*/ 2147483646 w 378"/>
                <a:gd name="T93" fmla="*/ 2147483646 h 292"/>
                <a:gd name="T94" fmla="*/ 2147483646 w 378"/>
                <a:gd name="T95" fmla="*/ 2147483646 h 292"/>
                <a:gd name="T96" fmla="*/ 2147483646 w 378"/>
                <a:gd name="T97" fmla="*/ 2147483646 h 292"/>
                <a:gd name="T98" fmla="*/ 2147483646 w 378"/>
                <a:gd name="T99" fmla="*/ 2147483646 h 292"/>
                <a:gd name="T100" fmla="*/ 2147483646 w 378"/>
                <a:gd name="T101" fmla="*/ 2147483646 h 2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78" h="292">
                  <a:moveTo>
                    <a:pt x="264" y="86"/>
                  </a:moveTo>
                  <a:lnTo>
                    <a:pt x="264" y="86"/>
                  </a:lnTo>
                  <a:lnTo>
                    <a:pt x="258" y="78"/>
                  </a:lnTo>
                  <a:lnTo>
                    <a:pt x="252" y="70"/>
                  </a:lnTo>
                  <a:lnTo>
                    <a:pt x="240" y="46"/>
                  </a:lnTo>
                  <a:lnTo>
                    <a:pt x="226" y="44"/>
                  </a:lnTo>
                  <a:lnTo>
                    <a:pt x="214" y="42"/>
                  </a:lnTo>
                  <a:lnTo>
                    <a:pt x="204" y="38"/>
                  </a:lnTo>
                  <a:lnTo>
                    <a:pt x="198" y="34"/>
                  </a:lnTo>
                  <a:lnTo>
                    <a:pt x="194" y="28"/>
                  </a:lnTo>
                  <a:lnTo>
                    <a:pt x="188" y="24"/>
                  </a:lnTo>
                  <a:lnTo>
                    <a:pt x="170" y="18"/>
                  </a:lnTo>
                  <a:lnTo>
                    <a:pt x="166" y="16"/>
                  </a:lnTo>
                  <a:lnTo>
                    <a:pt x="170" y="2"/>
                  </a:lnTo>
                  <a:lnTo>
                    <a:pt x="168" y="2"/>
                  </a:lnTo>
                  <a:lnTo>
                    <a:pt x="164" y="0"/>
                  </a:lnTo>
                  <a:lnTo>
                    <a:pt x="152" y="8"/>
                  </a:lnTo>
                  <a:lnTo>
                    <a:pt x="148" y="12"/>
                  </a:lnTo>
                  <a:lnTo>
                    <a:pt x="144" y="16"/>
                  </a:lnTo>
                  <a:lnTo>
                    <a:pt x="140" y="26"/>
                  </a:lnTo>
                  <a:lnTo>
                    <a:pt x="132" y="32"/>
                  </a:lnTo>
                  <a:lnTo>
                    <a:pt x="126" y="46"/>
                  </a:lnTo>
                  <a:lnTo>
                    <a:pt x="124" y="50"/>
                  </a:lnTo>
                  <a:lnTo>
                    <a:pt x="120" y="52"/>
                  </a:lnTo>
                  <a:lnTo>
                    <a:pt x="118" y="52"/>
                  </a:lnTo>
                  <a:lnTo>
                    <a:pt x="116" y="48"/>
                  </a:lnTo>
                  <a:lnTo>
                    <a:pt x="108" y="42"/>
                  </a:lnTo>
                  <a:lnTo>
                    <a:pt x="102" y="40"/>
                  </a:lnTo>
                  <a:lnTo>
                    <a:pt x="96" y="38"/>
                  </a:lnTo>
                  <a:lnTo>
                    <a:pt x="88" y="40"/>
                  </a:lnTo>
                  <a:lnTo>
                    <a:pt x="76" y="46"/>
                  </a:lnTo>
                  <a:lnTo>
                    <a:pt x="62" y="50"/>
                  </a:lnTo>
                  <a:lnTo>
                    <a:pt x="32" y="50"/>
                  </a:lnTo>
                  <a:lnTo>
                    <a:pt x="26" y="44"/>
                  </a:lnTo>
                  <a:lnTo>
                    <a:pt x="22" y="38"/>
                  </a:lnTo>
                  <a:lnTo>
                    <a:pt x="20" y="32"/>
                  </a:lnTo>
                  <a:lnTo>
                    <a:pt x="20" y="22"/>
                  </a:lnTo>
                  <a:lnTo>
                    <a:pt x="8" y="18"/>
                  </a:lnTo>
                  <a:lnTo>
                    <a:pt x="4" y="34"/>
                  </a:lnTo>
                  <a:lnTo>
                    <a:pt x="4" y="36"/>
                  </a:lnTo>
                  <a:lnTo>
                    <a:pt x="2" y="36"/>
                  </a:lnTo>
                  <a:lnTo>
                    <a:pt x="0" y="40"/>
                  </a:lnTo>
                  <a:lnTo>
                    <a:pt x="8" y="42"/>
                  </a:lnTo>
                  <a:lnTo>
                    <a:pt x="10" y="42"/>
                  </a:lnTo>
                  <a:lnTo>
                    <a:pt x="28" y="66"/>
                  </a:lnTo>
                  <a:lnTo>
                    <a:pt x="40" y="76"/>
                  </a:lnTo>
                  <a:lnTo>
                    <a:pt x="68" y="86"/>
                  </a:lnTo>
                  <a:lnTo>
                    <a:pt x="98" y="96"/>
                  </a:lnTo>
                  <a:lnTo>
                    <a:pt x="104" y="102"/>
                  </a:lnTo>
                  <a:lnTo>
                    <a:pt x="112" y="112"/>
                  </a:lnTo>
                  <a:lnTo>
                    <a:pt x="118" y="128"/>
                  </a:lnTo>
                  <a:lnTo>
                    <a:pt x="124" y="150"/>
                  </a:lnTo>
                  <a:lnTo>
                    <a:pt x="140" y="158"/>
                  </a:lnTo>
                  <a:lnTo>
                    <a:pt x="146" y="162"/>
                  </a:lnTo>
                  <a:lnTo>
                    <a:pt x="152" y="162"/>
                  </a:lnTo>
                  <a:lnTo>
                    <a:pt x="180" y="144"/>
                  </a:lnTo>
                  <a:lnTo>
                    <a:pt x="182" y="142"/>
                  </a:lnTo>
                  <a:lnTo>
                    <a:pt x="184" y="144"/>
                  </a:lnTo>
                  <a:lnTo>
                    <a:pt x="198" y="146"/>
                  </a:lnTo>
                  <a:lnTo>
                    <a:pt x="200" y="146"/>
                  </a:lnTo>
                  <a:lnTo>
                    <a:pt x="200" y="150"/>
                  </a:lnTo>
                  <a:lnTo>
                    <a:pt x="198" y="152"/>
                  </a:lnTo>
                  <a:lnTo>
                    <a:pt x="192" y="174"/>
                  </a:lnTo>
                  <a:lnTo>
                    <a:pt x="186" y="186"/>
                  </a:lnTo>
                  <a:lnTo>
                    <a:pt x="168" y="186"/>
                  </a:lnTo>
                  <a:lnTo>
                    <a:pt x="166" y="194"/>
                  </a:lnTo>
                  <a:lnTo>
                    <a:pt x="164" y="202"/>
                  </a:lnTo>
                  <a:lnTo>
                    <a:pt x="152" y="222"/>
                  </a:lnTo>
                  <a:lnTo>
                    <a:pt x="148" y="228"/>
                  </a:lnTo>
                  <a:lnTo>
                    <a:pt x="148" y="234"/>
                  </a:lnTo>
                  <a:lnTo>
                    <a:pt x="166" y="246"/>
                  </a:lnTo>
                  <a:lnTo>
                    <a:pt x="172" y="252"/>
                  </a:lnTo>
                  <a:lnTo>
                    <a:pt x="178" y="254"/>
                  </a:lnTo>
                  <a:lnTo>
                    <a:pt x="182" y="254"/>
                  </a:lnTo>
                  <a:lnTo>
                    <a:pt x="186" y="266"/>
                  </a:lnTo>
                  <a:lnTo>
                    <a:pt x="194" y="270"/>
                  </a:lnTo>
                  <a:lnTo>
                    <a:pt x="200" y="266"/>
                  </a:lnTo>
                  <a:lnTo>
                    <a:pt x="204" y="262"/>
                  </a:lnTo>
                  <a:lnTo>
                    <a:pt x="208" y="262"/>
                  </a:lnTo>
                  <a:lnTo>
                    <a:pt x="214" y="264"/>
                  </a:lnTo>
                  <a:lnTo>
                    <a:pt x="218" y="266"/>
                  </a:lnTo>
                  <a:lnTo>
                    <a:pt x="224" y="270"/>
                  </a:lnTo>
                  <a:lnTo>
                    <a:pt x="230" y="278"/>
                  </a:lnTo>
                  <a:lnTo>
                    <a:pt x="236" y="286"/>
                  </a:lnTo>
                  <a:lnTo>
                    <a:pt x="238" y="286"/>
                  </a:lnTo>
                  <a:lnTo>
                    <a:pt x="242" y="284"/>
                  </a:lnTo>
                  <a:lnTo>
                    <a:pt x="248" y="284"/>
                  </a:lnTo>
                  <a:lnTo>
                    <a:pt x="264" y="288"/>
                  </a:lnTo>
                  <a:lnTo>
                    <a:pt x="284" y="292"/>
                  </a:lnTo>
                  <a:lnTo>
                    <a:pt x="304" y="286"/>
                  </a:lnTo>
                  <a:lnTo>
                    <a:pt x="312" y="282"/>
                  </a:lnTo>
                  <a:lnTo>
                    <a:pt x="318" y="278"/>
                  </a:lnTo>
                  <a:lnTo>
                    <a:pt x="312" y="272"/>
                  </a:lnTo>
                  <a:lnTo>
                    <a:pt x="312" y="268"/>
                  </a:lnTo>
                  <a:lnTo>
                    <a:pt x="316" y="262"/>
                  </a:lnTo>
                  <a:lnTo>
                    <a:pt x="322" y="256"/>
                  </a:lnTo>
                  <a:lnTo>
                    <a:pt x="324" y="248"/>
                  </a:lnTo>
                  <a:lnTo>
                    <a:pt x="324" y="238"/>
                  </a:lnTo>
                  <a:lnTo>
                    <a:pt x="324" y="232"/>
                  </a:lnTo>
                  <a:lnTo>
                    <a:pt x="326" y="230"/>
                  </a:lnTo>
                  <a:lnTo>
                    <a:pt x="330" y="226"/>
                  </a:lnTo>
                  <a:lnTo>
                    <a:pt x="340" y="222"/>
                  </a:lnTo>
                  <a:lnTo>
                    <a:pt x="348" y="222"/>
                  </a:lnTo>
                  <a:lnTo>
                    <a:pt x="356" y="226"/>
                  </a:lnTo>
                  <a:lnTo>
                    <a:pt x="366" y="230"/>
                  </a:lnTo>
                  <a:lnTo>
                    <a:pt x="378" y="238"/>
                  </a:lnTo>
                  <a:lnTo>
                    <a:pt x="372" y="222"/>
                  </a:lnTo>
                  <a:lnTo>
                    <a:pt x="364" y="210"/>
                  </a:lnTo>
                  <a:lnTo>
                    <a:pt x="362" y="196"/>
                  </a:lnTo>
                  <a:lnTo>
                    <a:pt x="348" y="194"/>
                  </a:lnTo>
                  <a:lnTo>
                    <a:pt x="312" y="172"/>
                  </a:lnTo>
                  <a:lnTo>
                    <a:pt x="294" y="170"/>
                  </a:lnTo>
                  <a:lnTo>
                    <a:pt x="294" y="166"/>
                  </a:lnTo>
                  <a:lnTo>
                    <a:pt x="292" y="146"/>
                  </a:lnTo>
                  <a:lnTo>
                    <a:pt x="276" y="106"/>
                  </a:lnTo>
                  <a:lnTo>
                    <a:pt x="270" y="94"/>
                  </a:lnTo>
                  <a:lnTo>
                    <a:pt x="264" y="8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7" name="河北"/>
            <p:cNvSpPr>
              <a:spLocks/>
            </p:cNvSpPr>
            <p:nvPr/>
          </p:nvSpPr>
          <p:spPr bwMode="auto">
            <a:xfrm>
              <a:off x="5776913" y="2492375"/>
              <a:ext cx="642937" cy="917575"/>
            </a:xfrm>
            <a:custGeom>
              <a:avLst/>
              <a:gdLst>
                <a:gd name="T0" fmla="*/ 2147483646 w 352"/>
                <a:gd name="T1" fmla="*/ 2147483646 h 502"/>
                <a:gd name="T2" fmla="*/ 2147483646 w 352"/>
                <a:gd name="T3" fmla="*/ 2147483646 h 502"/>
                <a:gd name="T4" fmla="*/ 2147483646 w 352"/>
                <a:gd name="T5" fmla="*/ 2147483646 h 502"/>
                <a:gd name="T6" fmla="*/ 2147483646 w 352"/>
                <a:gd name="T7" fmla="*/ 2147483646 h 502"/>
                <a:gd name="T8" fmla="*/ 2147483646 w 352"/>
                <a:gd name="T9" fmla="*/ 2147483646 h 502"/>
                <a:gd name="T10" fmla="*/ 2147483646 w 352"/>
                <a:gd name="T11" fmla="*/ 2147483646 h 502"/>
                <a:gd name="T12" fmla="*/ 2147483646 w 352"/>
                <a:gd name="T13" fmla="*/ 2147483646 h 502"/>
                <a:gd name="T14" fmla="*/ 2147483646 w 352"/>
                <a:gd name="T15" fmla="*/ 2147483646 h 502"/>
                <a:gd name="T16" fmla="*/ 2147483646 w 352"/>
                <a:gd name="T17" fmla="*/ 2147483646 h 502"/>
                <a:gd name="T18" fmla="*/ 2147483646 w 352"/>
                <a:gd name="T19" fmla="*/ 2147483646 h 502"/>
                <a:gd name="T20" fmla="*/ 2147483646 w 352"/>
                <a:gd name="T21" fmla="*/ 2147483646 h 502"/>
                <a:gd name="T22" fmla="*/ 2147483646 w 352"/>
                <a:gd name="T23" fmla="*/ 2147483646 h 502"/>
                <a:gd name="T24" fmla="*/ 2147483646 w 352"/>
                <a:gd name="T25" fmla="*/ 2147483646 h 502"/>
                <a:gd name="T26" fmla="*/ 2147483646 w 352"/>
                <a:gd name="T27" fmla="*/ 2147483646 h 502"/>
                <a:gd name="T28" fmla="*/ 2147483646 w 352"/>
                <a:gd name="T29" fmla="*/ 2147483646 h 502"/>
                <a:gd name="T30" fmla="*/ 2147483646 w 352"/>
                <a:gd name="T31" fmla="*/ 2147483646 h 502"/>
                <a:gd name="T32" fmla="*/ 2147483646 w 352"/>
                <a:gd name="T33" fmla="*/ 2147483646 h 502"/>
                <a:gd name="T34" fmla="*/ 2147483646 w 352"/>
                <a:gd name="T35" fmla="*/ 2147483646 h 502"/>
                <a:gd name="T36" fmla="*/ 2147483646 w 352"/>
                <a:gd name="T37" fmla="*/ 2147483646 h 502"/>
                <a:gd name="T38" fmla="*/ 2147483646 w 352"/>
                <a:gd name="T39" fmla="*/ 2147483646 h 502"/>
                <a:gd name="T40" fmla="*/ 2147483646 w 352"/>
                <a:gd name="T41" fmla="*/ 2147483646 h 502"/>
                <a:gd name="T42" fmla="*/ 2147483646 w 352"/>
                <a:gd name="T43" fmla="*/ 2147483646 h 502"/>
                <a:gd name="T44" fmla="*/ 2147483646 w 352"/>
                <a:gd name="T45" fmla="*/ 2147483646 h 502"/>
                <a:gd name="T46" fmla="*/ 2147483646 w 352"/>
                <a:gd name="T47" fmla="*/ 2147483646 h 502"/>
                <a:gd name="T48" fmla="*/ 2147483646 w 352"/>
                <a:gd name="T49" fmla="*/ 2147483646 h 502"/>
                <a:gd name="T50" fmla="*/ 2147483646 w 352"/>
                <a:gd name="T51" fmla="*/ 2147483646 h 502"/>
                <a:gd name="T52" fmla="*/ 2147483646 w 352"/>
                <a:gd name="T53" fmla="*/ 2147483646 h 502"/>
                <a:gd name="T54" fmla="*/ 2147483646 w 352"/>
                <a:gd name="T55" fmla="*/ 2147483646 h 502"/>
                <a:gd name="T56" fmla="*/ 2147483646 w 352"/>
                <a:gd name="T57" fmla="*/ 2147483646 h 502"/>
                <a:gd name="T58" fmla="*/ 2147483646 w 352"/>
                <a:gd name="T59" fmla="*/ 2147483646 h 502"/>
                <a:gd name="T60" fmla="*/ 2147483646 w 352"/>
                <a:gd name="T61" fmla="*/ 2147483646 h 502"/>
                <a:gd name="T62" fmla="*/ 2147483646 w 352"/>
                <a:gd name="T63" fmla="*/ 2147483646 h 502"/>
                <a:gd name="T64" fmla="*/ 2147483646 w 352"/>
                <a:gd name="T65" fmla="*/ 2147483646 h 502"/>
                <a:gd name="T66" fmla="*/ 2147483646 w 352"/>
                <a:gd name="T67" fmla="*/ 2147483646 h 502"/>
                <a:gd name="T68" fmla="*/ 2147483646 w 352"/>
                <a:gd name="T69" fmla="*/ 2147483646 h 502"/>
                <a:gd name="T70" fmla="*/ 2147483646 w 352"/>
                <a:gd name="T71" fmla="*/ 2147483646 h 502"/>
                <a:gd name="T72" fmla="*/ 2147483646 w 352"/>
                <a:gd name="T73" fmla="*/ 2147483646 h 502"/>
                <a:gd name="T74" fmla="*/ 2147483646 w 352"/>
                <a:gd name="T75" fmla="*/ 2147483646 h 502"/>
                <a:gd name="T76" fmla="*/ 2147483646 w 352"/>
                <a:gd name="T77" fmla="*/ 2147483646 h 502"/>
                <a:gd name="T78" fmla="*/ 2147483646 w 352"/>
                <a:gd name="T79" fmla="*/ 2147483646 h 502"/>
                <a:gd name="T80" fmla="*/ 2147483646 w 352"/>
                <a:gd name="T81" fmla="*/ 2147483646 h 502"/>
                <a:gd name="T82" fmla="*/ 2147483646 w 352"/>
                <a:gd name="T83" fmla="*/ 2147483646 h 502"/>
                <a:gd name="T84" fmla="*/ 2147483646 w 352"/>
                <a:gd name="T85" fmla="*/ 2147483646 h 502"/>
                <a:gd name="T86" fmla="*/ 2147483646 w 352"/>
                <a:gd name="T87" fmla="*/ 2147483646 h 502"/>
                <a:gd name="T88" fmla="*/ 2147483646 w 352"/>
                <a:gd name="T89" fmla="*/ 2147483646 h 502"/>
                <a:gd name="T90" fmla="*/ 2147483646 w 352"/>
                <a:gd name="T91" fmla="*/ 2147483646 h 502"/>
                <a:gd name="T92" fmla="*/ 2147483646 w 352"/>
                <a:gd name="T93" fmla="*/ 2147483646 h 502"/>
                <a:gd name="T94" fmla="*/ 2147483646 w 352"/>
                <a:gd name="T95" fmla="*/ 2147483646 h 502"/>
                <a:gd name="T96" fmla="*/ 2147483646 w 352"/>
                <a:gd name="T97" fmla="*/ 2147483646 h 502"/>
                <a:gd name="T98" fmla="*/ 2147483646 w 352"/>
                <a:gd name="T99" fmla="*/ 2147483646 h 502"/>
                <a:gd name="T100" fmla="*/ 2147483646 w 352"/>
                <a:gd name="T101" fmla="*/ 2147483646 h 502"/>
                <a:gd name="T102" fmla="*/ 2147483646 w 352"/>
                <a:gd name="T103" fmla="*/ 2147483646 h 502"/>
                <a:gd name="T104" fmla="*/ 2147483646 w 352"/>
                <a:gd name="T105" fmla="*/ 2147483646 h 502"/>
                <a:gd name="T106" fmla="*/ 2147483646 w 352"/>
                <a:gd name="T107" fmla="*/ 2147483646 h 502"/>
                <a:gd name="T108" fmla="*/ 2147483646 w 352"/>
                <a:gd name="T109" fmla="*/ 2147483646 h 5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352" h="502">
                  <a:moveTo>
                    <a:pt x="324" y="152"/>
                  </a:moveTo>
                  <a:lnTo>
                    <a:pt x="318" y="148"/>
                  </a:lnTo>
                  <a:lnTo>
                    <a:pt x="316" y="148"/>
                  </a:lnTo>
                  <a:lnTo>
                    <a:pt x="312" y="144"/>
                  </a:lnTo>
                  <a:lnTo>
                    <a:pt x="290" y="136"/>
                  </a:lnTo>
                  <a:lnTo>
                    <a:pt x="284" y="136"/>
                  </a:lnTo>
                  <a:lnTo>
                    <a:pt x="280" y="138"/>
                  </a:lnTo>
                  <a:lnTo>
                    <a:pt x="270" y="122"/>
                  </a:lnTo>
                  <a:lnTo>
                    <a:pt x="272" y="120"/>
                  </a:lnTo>
                  <a:lnTo>
                    <a:pt x="278" y="112"/>
                  </a:lnTo>
                  <a:lnTo>
                    <a:pt x="278" y="104"/>
                  </a:lnTo>
                  <a:lnTo>
                    <a:pt x="278" y="102"/>
                  </a:lnTo>
                  <a:lnTo>
                    <a:pt x="282" y="96"/>
                  </a:lnTo>
                  <a:lnTo>
                    <a:pt x="280" y="94"/>
                  </a:lnTo>
                  <a:lnTo>
                    <a:pt x="268" y="92"/>
                  </a:lnTo>
                  <a:lnTo>
                    <a:pt x="246" y="88"/>
                  </a:lnTo>
                  <a:lnTo>
                    <a:pt x="234" y="76"/>
                  </a:lnTo>
                  <a:lnTo>
                    <a:pt x="230" y="68"/>
                  </a:lnTo>
                  <a:lnTo>
                    <a:pt x="228" y="64"/>
                  </a:lnTo>
                  <a:lnTo>
                    <a:pt x="234" y="48"/>
                  </a:lnTo>
                  <a:lnTo>
                    <a:pt x="234" y="36"/>
                  </a:lnTo>
                  <a:lnTo>
                    <a:pt x="234" y="32"/>
                  </a:lnTo>
                  <a:lnTo>
                    <a:pt x="228" y="40"/>
                  </a:lnTo>
                  <a:lnTo>
                    <a:pt x="226" y="40"/>
                  </a:lnTo>
                  <a:lnTo>
                    <a:pt x="226" y="42"/>
                  </a:lnTo>
                  <a:lnTo>
                    <a:pt x="224" y="40"/>
                  </a:lnTo>
                  <a:lnTo>
                    <a:pt x="222" y="40"/>
                  </a:lnTo>
                  <a:lnTo>
                    <a:pt x="210" y="30"/>
                  </a:lnTo>
                  <a:lnTo>
                    <a:pt x="208" y="28"/>
                  </a:lnTo>
                  <a:lnTo>
                    <a:pt x="208" y="26"/>
                  </a:lnTo>
                  <a:lnTo>
                    <a:pt x="206" y="8"/>
                  </a:lnTo>
                  <a:lnTo>
                    <a:pt x="200" y="0"/>
                  </a:lnTo>
                  <a:lnTo>
                    <a:pt x="188" y="0"/>
                  </a:lnTo>
                  <a:lnTo>
                    <a:pt x="180" y="14"/>
                  </a:lnTo>
                  <a:lnTo>
                    <a:pt x="180" y="16"/>
                  </a:lnTo>
                  <a:lnTo>
                    <a:pt x="178" y="16"/>
                  </a:lnTo>
                  <a:lnTo>
                    <a:pt x="160" y="12"/>
                  </a:lnTo>
                  <a:lnTo>
                    <a:pt x="156" y="30"/>
                  </a:lnTo>
                  <a:lnTo>
                    <a:pt x="156" y="48"/>
                  </a:lnTo>
                  <a:lnTo>
                    <a:pt x="146" y="64"/>
                  </a:lnTo>
                  <a:lnTo>
                    <a:pt x="146" y="66"/>
                  </a:lnTo>
                  <a:lnTo>
                    <a:pt x="144" y="66"/>
                  </a:lnTo>
                  <a:lnTo>
                    <a:pt x="142" y="66"/>
                  </a:lnTo>
                  <a:lnTo>
                    <a:pt x="130" y="68"/>
                  </a:lnTo>
                  <a:lnTo>
                    <a:pt x="118" y="76"/>
                  </a:lnTo>
                  <a:lnTo>
                    <a:pt x="118" y="78"/>
                  </a:lnTo>
                  <a:lnTo>
                    <a:pt x="116" y="78"/>
                  </a:lnTo>
                  <a:lnTo>
                    <a:pt x="114" y="78"/>
                  </a:lnTo>
                  <a:lnTo>
                    <a:pt x="92" y="70"/>
                  </a:lnTo>
                  <a:lnTo>
                    <a:pt x="90" y="78"/>
                  </a:lnTo>
                  <a:lnTo>
                    <a:pt x="90" y="80"/>
                  </a:lnTo>
                  <a:lnTo>
                    <a:pt x="80" y="96"/>
                  </a:lnTo>
                  <a:lnTo>
                    <a:pt x="76" y="100"/>
                  </a:lnTo>
                  <a:lnTo>
                    <a:pt x="74" y="100"/>
                  </a:lnTo>
                  <a:lnTo>
                    <a:pt x="64" y="100"/>
                  </a:lnTo>
                  <a:lnTo>
                    <a:pt x="50" y="94"/>
                  </a:lnTo>
                  <a:lnTo>
                    <a:pt x="48" y="92"/>
                  </a:lnTo>
                  <a:lnTo>
                    <a:pt x="48" y="90"/>
                  </a:lnTo>
                  <a:lnTo>
                    <a:pt x="46" y="72"/>
                  </a:lnTo>
                  <a:lnTo>
                    <a:pt x="42" y="56"/>
                  </a:lnTo>
                  <a:lnTo>
                    <a:pt x="38" y="52"/>
                  </a:lnTo>
                  <a:lnTo>
                    <a:pt x="34" y="64"/>
                  </a:lnTo>
                  <a:lnTo>
                    <a:pt x="24" y="76"/>
                  </a:lnTo>
                  <a:lnTo>
                    <a:pt x="16" y="96"/>
                  </a:lnTo>
                  <a:lnTo>
                    <a:pt x="14" y="96"/>
                  </a:lnTo>
                  <a:lnTo>
                    <a:pt x="8" y="108"/>
                  </a:lnTo>
                  <a:lnTo>
                    <a:pt x="6" y="114"/>
                  </a:lnTo>
                  <a:lnTo>
                    <a:pt x="0" y="122"/>
                  </a:lnTo>
                  <a:lnTo>
                    <a:pt x="6" y="140"/>
                  </a:lnTo>
                  <a:lnTo>
                    <a:pt x="30" y="168"/>
                  </a:lnTo>
                  <a:lnTo>
                    <a:pt x="38" y="184"/>
                  </a:lnTo>
                  <a:lnTo>
                    <a:pt x="38" y="186"/>
                  </a:lnTo>
                  <a:lnTo>
                    <a:pt x="36" y="188"/>
                  </a:lnTo>
                  <a:lnTo>
                    <a:pt x="30" y="196"/>
                  </a:lnTo>
                  <a:lnTo>
                    <a:pt x="28" y="196"/>
                  </a:lnTo>
                  <a:lnTo>
                    <a:pt x="12" y="200"/>
                  </a:lnTo>
                  <a:lnTo>
                    <a:pt x="14" y="212"/>
                  </a:lnTo>
                  <a:lnTo>
                    <a:pt x="26" y="220"/>
                  </a:lnTo>
                  <a:lnTo>
                    <a:pt x="42" y="224"/>
                  </a:lnTo>
                  <a:lnTo>
                    <a:pt x="48" y="240"/>
                  </a:lnTo>
                  <a:lnTo>
                    <a:pt x="44" y="268"/>
                  </a:lnTo>
                  <a:lnTo>
                    <a:pt x="38" y="280"/>
                  </a:lnTo>
                  <a:lnTo>
                    <a:pt x="38" y="284"/>
                  </a:lnTo>
                  <a:lnTo>
                    <a:pt x="36" y="284"/>
                  </a:lnTo>
                  <a:lnTo>
                    <a:pt x="16" y="286"/>
                  </a:lnTo>
                  <a:lnTo>
                    <a:pt x="16" y="294"/>
                  </a:lnTo>
                  <a:lnTo>
                    <a:pt x="10" y="312"/>
                  </a:lnTo>
                  <a:lnTo>
                    <a:pt x="8" y="332"/>
                  </a:lnTo>
                  <a:lnTo>
                    <a:pt x="12" y="344"/>
                  </a:lnTo>
                  <a:lnTo>
                    <a:pt x="36" y="358"/>
                  </a:lnTo>
                  <a:lnTo>
                    <a:pt x="38" y="360"/>
                  </a:lnTo>
                  <a:lnTo>
                    <a:pt x="48" y="376"/>
                  </a:lnTo>
                  <a:lnTo>
                    <a:pt x="48" y="378"/>
                  </a:lnTo>
                  <a:lnTo>
                    <a:pt x="48" y="380"/>
                  </a:lnTo>
                  <a:lnTo>
                    <a:pt x="34" y="408"/>
                  </a:lnTo>
                  <a:lnTo>
                    <a:pt x="32" y="416"/>
                  </a:lnTo>
                  <a:lnTo>
                    <a:pt x="24" y="434"/>
                  </a:lnTo>
                  <a:lnTo>
                    <a:pt x="20" y="448"/>
                  </a:lnTo>
                  <a:lnTo>
                    <a:pt x="20" y="450"/>
                  </a:lnTo>
                  <a:lnTo>
                    <a:pt x="14" y="456"/>
                  </a:lnTo>
                  <a:lnTo>
                    <a:pt x="12" y="462"/>
                  </a:lnTo>
                  <a:lnTo>
                    <a:pt x="12" y="464"/>
                  </a:lnTo>
                  <a:lnTo>
                    <a:pt x="12" y="466"/>
                  </a:lnTo>
                  <a:lnTo>
                    <a:pt x="14" y="468"/>
                  </a:lnTo>
                  <a:lnTo>
                    <a:pt x="22" y="476"/>
                  </a:lnTo>
                  <a:lnTo>
                    <a:pt x="26" y="482"/>
                  </a:lnTo>
                  <a:lnTo>
                    <a:pt x="28" y="484"/>
                  </a:lnTo>
                  <a:lnTo>
                    <a:pt x="28" y="488"/>
                  </a:lnTo>
                  <a:lnTo>
                    <a:pt x="30" y="492"/>
                  </a:lnTo>
                  <a:lnTo>
                    <a:pt x="36" y="496"/>
                  </a:lnTo>
                  <a:lnTo>
                    <a:pt x="66" y="502"/>
                  </a:lnTo>
                  <a:lnTo>
                    <a:pt x="80" y="500"/>
                  </a:lnTo>
                  <a:lnTo>
                    <a:pt x="94" y="496"/>
                  </a:lnTo>
                  <a:lnTo>
                    <a:pt x="108" y="492"/>
                  </a:lnTo>
                  <a:lnTo>
                    <a:pt x="122" y="492"/>
                  </a:lnTo>
                  <a:lnTo>
                    <a:pt x="122" y="486"/>
                  </a:lnTo>
                  <a:lnTo>
                    <a:pt x="114" y="464"/>
                  </a:lnTo>
                  <a:lnTo>
                    <a:pt x="112" y="464"/>
                  </a:lnTo>
                  <a:lnTo>
                    <a:pt x="114" y="464"/>
                  </a:lnTo>
                  <a:lnTo>
                    <a:pt x="158" y="400"/>
                  </a:lnTo>
                  <a:lnTo>
                    <a:pt x="208" y="352"/>
                  </a:lnTo>
                  <a:lnTo>
                    <a:pt x="224" y="348"/>
                  </a:lnTo>
                  <a:lnTo>
                    <a:pt x="232" y="338"/>
                  </a:lnTo>
                  <a:lnTo>
                    <a:pt x="240" y="332"/>
                  </a:lnTo>
                  <a:lnTo>
                    <a:pt x="250" y="328"/>
                  </a:lnTo>
                  <a:lnTo>
                    <a:pt x="246" y="324"/>
                  </a:lnTo>
                  <a:lnTo>
                    <a:pt x="234" y="312"/>
                  </a:lnTo>
                  <a:lnTo>
                    <a:pt x="226" y="302"/>
                  </a:lnTo>
                  <a:lnTo>
                    <a:pt x="226" y="300"/>
                  </a:lnTo>
                  <a:lnTo>
                    <a:pt x="230" y="294"/>
                  </a:lnTo>
                  <a:lnTo>
                    <a:pt x="218" y="296"/>
                  </a:lnTo>
                  <a:lnTo>
                    <a:pt x="196" y="292"/>
                  </a:lnTo>
                  <a:lnTo>
                    <a:pt x="186" y="284"/>
                  </a:lnTo>
                  <a:lnTo>
                    <a:pt x="182" y="280"/>
                  </a:lnTo>
                  <a:lnTo>
                    <a:pt x="180" y="276"/>
                  </a:lnTo>
                  <a:lnTo>
                    <a:pt x="176" y="256"/>
                  </a:lnTo>
                  <a:lnTo>
                    <a:pt x="174" y="238"/>
                  </a:lnTo>
                  <a:lnTo>
                    <a:pt x="170" y="242"/>
                  </a:lnTo>
                  <a:lnTo>
                    <a:pt x="164" y="244"/>
                  </a:lnTo>
                  <a:lnTo>
                    <a:pt x="146" y="240"/>
                  </a:lnTo>
                  <a:lnTo>
                    <a:pt x="136" y="232"/>
                  </a:lnTo>
                  <a:lnTo>
                    <a:pt x="122" y="228"/>
                  </a:lnTo>
                  <a:lnTo>
                    <a:pt x="116" y="228"/>
                  </a:lnTo>
                  <a:lnTo>
                    <a:pt x="110" y="226"/>
                  </a:lnTo>
                  <a:lnTo>
                    <a:pt x="104" y="224"/>
                  </a:lnTo>
                  <a:lnTo>
                    <a:pt x="98" y="218"/>
                  </a:lnTo>
                  <a:lnTo>
                    <a:pt x="96" y="214"/>
                  </a:lnTo>
                  <a:lnTo>
                    <a:pt x="96" y="210"/>
                  </a:lnTo>
                  <a:lnTo>
                    <a:pt x="96" y="206"/>
                  </a:lnTo>
                  <a:lnTo>
                    <a:pt x="98" y="202"/>
                  </a:lnTo>
                  <a:lnTo>
                    <a:pt x="102" y="200"/>
                  </a:lnTo>
                  <a:lnTo>
                    <a:pt x="110" y="192"/>
                  </a:lnTo>
                  <a:lnTo>
                    <a:pt x="118" y="180"/>
                  </a:lnTo>
                  <a:lnTo>
                    <a:pt x="116" y="176"/>
                  </a:lnTo>
                  <a:lnTo>
                    <a:pt x="114" y="170"/>
                  </a:lnTo>
                  <a:lnTo>
                    <a:pt x="112" y="164"/>
                  </a:lnTo>
                  <a:lnTo>
                    <a:pt x="114" y="160"/>
                  </a:lnTo>
                  <a:lnTo>
                    <a:pt x="114" y="158"/>
                  </a:lnTo>
                  <a:lnTo>
                    <a:pt x="116" y="156"/>
                  </a:lnTo>
                  <a:lnTo>
                    <a:pt x="120" y="152"/>
                  </a:lnTo>
                  <a:lnTo>
                    <a:pt x="134" y="148"/>
                  </a:lnTo>
                  <a:lnTo>
                    <a:pt x="136" y="142"/>
                  </a:lnTo>
                  <a:lnTo>
                    <a:pt x="138" y="140"/>
                  </a:lnTo>
                  <a:lnTo>
                    <a:pt x="150" y="140"/>
                  </a:lnTo>
                  <a:lnTo>
                    <a:pt x="148" y="140"/>
                  </a:lnTo>
                  <a:lnTo>
                    <a:pt x="142" y="136"/>
                  </a:lnTo>
                  <a:lnTo>
                    <a:pt x="140" y="132"/>
                  </a:lnTo>
                  <a:lnTo>
                    <a:pt x="140" y="128"/>
                  </a:lnTo>
                  <a:lnTo>
                    <a:pt x="142" y="122"/>
                  </a:lnTo>
                  <a:lnTo>
                    <a:pt x="148" y="118"/>
                  </a:lnTo>
                  <a:lnTo>
                    <a:pt x="154" y="116"/>
                  </a:lnTo>
                  <a:lnTo>
                    <a:pt x="160" y="116"/>
                  </a:lnTo>
                  <a:lnTo>
                    <a:pt x="166" y="118"/>
                  </a:lnTo>
                  <a:lnTo>
                    <a:pt x="172" y="120"/>
                  </a:lnTo>
                  <a:lnTo>
                    <a:pt x="190" y="134"/>
                  </a:lnTo>
                  <a:lnTo>
                    <a:pt x="208" y="134"/>
                  </a:lnTo>
                  <a:lnTo>
                    <a:pt x="214" y="138"/>
                  </a:lnTo>
                  <a:lnTo>
                    <a:pt x="214" y="144"/>
                  </a:lnTo>
                  <a:lnTo>
                    <a:pt x="214" y="150"/>
                  </a:lnTo>
                  <a:lnTo>
                    <a:pt x="210" y="152"/>
                  </a:lnTo>
                  <a:lnTo>
                    <a:pt x="206" y="152"/>
                  </a:lnTo>
                  <a:lnTo>
                    <a:pt x="204" y="154"/>
                  </a:lnTo>
                  <a:lnTo>
                    <a:pt x="202" y="160"/>
                  </a:lnTo>
                  <a:lnTo>
                    <a:pt x="210" y="180"/>
                  </a:lnTo>
                  <a:lnTo>
                    <a:pt x="218" y="170"/>
                  </a:lnTo>
                  <a:lnTo>
                    <a:pt x="226" y="168"/>
                  </a:lnTo>
                  <a:lnTo>
                    <a:pt x="230" y="168"/>
                  </a:lnTo>
                  <a:lnTo>
                    <a:pt x="234" y="172"/>
                  </a:lnTo>
                  <a:lnTo>
                    <a:pt x="236" y="180"/>
                  </a:lnTo>
                  <a:lnTo>
                    <a:pt x="240" y="190"/>
                  </a:lnTo>
                  <a:lnTo>
                    <a:pt x="242" y="202"/>
                  </a:lnTo>
                  <a:lnTo>
                    <a:pt x="246" y="210"/>
                  </a:lnTo>
                  <a:lnTo>
                    <a:pt x="252" y="220"/>
                  </a:lnTo>
                  <a:lnTo>
                    <a:pt x="264" y="236"/>
                  </a:lnTo>
                  <a:lnTo>
                    <a:pt x="268" y="248"/>
                  </a:lnTo>
                  <a:lnTo>
                    <a:pt x="300" y="244"/>
                  </a:lnTo>
                  <a:lnTo>
                    <a:pt x="314" y="236"/>
                  </a:lnTo>
                  <a:lnTo>
                    <a:pt x="326" y="220"/>
                  </a:lnTo>
                  <a:lnTo>
                    <a:pt x="332" y="204"/>
                  </a:lnTo>
                  <a:lnTo>
                    <a:pt x="336" y="188"/>
                  </a:lnTo>
                  <a:lnTo>
                    <a:pt x="336" y="186"/>
                  </a:lnTo>
                  <a:lnTo>
                    <a:pt x="336" y="184"/>
                  </a:lnTo>
                  <a:lnTo>
                    <a:pt x="338" y="184"/>
                  </a:lnTo>
                  <a:lnTo>
                    <a:pt x="350" y="176"/>
                  </a:lnTo>
                  <a:lnTo>
                    <a:pt x="352" y="176"/>
                  </a:lnTo>
                  <a:lnTo>
                    <a:pt x="350" y="174"/>
                  </a:lnTo>
                  <a:lnTo>
                    <a:pt x="330" y="168"/>
                  </a:lnTo>
                  <a:lnTo>
                    <a:pt x="326" y="156"/>
                  </a:lnTo>
                  <a:lnTo>
                    <a:pt x="324" y="15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8" name="河南"/>
            <p:cNvSpPr>
              <a:spLocks/>
            </p:cNvSpPr>
            <p:nvPr/>
          </p:nvSpPr>
          <p:spPr bwMode="auto">
            <a:xfrm>
              <a:off x="5483225" y="3373438"/>
              <a:ext cx="676275" cy="669925"/>
            </a:xfrm>
            <a:custGeom>
              <a:avLst/>
              <a:gdLst>
                <a:gd name="T0" fmla="*/ 2147483646 w 370"/>
                <a:gd name="T1" fmla="*/ 2147483646 h 366"/>
                <a:gd name="T2" fmla="*/ 0 w 370"/>
                <a:gd name="T3" fmla="*/ 2147483646 h 366"/>
                <a:gd name="T4" fmla="*/ 2147483646 w 370"/>
                <a:gd name="T5" fmla="*/ 2147483646 h 366"/>
                <a:gd name="T6" fmla="*/ 2147483646 w 370"/>
                <a:gd name="T7" fmla="*/ 2147483646 h 366"/>
                <a:gd name="T8" fmla="*/ 2147483646 w 370"/>
                <a:gd name="T9" fmla="*/ 2147483646 h 366"/>
                <a:gd name="T10" fmla="*/ 2147483646 w 370"/>
                <a:gd name="T11" fmla="*/ 2147483646 h 366"/>
                <a:gd name="T12" fmla="*/ 2147483646 w 370"/>
                <a:gd name="T13" fmla="*/ 2147483646 h 366"/>
                <a:gd name="T14" fmla="*/ 2147483646 w 370"/>
                <a:gd name="T15" fmla="*/ 2147483646 h 366"/>
                <a:gd name="T16" fmla="*/ 2147483646 w 370"/>
                <a:gd name="T17" fmla="*/ 2147483646 h 366"/>
                <a:gd name="T18" fmla="*/ 2147483646 w 370"/>
                <a:gd name="T19" fmla="*/ 2147483646 h 366"/>
                <a:gd name="T20" fmla="*/ 2147483646 w 370"/>
                <a:gd name="T21" fmla="*/ 2147483646 h 366"/>
                <a:gd name="T22" fmla="*/ 2147483646 w 370"/>
                <a:gd name="T23" fmla="*/ 2147483646 h 366"/>
                <a:gd name="T24" fmla="*/ 2147483646 w 370"/>
                <a:gd name="T25" fmla="*/ 2147483646 h 366"/>
                <a:gd name="T26" fmla="*/ 2147483646 w 370"/>
                <a:gd name="T27" fmla="*/ 2147483646 h 366"/>
                <a:gd name="T28" fmla="*/ 2147483646 w 370"/>
                <a:gd name="T29" fmla="*/ 2147483646 h 366"/>
                <a:gd name="T30" fmla="*/ 2147483646 w 370"/>
                <a:gd name="T31" fmla="*/ 2147483646 h 366"/>
                <a:gd name="T32" fmla="*/ 2147483646 w 370"/>
                <a:gd name="T33" fmla="*/ 2147483646 h 366"/>
                <a:gd name="T34" fmla="*/ 2147483646 w 370"/>
                <a:gd name="T35" fmla="*/ 2147483646 h 366"/>
                <a:gd name="T36" fmla="*/ 2147483646 w 370"/>
                <a:gd name="T37" fmla="*/ 2147483646 h 366"/>
                <a:gd name="T38" fmla="*/ 2147483646 w 370"/>
                <a:gd name="T39" fmla="*/ 2147483646 h 366"/>
                <a:gd name="T40" fmla="*/ 2147483646 w 370"/>
                <a:gd name="T41" fmla="*/ 2147483646 h 366"/>
                <a:gd name="T42" fmla="*/ 2147483646 w 370"/>
                <a:gd name="T43" fmla="*/ 2147483646 h 366"/>
                <a:gd name="T44" fmla="*/ 2147483646 w 370"/>
                <a:gd name="T45" fmla="*/ 2147483646 h 366"/>
                <a:gd name="T46" fmla="*/ 2147483646 w 370"/>
                <a:gd name="T47" fmla="*/ 2147483646 h 366"/>
                <a:gd name="T48" fmla="*/ 2147483646 w 370"/>
                <a:gd name="T49" fmla="*/ 2147483646 h 366"/>
                <a:gd name="T50" fmla="*/ 2147483646 w 370"/>
                <a:gd name="T51" fmla="*/ 2147483646 h 366"/>
                <a:gd name="T52" fmla="*/ 2147483646 w 370"/>
                <a:gd name="T53" fmla="*/ 2147483646 h 366"/>
                <a:gd name="T54" fmla="*/ 2147483646 w 370"/>
                <a:gd name="T55" fmla="*/ 2147483646 h 366"/>
                <a:gd name="T56" fmla="*/ 2147483646 w 370"/>
                <a:gd name="T57" fmla="*/ 2147483646 h 366"/>
                <a:gd name="T58" fmla="*/ 2147483646 w 370"/>
                <a:gd name="T59" fmla="*/ 2147483646 h 366"/>
                <a:gd name="T60" fmla="*/ 2147483646 w 370"/>
                <a:gd name="T61" fmla="*/ 2147483646 h 366"/>
                <a:gd name="T62" fmla="*/ 2147483646 w 370"/>
                <a:gd name="T63" fmla="*/ 2147483646 h 366"/>
                <a:gd name="T64" fmla="*/ 2147483646 w 370"/>
                <a:gd name="T65" fmla="*/ 2147483646 h 366"/>
                <a:gd name="T66" fmla="*/ 2147483646 w 370"/>
                <a:gd name="T67" fmla="*/ 2147483646 h 366"/>
                <a:gd name="T68" fmla="*/ 2147483646 w 370"/>
                <a:gd name="T69" fmla="*/ 2147483646 h 366"/>
                <a:gd name="T70" fmla="*/ 2147483646 w 370"/>
                <a:gd name="T71" fmla="*/ 2147483646 h 366"/>
                <a:gd name="T72" fmla="*/ 2147483646 w 370"/>
                <a:gd name="T73" fmla="*/ 2147483646 h 366"/>
                <a:gd name="T74" fmla="*/ 2147483646 w 370"/>
                <a:gd name="T75" fmla="*/ 2147483646 h 366"/>
                <a:gd name="T76" fmla="*/ 2147483646 w 370"/>
                <a:gd name="T77" fmla="*/ 2147483646 h 366"/>
                <a:gd name="T78" fmla="*/ 2147483646 w 370"/>
                <a:gd name="T79" fmla="*/ 2147483646 h 366"/>
                <a:gd name="T80" fmla="*/ 2147483646 w 370"/>
                <a:gd name="T81" fmla="*/ 2147483646 h 366"/>
                <a:gd name="T82" fmla="*/ 2147483646 w 370"/>
                <a:gd name="T83" fmla="*/ 2147483646 h 366"/>
                <a:gd name="T84" fmla="*/ 2147483646 w 370"/>
                <a:gd name="T85" fmla="*/ 2147483646 h 366"/>
                <a:gd name="T86" fmla="*/ 2147483646 w 370"/>
                <a:gd name="T87" fmla="*/ 2147483646 h 366"/>
                <a:gd name="T88" fmla="*/ 2147483646 w 370"/>
                <a:gd name="T89" fmla="*/ 2147483646 h 366"/>
                <a:gd name="T90" fmla="*/ 2147483646 w 370"/>
                <a:gd name="T91" fmla="*/ 2147483646 h 366"/>
                <a:gd name="T92" fmla="*/ 2147483646 w 370"/>
                <a:gd name="T93" fmla="*/ 2147483646 h 366"/>
                <a:gd name="T94" fmla="*/ 2147483646 w 370"/>
                <a:gd name="T95" fmla="*/ 0 h 366"/>
                <a:gd name="T96" fmla="*/ 2147483646 w 370"/>
                <a:gd name="T97" fmla="*/ 2147483646 h 366"/>
                <a:gd name="T98" fmla="*/ 2147483646 w 370"/>
                <a:gd name="T99" fmla="*/ 2147483646 h 366"/>
                <a:gd name="T100" fmla="*/ 2147483646 w 370"/>
                <a:gd name="T101" fmla="*/ 2147483646 h 366"/>
                <a:gd name="T102" fmla="*/ 2147483646 w 370"/>
                <a:gd name="T103" fmla="*/ 2147483646 h 366"/>
                <a:gd name="T104" fmla="*/ 2147483646 w 370"/>
                <a:gd name="T105" fmla="*/ 2147483646 h 366"/>
                <a:gd name="T106" fmla="*/ 2147483646 w 370"/>
                <a:gd name="T107" fmla="*/ 2147483646 h 366"/>
                <a:gd name="T108" fmla="*/ 2147483646 w 370"/>
                <a:gd name="T109" fmla="*/ 2147483646 h 36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370" h="366">
                  <a:moveTo>
                    <a:pt x="82" y="120"/>
                  </a:moveTo>
                  <a:lnTo>
                    <a:pt x="80" y="120"/>
                  </a:lnTo>
                  <a:lnTo>
                    <a:pt x="20" y="146"/>
                  </a:lnTo>
                  <a:lnTo>
                    <a:pt x="2" y="162"/>
                  </a:lnTo>
                  <a:lnTo>
                    <a:pt x="0" y="182"/>
                  </a:lnTo>
                  <a:lnTo>
                    <a:pt x="2" y="196"/>
                  </a:lnTo>
                  <a:lnTo>
                    <a:pt x="4" y="206"/>
                  </a:lnTo>
                  <a:lnTo>
                    <a:pt x="10" y="210"/>
                  </a:lnTo>
                  <a:lnTo>
                    <a:pt x="28" y="222"/>
                  </a:lnTo>
                  <a:lnTo>
                    <a:pt x="30" y="222"/>
                  </a:lnTo>
                  <a:lnTo>
                    <a:pt x="34" y="252"/>
                  </a:lnTo>
                  <a:lnTo>
                    <a:pt x="54" y="276"/>
                  </a:lnTo>
                  <a:lnTo>
                    <a:pt x="60" y="282"/>
                  </a:lnTo>
                  <a:lnTo>
                    <a:pt x="66" y="286"/>
                  </a:lnTo>
                  <a:lnTo>
                    <a:pt x="82" y="290"/>
                  </a:lnTo>
                  <a:lnTo>
                    <a:pt x="86" y="290"/>
                  </a:lnTo>
                  <a:lnTo>
                    <a:pt x="92" y="296"/>
                  </a:lnTo>
                  <a:lnTo>
                    <a:pt x="104" y="300"/>
                  </a:lnTo>
                  <a:lnTo>
                    <a:pt x="152" y="302"/>
                  </a:lnTo>
                  <a:lnTo>
                    <a:pt x="194" y="304"/>
                  </a:lnTo>
                  <a:lnTo>
                    <a:pt x="204" y="306"/>
                  </a:lnTo>
                  <a:lnTo>
                    <a:pt x="210" y="310"/>
                  </a:lnTo>
                  <a:lnTo>
                    <a:pt x="214" y="312"/>
                  </a:lnTo>
                  <a:lnTo>
                    <a:pt x="214" y="318"/>
                  </a:lnTo>
                  <a:lnTo>
                    <a:pt x="214" y="332"/>
                  </a:lnTo>
                  <a:lnTo>
                    <a:pt x="214" y="342"/>
                  </a:lnTo>
                  <a:lnTo>
                    <a:pt x="216" y="346"/>
                  </a:lnTo>
                  <a:lnTo>
                    <a:pt x="234" y="342"/>
                  </a:lnTo>
                  <a:lnTo>
                    <a:pt x="242" y="340"/>
                  </a:lnTo>
                  <a:lnTo>
                    <a:pt x="250" y="338"/>
                  </a:lnTo>
                  <a:lnTo>
                    <a:pt x="256" y="340"/>
                  </a:lnTo>
                  <a:lnTo>
                    <a:pt x="258" y="342"/>
                  </a:lnTo>
                  <a:lnTo>
                    <a:pt x="266" y="350"/>
                  </a:lnTo>
                  <a:lnTo>
                    <a:pt x="278" y="362"/>
                  </a:lnTo>
                  <a:lnTo>
                    <a:pt x="280" y="364"/>
                  </a:lnTo>
                  <a:lnTo>
                    <a:pt x="282" y="366"/>
                  </a:lnTo>
                  <a:lnTo>
                    <a:pt x="290" y="360"/>
                  </a:lnTo>
                  <a:lnTo>
                    <a:pt x="298" y="350"/>
                  </a:lnTo>
                  <a:lnTo>
                    <a:pt x="300" y="348"/>
                  </a:lnTo>
                  <a:lnTo>
                    <a:pt x="314" y="358"/>
                  </a:lnTo>
                  <a:lnTo>
                    <a:pt x="324" y="350"/>
                  </a:lnTo>
                  <a:lnTo>
                    <a:pt x="326" y="342"/>
                  </a:lnTo>
                  <a:lnTo>
                    <a:pt x="330" y="338"/>
                  </a:lnTo>
                  <a:lnTo>
                    <a:pt x="334" y="334"/>
                  </a:lnTo>
                  <a:lnTo>
                    <a:pt x="342" y="332"/>
                  </a:lnTo>
                  <a:lnTo>
                    <a:pt x="346" y="330"/>
                  </a:lnTo>
                  <a:lnTo>
                    <a:pt x="344" y="328"/>
                  </a:lnTo>
                  <a:lnTo>
                    <a:pt x="342" y="326"/>
                  </a:lnTo>
                  <a:lnTo>
                    <a:pt x="344" y="306"/>
                  </a:lnTo>
                  <a:lnTo>
                    <a:pt x="338" y="300"/>
                  </a:lnTo>
                  <a:lnTo>
                    <a:pt x="334" y="296"/>
                  </a:lnTo>
                  <a:lnTo>
                    <a:pt x="328" y="294"/>
                  </a:lnTo>
                  <a:lnTo>
                    <a:pt x="320" y="294"/>
                  </a:lnTo>
                  <a:lnTo>
                    <a:pt x="310" y="296"/>
                  </a:lnTo>
                  <a:lnTo>
                    <a:pt x="306" y="296"/>
                  </a:lnTo>
                  <a:lnTo>
                    <a:pt x="302" y="294"/>
                  </a:lnTo>
                  <a:lnTo>
                    <a:pt x="302" y="290"/>
                  </a:lnTo>
                  <a:lnTo>
                    <a:pt x="302" y="286"/>
                  </a:lnTo>
                  <a:lnTo>
                    <a:pt x="292" y="272"/>
                  </a:lnTo>
                  <a:lnTo>
                    <a:pt x="282" y="262"/>
                  </a:lnTo>
                  <a:lnTo>
                    <a:pt x="278" y="256"/>
                  </a:lnTo>
                  <a:lnTo>
                    <a:pt x="274" y="250"/>
                  </a:lnTo>
                  <a:lnTo>
                    <a:pt x="272" y="244"/>
                  </a:lnTo>
                  <a:lnTo>
                    <a:pt x="274" y="238"/>
                  </a:lnTo>
                  <a:lnTo>
                    <a:pt x="274" y="236"/>
                  </a:lnTo>
                  <a:lnTo>
                    <a:pt x="298" y="240"/>
                  </a:lnTo>
                  <a:lnTo>
                    <a:pt x="296" y="226"/>
                  </a:lnTo>
                  <a:lnTo>
                    <a:pt x="296" y="216"/>
                  </a:lnTo>
                  <a:lnTo>
                    <a:pt x="298" y="212"/>
                  </a:lnTo>
                  <a:lnTo>
                    <a:pt x="300" y="210"/>
                  </a:lnTo>
                  <a:lnTo>
                    <a:pt x="304" y="206"/>
                  </a:lnTo>
                  <a:lnTo>
                    <a:pt x="310" y="204"/>
                  </a:lnTo>
                  <a:lnTo>
                    <a:pt x="318" y="200"/>
                  </a:lnTo>
                  <a:lnTo>
                    <a:pt x="318" y="196"/>
                  </a:lnTo>
                  <a:lnTo>
                    <a:pt x="312" y="178"/>
                  </a:lnTo>
                  <a:lnTo>
                    <a:pt x="312" y="170"/>
                  </a:lnTo>
                  <a:lnTo>
                    <a:pt x="312" y="166"/>
                  </a:lnTo>
                  <a:lnTo>
                    <a:pt x="318" y="162"/>
                  </a:lnTo>
                  <a:lnTo>
                    <a:pt x="324" y="162"/>
                  </a:lnTo>
                  <a:lnTo>
                    <a:pt x="338" y="166"/>
                  </a:lnTo>
                  <a:lnTo>
                    <a:pt x="340" y="166"/>
                  </a:lnTo>
                  <a:lnTo>
                    <a:pt x="340" y="168"/>
                  </a:lnTo>
                  <a:lnTo>
                    <a:pt x="356" y="186"/>
                  </a:lnTo>
                  <a:lnTo>
                    <a:pt x="370" y="162"/>
                  </a:lnTo>
                  <a:lnTo>
                    <a:pt x="356" y="140"/>
                  </a:lnTo>
                  <a:lnTo>
                    <a:pt x="348" y="128"/>
                  </a:lnTo>
                  <a:lnTo>
                    <a:pt x="336" y="136"/>
                  </a:lnTo>
                  <a:lnTo>
                    <a:pt x="334" y="134"/>
                  </a:lnTo>
                  <a:lnTo>
                    <a:pt x="302" y="126"/>
                  </a:lnTo>
                  <a:lnTo>
                    <a:pt x="292" y="122"/>
                  </a:lnTo>
                  <a:lnTo>
                    <a:pt x="286" y="116"/>
                  </a:lnTo>
                  <a:lnTo>
                    <a:pt x="280" y="110"/>
                  </a:lnTo>
                  <a:lnTo>
                    <a:pt x="278" y="106"/>
                  </a:lnTo>
                  <a:lnTo>
                    <a:pt x="260" y="96"/>
                  </a:lnTo>
                  <a:lnTo>
                    <a:pt x="260" y="78"/>
                  </a:lnTo>
                  <a:lnTo>
                    <a:pt x="294" y="58"/>
                  </a:lnTo>
                  <a:lnTo>
                    <a:pt x="292" y="44"/>
                  </a:lnTo>
                  <a:lnTo>
                    <a:pt x="286" y="30"/>
                  </a:lnTo>
                  <a:lnTo>
                    <a:pt x="282" y="18"/>
                  </a:lnTo>
                  <a:lnTo>
                    <a:pt x="258" y="22"/>
                  </a:lnTo>
                  <a:lnTo>
                    <a:pt x="242" y="26"/>
                  </a:lnTo>
                  <a:lnTo>
                    <a:pt x="226" y="28"/>
                  </a:lnTo>
                  <a:lnTo>
                    <a:pt x="200" y="22"/>
                  </a:lnTo>
                  <a:lnTo>
                    <a:pt x="200" y="14"/>
                  </a:lnTo>
                  <a:lnTo>
                    <a:pt x="196" y="14"/>
                  </a:lnTo>
                  <a:lnTo>
                    <a:pt x="190" y="10"/>
                  </a:lnTo>
                  <a:lnTo>
                    <a:pt x="188" y="6"/>
                  </a:lnTo>
                  <a:lnTo>
                    <a:pt x="186" y="2"/>
                  </a:lnTo>
                  <a:lnTo>
                    <a:pt x="186" y="0"/>
                  </a:lnTo>
                  <a:lnTo>
                    <a:pt x="184" y="22"/>
                  </a:lnTo>
                  <a:lnTo>
                    <a:pt x="182" y="28"/>
                  </a:lnTo>
                  <a:lnTo>
                    <a:pt x="180" y="34"/>
                  </a:lnTo>
                  <a:lnTo>
                    <a:pt x="182" y="36"/>
                  </a:lnTo>
                  <a:lnTo>
                    <a:pt x="184" y="40"/>
                  </a:lnTo>
                  <a:lnTo>
                    <a:pt x="184" y="46"/>
                  </a:lnTo>
                  <a:lnTo>
                    <a:pt x="182" y="50"/>
                  </a:lnTo>
                  <a:lnTo>
                    <a:pt x="180" y="54"/>
                  </a:lnTo>
                  <a:lnTo>
                    <a:pt x="184" y="68"/>
                  </a:lnTo>
                  <a:lnTo>
                    <a:pt x="182" y="68"/>
                  </a:lnTo>
                  <a:lnTo>
                    <a:pt x="182" y="70"/>
                  </a:lnTo>
                  <a:lnTo>
                    <a:pt x="172" y="78"/>
                  </a:lnTo>
                  <a:lnTo>
                    <a:pt x="172" y="96"/>
                  </a:lnTo>
                  <a:lnTo>
                    <a:pt x="170" y="98"/>
                  </a:lnTo>
                  <a:lnTo>
                    <a:pt x="148" y="106"/>
                  </a:lnTo>
                  <a:lnTo>
                    <a:pt x="132" y="110"/>
                  </a:lnTo>
                  <a:lnTo>
                    <a:pt x="98" y="106"/>
                  </a:lnTo>
                  <a:lnTo>
                    <a:pt x="82" y="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9" name="台湾"/>
            <p:cNvSpPr>
              <a:spLocks/>
            </p:cNvSpPr>
            <p:nvPr/>
          </p:nvSpPr>
          <p:spPr bwMode="auto">
            <a:xfrm>
              <a:off x="6754813" y="4803775"/>
              <a:ext cx="193675" cy="468313"/>
            </a:xfrm>
            <a:custGeom>
              <a:avLst/>
              <a:gdLst>
                <a:gd name="T0" fmla="*/ 2147483646 w 106"/>
                <a:gd name="T1" fmla="*/ 0 h 256"/>
                <a:gd name="T2" fmla="*/ 2147483646 w 106"/>
                <a:gd name="T3" fmla="*/ 0 h 256"/>
                <a:gd name="T4" fmla="*/ 2147483646 w 106"/>
                <a:gd name="T5" fmla="*/ 2147483646 h 256"/>
                <a:gd name="T6" fmla="*/ 2147483646 w 106"/>
                <a:gd name="T7" fmla="*/ 2147483646 h 256"/>
                <a:gd name="T8" fmla="*/ 2147483646 w 106"/>
                <a:gd name="T9" fmla="*/ 2147483646 h 256"/>
                <a:gd name="T10" fmla="*/ 2147483646 w 106"/>
                <a:gd name="T11" fmla="*/ 2147483646 h 256"/>
                <a:gd name="T12" fmla="*/ 2147483646 w 106"/>
                <a:gd name="T13" fmla="*/ 2147483646 h 256"/>
                <a:gd name="T14" fmla="*/ 2147483646 w 106"/>
                <a:gd name="T15" fmla="*/ 2147483646 h 256"/>
                <a:gd name="T16" fmla="*/ 2147483646 w 106"/>
                <a:gd name="T17" fmla="*/ 2147483646 h 256"/>
                <a:gd name="T18" fmla="*/ 0 w 106"/>
                <a:gd name="T19" fmla="*/ 2147483646 h 256"/>
                <a:gd name="T20" fmla="*/ 2147483646 w 106"/>
                <a:gd name="T21" fmla="*/ 2147483646 h 256"/>
                <a:gd name="T22" fmla="*/ 2147483646 w 106"/>
                <a:gd name="T23" fmla="*/ 2147483646 h 256"/>
                <a:gd name="T24" fmla="*/ 2147483646 w 106"/>
                <a:gd name="T25" fmla="*/ 2147483646 h 256"/>
                <a:gd name="T26" fmla="*/ 2147483646 w 106"/>
                <a:gd name="T27" fmla="*/ 2147483646 h 256"/>
                <a:gd name="T28" fmla="*/ 2147483646 w 106"/>
                <a:gd name="T29" fmla="*/ 2147483646 h 256"/>
                <a:gd name="T30" fmla="*/ 2147483646 w 106"/>
                <a:gd name="T31" fmla="*/ 2147483646 h 256"/>
                <a:gd name="T32" fmla="*/ 2147483646 w 106"/>
                <a:gd name="T33" fmla="*/ 2147483646 h 256"/>
                <a:gd name="T34" fmla="*/ 2147483646 w 106"/>
                <a:gd name="T35" fmla="*/ 2147483646 h 256"/>
                <a:gd name="T36" fmla="*/ 2147483646 w 106"/>
                <a:gd name="T37" fmla="*/ 2147483646 h 256"/>
                <a:gd name="T38" fmla="*/ 2147483646 w 106"/>
                <a:gd name="T39" fmla="*/ 2147483646 h 256"/>
                <a:gd name="T40" fmla="*/ 2147483646 w 106"/>
                <a:gd name="T41" fmla="*/ 2147483646 h 256"/>
                <a:gd name="T42" fmla="*/ 2147483646 w 106"/>
                <a:gd name="T43" fmla="*/ 2147483646 h 256"/>
                <a:gd name="T44" fmla="*/ 2147483646 w 106"/>
                <a:gd name="T45" fmla="*/ 2147483646 h 256"/>
                <a:gd name="T46" fmla="*/ 2147483646 w 106"/>
                <a:gd name="T47" fmla="*/ 2147483646 h 256"/>
                <a:gd name="T48" fmla="*/ 2147483646 w 106"/>
                <a:gd name="T49" fmla="*/ 2147483646 h 256"/>
                <a:gd name="T50" fmla="*/ 2147483646 w 106"/>
                <a:gd name="T51" fmla="*/ 2147483646 h 256"/>
                <a:gd name="T52" fmla="*/ 2147483646 w 106"/>
                <a:gd name="T53" fmla="*/ 2147483646 h 256"/>
                <a:gd name="T54" fmla="*/ 2147483646 w 106"/>
                <a:gd name="T55" fmla="*/ 2147483646 h 256"/>
                <a:gd name="T56" fmla="*/ 2147483646 w 106"/>
                <a:gd name="T57" fmla="*/ 2147483646 h 256"/>
                <a:gd name="T58" fmla="*/ 2147483646 w 106"/>
                <a:gd name="T59" fmla="*/ 2147483646 h 256"/>
                <a:gd name="T60" fmla="*/ 2147483646 w 106"/>
                <a:gd name="T61" fmla="*/ 2147483646 h 256"/>
                <a:gd name="T62" fmla="*/ 2147483646 w 106"/>
                <a:gd name="T63" fmla="*/ 2147483646 h 256"/>
                <a:gd name="T64" fmla="*/ 2147483646 w 106"/>
                <a:gd name="T65" fmla="*/ 2147483646 h 256"/>
                <a:gd name="T66" fmla="*/ 2147483646 w 106"/>
                <a:gd name="T67" fmla="*/ 2147483646 h 256"/>
                <a:gd name="T68" fmla="*/ 2147483646 w 106"/>
                <a:gd name="T69" fmla="*/ 2147483646 h 256"/>
                <a:gd name="T70" fmla="*/ 2147483646 w 106"/>
                <a:gd name="T71" fmla="*/ 2147483646 h 256"/>
                <a:gd name="T72" fmla="*/ 2147483646 w 106"/>
                <a:gd name="T73" fmla="*/ 2147483646 h 256"/>
                <a:gd name="T74" fmla="*/ 2147483646 w 106"/>
                <a:gd name="T75" fmla="*/ 2147483646 h 256"/>
                <a:gd name="T76" fmla="*/ 2147483646 w 106"/>
                <a:gd name="T77" fmla="*/ 2147483646 h 256"/>
                <a:gd name="T78" fmla="*/ 2147483646 w 106"/>
                <a:gd name="T79" fmla="*/ 2147483646 h 256"/>
                <a:gd name="T80" fmla="*/ 2147483646 w 106"/>
                <a:gd name="T81" fmla="*/ 2147483646 h 256"/>
                <a:gd name="T82" fmla="*/ 2147483646 w 106"/>
                <a:gd name="T83" fmla="*/ 2147483646 h 256"/>
                <a:gd name="T84" fmla="*/ 2147483646 w 106"/>
                <a:gd name="T85" fmla="*/ 2147483646 h 256"/>
                <a:gd name="T86" fmla="*/ 2147483646 w 106"/>
                <a:gd name="T87" fmla="*/ 2147483646 h 256"/>
                <a:gd name="T88" fmla="*/ 2147483646 w 106"/>
                <a:gd name="T89" fmla="*/ 0 h 25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06" h="256">
                  <a:moveTo>
                    <a:pt x="80" y="0"/>
                  </a:moveTo>
                  <a:lnTo>
                    <a:pt x="80" y="0"/>
                  </a:lnTo>
                  <a:lnTo>
                    <a:pt x="62" y="14"/>
                  </a:lnTo>
                  <a:lnTo>
                    <a:pt x="46" y="32"/>
                  </a:lnTo>
                  <a:lnTo>
                    <a:pt x="34" y="50"/>
                  </a:lnTo>
                  <a:lnTo>
                    <a:pt x="24" y="70"/>
                  </a:lnTo>
                  <a:lnTo>
                    <a:pt x="10" y="98"/>
                  </a:lnTo>
                  <a:lnTo>
                    <a:pt x="4" y="104"/>
                  </a:lnTo>
                  <a:lnTo>
                    <a:pt x="0" y="108"/>
                  </a:lnTo>
                  <a:lnTo>
                    <a:pt x="6" y="152"/>
                  </a:lnTo>
                  <a:lnTo>
                    <a:pt x="6" y="154"/>
                  </a:lnTo>
                  <a:lnTo>
                    <a:pt x="2" y="184"/>
                  </a:lnTo>
                  <a:lnTo>
                    <a:pt x="2" y="196"/>
                  </a:lnTo>
                  <a:lnTo>
                    <a:pt x="2" y="200"/>
                  </a:lnTo>
                  <a:lnTo>
                    <a:pt x="4" y="202"/>
                  </a:lnTo>
                  <a:lnTo>
                    <a:pt x="36" y="224"/>
                  </a:lnTo>
                  <a:lnTo>
                    <a:pt x="38" y="224"/>
                  </a:lnTo>
                  <a:lnTo>
                    <a:pt x="38" y="226"/>
                  </a:lnTo>
                  <a:lnTo>
                    <a:pt x="42" y="236"/>
                  </a:lnTo>
                  <a:lnTo>
                    <a:pt x="50" y="248"/>
                  </a:lnTo>
                  <a:lnTo>
                    <a:pt x="56" y="252"/>
                  </a:lnTo>
                  <a:lnTo>
                    <a:pt x="62" y="256"/>
                  </a:lnTo>
                  <a:lnTo>
                    <a:pt x="66" y="204"/>
                  </a:lnTo>
                  <a:lnTo>
                    <a:pt x="66" y="202"/>
                  </a:lnTo>
                  <a:lnTo>
                    <a:pt x="90" y="146"/>
                  </a:lnTo>
                  <a:lnTo>
                    <a:pt x="98" y="80"/>
                  </a:lnTo>
                  <a:lnTo>
                    <a:pt x="98" y="78"/>
                  </a:lnTo>
                  <a:lnTo>
                    <a:pt x="106" y="60"/>
                  </a:lnTo>
                  <a:lnTo>
                    <a:pt x="100" y="44"/>
                  </a:lnTo>
                  <a:lnTo>
                    <a:pt x="98" y="44"/>
                  </a:lnTo>
                  <a:lnTo>
                    <a:pt x="98" y="24"/>
                  </a:lnTo>
                  <a:lnTo>
                    <a:pt x="98" y="22"/>
                  </a:lnTo>
                  <a:lnTo>
                    <a:pt x="102" y="16"/>
                  </a:lnTo>
                  <a:lnTo>
                    <a:pt x="106" y="12"/>
                  </a:lnTo>
                  <a:lnTo>
                    <a:pt x="8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0" name="海南"/>
            <p:cNvSpPr>
              <a:spLocks/>
            </p:cNvSpPr>
            <p:nvPr/>
          </p:nvSpPr>
          <p:spPr bwMode="auto">
            <a:xfrm>
              <a:off x="5330825" y="5634038"/>
              <a:ext cx="292100" cy="255587"/>
            </a:xfrm>
            <a:custGeom>
              <a:avLst/>
              <a:gdLst>
                <a:gd name="T0" fmla="*/ 2147483646 w 160"/>
                <a:gd name="T1" fmla="*/ 2147483646 h 140"/>
                <a:gd name="T2" fmla="*/ 2147483646 w 160"/>
                <a:gd name="T3" fmla="*/ 2147483646 h 140"/>
                <a:gd name="T4" fmla="*/ 2147483646 w 160"/>
                <a:gd name="T5" fmla="*/ 2147483646 h 140"/>
                <a:gd name="T6" fmla="*/ 2147483646 w 160"/>
                <a:gd name="T7" fmla="*/ 2147483646 h 140"/>
                <a:gd name="T8" fmla="*/ 2147483646 w 160"/>
                <a:gd name="T9" fmla="*/ 2147483646 h 140"/>
                <a:gd name="T10" fmla="*/ 2147483646 w 160"/>
                <a:gd name="T11" fmla="*/ 2147483646 h 140"/>
                <a:gd name="T12" fmla="*/ 2147483646 w 160"/>
                <a:gd name="T13" fmla="*/ 2147483646 h 140"/>
                <a:gd name="T14" fmla="*/ 2147483646 w 160"/>
                <a:gd name="T15" fmla="*/ 2147483646 h 140"/>
                <a:gd name="T16" fmla="*/ 2147483646 w 160"/>
                <a:gd name="T17" fmla="*/ 2147483646 h 140"/>
                <a:gd name="T18" fmla="*/ 2147483646 w 160"/>
                <a:gd name="T19" fmla="*/ 2147483646 h 140"/>
                <a:gd name="T20" fmla="*/ 2147483646 w 160"/>
                <a:gd name="T21" fmla="*/ 2147483646 h 140"/>
                <a:gd name="T22" fmla="*/ 2147483646 w 160"/>
                <a:gd name="T23" fmla="*/ 2147483646 h 140"/>
                <a:gd name="T24" fmla="*/ 2147483646 w 160"/>
                <a:gd name="T25" fmla="*/ 2147483646 h 140"/>
                <a:gd name="T26" fmla="*/ 0 w 160"/>
                <a:gd name="T27" fmla="*/ 2147483646 h 140"/>
                <a:gd name="T28" fmla="*/ 2147483646 w 160"/>
                <a:gd name="T29" fmla="*/ 2147483646 h 140"/>
                <a:gd name="T30" fmla="*/ 2147483646 w 160"/>
                <a:gd name="T31" fmla="*/ 2147483646 h 140"/>
                <a:gd name="T32" fmla="*/ 2147483646 w 160"/>
                <a:gd name="T33" fmla="*/ 2147483646 h 140"/>
                <a:gd name="T34" fmla="*/ 2147483646 w 160"/>
                <a:gd name="T35" fmla="*/ 2147483646 h 140"/>
                <a:gd name="T36" fmla="*/ 2147483646 w 160"/>
                <a:gd name="T37" fmla="*/ 2147483646 h 140"/>
                <a:gd name="T38" fmla="*/ 2147483646 w 160"/>
                <a:gd name="T39" fmla="*/ 2147483646 h 140"/>
                <a:gd name="T40" fmla="*/ 2147483646 w 160"/>
                <a:gd name="T41" fmla="*/ 2147483646 h 140"/>
                <a:gd name="T42" fmla="*/ 2147483646 w 160"/>
                <a:gd name="T43" fmla="*/ 2147483646 h 140"/>
                <a:gd name="T44" fmla="*/ 2147483646 w 160"/>
                <a:gd name="T45" fmla="*/ 2147483646 h 140"/>
                <a:gd name="T46" fmla="*/ 2147483646 w 160"/>
                <a:gd name="T47" fmla="*/ 2147483646 h 140"/>
                <a:gd name="T48" fmla="*/ 2147483646 w 160"/>
                <a:gd name="T49" fmla="*/ 2147483646 h 140"/>
                <a:gd name="T50" fmla="*/ 2147483646 w 160"/>
                <a:gd name="T51" fmla="*/ 2147483646 h 140"/>
                <a:gd name="T52" fmla="*/ 2147483646 w 160"/>
                <a:gd name="T53" fmla="*/ 2147483646 h 140"/>
                <a:gd name="T54" fmla="*/ 2147483646 w 160"/>
                <a:gd name="T55" fmla="*/ 2147483646 h 140"/>
                <a:gd name="T56" fmla="*/ 2147483646 w 160"/>
                <a:gd name="T57" fmla="*/ 2147483646 h 140"/>
                <a:gd name="T58" fmla="*/ 2147483646 w 160"/>
                <a:gd name="T59" fmla="*/ 2147483646 h 140"/>
                <a:gd name="T60" fmla="*/ 2147483646 w 160"/>
                <a:gd name="T61" fmla="*/ 2147483646 h 140"/>
                <a:gd name="T62" fmla="*/ 2147483646 w 160"/>
                <a:gd name="T63" fmla="*/ 2147483646 h 140"/>
                <a:gd name="T64" fmla="*/ 2147483646 w 160"/>
                <a:gd name="T65" fmla="*/ 2147483646 h 140"/>
                <a:gd name="T66" fmla="*/ 2147483646 w 160"/>
                <a:gd name="T67" fmla="*/ 2147483646 h 140"/>
                <a:gd name="T68" fmla="*/ 2147483646 w 160"/>
                <a:gd name="T69" fmla="*/ 2147483646 h 140"/>
                <a:gd name="T70" fmla="*/ 2147483646 w 160"/>
                <a:gd name="T71" fmla="*/ 2147483646 h 140"/>
                <a:gd name="T72" fmla="*/ 2147483646 w 160"/>
                <a:gd name="T73" fmla="*/ 2147483646 h 140"/>
                <a:gd name="T74" fmla="*/ 2147483646 w 160"/>
                <a:gd name="T75" fmla="*/ 2147483646 h 140"/>
                <a:gd name="T76" fmla="*/ 2147483646 w 160"/>
                <a:gd name="T77" fmla="*/ 2147483646 h 140"/>
                <a:gd name="T78" fmla="*/ 2147483646 w 160"/>
                <a:gd name="T79" fmla="*/ 2147483646 h 140"/>
                <a:gd name="T80" fmla="*/ 2147483646 w 160"/>
                <a:gd name="T81" fmla="*/ 2147483646 h 140"/>
                <a:gd name="T82" fmla="*/ 2147483646 w 160"/>
                <a:gd name="T83" fmla="*/ 0 h 140"/>
                <a:gd name="T84" fmla="*/ 2147483646 w 160"/>
                <a:gd name="T85" fmla="*/ 2147483646 h 140"/>
                <a:gd name="T86" fmla="*/ 2147483646 w 160"/>
                <a:gd name="T87" fmla="*/ 2147483646 h 140"/>
                <a:gd name="T88" fmla="*/ 2147483646 w 160"/>
                <a:gd name="T89" fmla="*/ 2147483646 h 140"/>
                <a:gd name="T90" fmla="*/ 2147483646 w 160"/>
                <a:gd name="T91" fmla="*/ 2147483646 h 140"/>
                <a:gd name="T92" fmla="*/ 2147483646 w 160"/>
                <a:gd name="T93" fmla="*/ 2147483646 h 140"/>
                <a:gd name="T94" fmla="*/ 2147483646 w 160"/>
                <a:gd name="T95" fmla="*/ 2147483646 h 14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160" h="140">
                  <a:moveTo>
                    <a:pt x="72" y="14"/>
                  </a:moveTo>
                  <a:lnTo>
                    <a:pt x="70" y="18"/>
                  </a:lnTo>
                  <a:lnTo>
                    <a:pt x="68" y="20"/>
                  </a:lnTo>
                  <a:lnTo>
                    <a:pt x="36" y="28"/>
                  </a:lnTo>
                  <a:lnTo>
                    <a:pt x="38" y="32"/>
                  </a:lnTo>
                  <a:lnTo>
                    <a:pt x="48" y="44"/>
                  </a:lnTo>
                  <a:lnTo>
                    <a:pt x="44" y="46"/>
                  </a:lnTo>
                  <a:lnTo>
                    <a:pt x="30" y="54"/>
                  </a:lnTo>
                  <a:lnTo>
                    <a:pt x="6" y="72"/>
                  </a:lnTo>
                  <a:lnTo>
                    <a:pt x="2" y="80"/>
                  </a:lnTo>
                  <a:lnTo>
                    <a:pt x="0" y="92"/>
                  </a:lnTo>
                  <a:lnTo>
                    <a:pt x="4" y="108"/>
                  </a:lnTo>
                  <a:lnTo>
                    <a:pt x="10" y="126"/>
                  </a:lnTo>
                  <a:lnTo>
                    <a:pt x="34" y="128"/>
                  </a:lnTo>
                  <a:lnTo>
                    <a:pt x="36" y="128"/>
                  </a:lnTo>
                  <a:lnTo>
                    <a:pt x="60" y="140"/>
                  </a:lnTo>
                  <a:lnTo>
                    <a:pt x="86" y="136"/>
                  </a:lnTo>
                  <a:lnTo>
                    <a:pt x="94" y="132"/>
                  </a:lnTo>
                  <a:lnTo>
                    <a:pt x="102" y="126"/>
                  </a:lnTo>
                  <a:lnTo>
                    <a:pt x="112" y="118"/>
                  </a:lnTo>
                  <a:lnTo>
                    <a:pt x="122" y="106"/>
                  </a:lnTo>
                  <a:lnTo>
                    <a:pt x="124" y="106"/>
                  </a:lnTo>
                  <a:lnTo>
                    <a:pt x="126" y="104"/>
                  </a:lnTo>
                  <a:lnTo>
                    <a:pt x="136" y="100"/>
                  </a:lnTo>
                  <a:lnTo>
                    <a:pt x="134" y="66"/>
                  </a:lnTo>
                  <a:lnTo>
                    <a:pt x="148" y="44"/>
                  </a:lnTo>
                  <a:lnTo>
                    <a:pt x="160" y="34"/>
                  </a:lnTo>
                  <a:lnTo>
                    <a:pt x="160" y="22"/>
                  </a:lnTo>
                  <a:lnTo>
                    <a:pt x="158" y="14"/>
                  </a:lnTo>
                  <a:lnTo>
                    <a:pt x="156" y="10"/>
                  </a:lnTo>
                  <a:lnTo>
                    <a:pt x="152" y="2"/>
                  </a:lnTo>
                  <a:lnTo>
                    <a:pt x="146" y="0"/>
                  </a:lnTo>
                  <a:lnTo>
                    <a:pt x="146" y="12"/>
                  </a:lnTo>
                  <a:lnTo>
                    <a:pt x="126" y="8"/>
                  </a:lnTo>
                  <a:lnTo>
                    <a:pt x="116" y="14"/>
                  </a:lnTo>
                  <a:lnTo>
                    <a:pt x="114" y="14"/>
                  </a:lnTo>
                  <a:lnTo>
                    <a:pt x="72" y="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sp>
        <p:nvSpPr>
          <p:cNvPr id="61" name="矩形 60"/>
          <p:cNvSpPr/>
          <p:nvPr/>
        </p:nvSpPr>
        <p:spPr>
          <a:xfrm>
            <a:off x="3755569" y="1208995"/>
            <a:ext cx="4114799" cy="1384995"/>
          </a:xfrm>
          <a:prstGeom prst="rect">
            <a:avLst/>
          </a:prstGeom>
        </p:spPr>
        <p:txBody>
          <a:bodyPr wrap="square">
            <a:spAutoFit/>
          </a:bodyPr>
          <a:lstStyle/>
          <a:p>
            <a:pPr algn="just">
              <a:lnSpc>
                <a:spcPct val="150000"/>
              </a:lnSpc>
              <a:defRPr/>
            </a:pP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从</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2007</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年美国次贷危机到</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2017</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年，已经过去十年，而经济危机影响犹在，特别是对美欧这些发达国家的影响犹在。在这种情况下，很多发达国家已经无暇顾及</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正在</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崛起的新兴地区和新兴国家。</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2" name="矩形 61"/>
          <p:cNvSpPr/>
          <p:nvPr/>
        </p:nvSpPr>
        <p:spPr>
          <a:xfrm>
            <a:off x="3140638" y="2638324"/>
            <a:ext cx="4835870" cy="51215"/>
          </a:xfrm>
          <a:prstGeom prst="rect">
            <a:avLst/>
          </a:prstGeom>
          <a:solidFill>
            <a:schemeClr val="accent2"/>
          </a:solidFill>
          <a:ln w="25400" cap="flat" cmpd="sng" algn="ctr">
            <a:noFill/>
            <a:prstDash val="solid"/>
          </a:ln>
          <a:effectLst/>
        </p:spPr>
        <p:txBody>
          <a:bodyPr rot="0" spcFirstLastPara="0" vertOverflow="overflow" horzOverflow="overflow" vert="horz" wrap="square" lIns="68567" tIns="34284" rIns="68567" bIns="34284" numCol="1" spcCol="0" rtlCol="0" fromWordArt="0" anchor="ctr" anchorCtr="0" forceAA="0" compatLnSpc="1">
            <a:prstTxWarp prst="textNoShape">
              <a:avLst/>
            </a:prstTxWarp>
            <a:noAutofit/>
          </a:bodyPr>
          <a:lstStyle/>
          <a:p>
            <a:pPr algn="ctr" fontAlgn="auto">
              <a:lnSpc>
                <a:spcPct val="130000"/>
              </a:lnSpc>
              <a:spcBef>
                <a:spcPts val="0"/>
              </a:spcBef>
              <a:spcAft>
                <a:spcPts val="0"/>
              </a:spcAft>
              <a:defRPr/>
            </a:pPr>
            <a:endParaRPr lang="en-US" kern="0" dirty="0">
              <a:latin typeface="Arial" panose="020B0604020202020204" pitchFamily="34" charset="0"/>
              <a:ea typeface="微软雅黑" panose="020B0503020204020204" pitchFamily="34" charset="-122"/>
              <a:sym typeface="Arial" panose="020B0604020202020204" pitchFamily="34" charset="0"/>
            </a:endParaRPr>
          </a:p>
        </p:txBody>
      </p:sp>
      <p:sp>
        <p:nvSpPr>
          <p:cNvPr id="63" name="KSO_Shape"/>
          <p:cNvSpPr>
            <a:spLocks/>
          </p:cNvSpPr>
          <p:nvPr/>
        </p:nvSpPr>
        <p:spPr bwMode="auto">
          <a:xfrm rot="10800000" flipH="1">
            <a:off x="3231256" y="1381338"/>
            <a:ext cx="373239" cy="385466"/>
          </a:xfrm>
          <a:custGeom>
            <a:avLst/>
            <a:gdLst>
              <a:gd name="T0" fmla="*/ 0 w 8970958"/>
              <a:gd name="T1" fmla="*/ 599920 h 8375651"/>
              <a:gd name="T2" fmla="*/ 300757 w 8970958"/>
              <a:gd name="T3" fmla="*/ 599920 h 8375651"/>
              <a:gd name="T4" fmla="*/ 300757 w 8970958"/>
              <a:gd name="T5" fmla="*/ 1680923 h 8375651"/>
              <a:gd name="T6" fmla="*/ 0 w 8970958"/>
              <a:gd name="T7" fmla="*/ 1680923 h 8375651"/>
              <a:gd name="T8" fmla="*/ 982536 w 8970958"/>
              <a:gd name="T9" fmla="*/ 0 h 8375651"/>
              <a:gd name="T10" fmla="*/ 1076703 w 8970958"/>
              <a:gd name="T11" fmla="*/ 47488 h 8375651"/>
              <a:gd name="T12" fmla="*/ 1124163 w 8970958"/>
              <a:gd name="T13" fmla="*/ 600007 h 8375651"/>
              <a:gd name="T14" fmla="*/ 1593490 w 8970958"/>
              <a:gd name="T15" fmla="*/ 600007 h 8375651"/>
              <a:gd name="T16" fmla="*/ 1751690 w 8970958"/>
              <a:gd name="T17" fmla="*/ 654279 h 8375651"/>
              <a:gd name="T18" fmla="*/ 1799150 w 8970958"/>
              <a:gd name="T19" fmla="*/ 828401 h 8375651"/>
              <a:gd name="T20" fmla="*/ 1789357 w 8970958"/>
              <a:gd name="T21" fmla="*/ 957297 h 8375651"/>
              <a:gd name="T22" fmla="*/ 1170117 w 8970958"/>
              <a:gd name="T23" fmla="*/ 1680923 h 8375651"/>
              <a:gd name="T24" fmla="*/ 750510 w 8970958"/>
              <a:gd name="T25" fmla="*/ 1570872 h 8375651"/>
              <a:gd name="T26" fmla="*/ 487596 w 8970958"/>
              <a:gd name="T27" fmla="*/ 1498509 h 8375651"/>
              <a:gd name="T28" fmla="*/ 420550 w 8970958"/>
              <a:gd name="T29" fmla="*/ 1498509 h 8375651"/>
              <a:gd name="T30" fmla="*/ 420550 w 8970958"/>
              <a:gd name="T31" fmla="*/ 618097 h 8375651"/>
              <a:gd name="T32" fmla="*/ 840910 w 8970958"/>
              <a:gd name="T33" fmla="*/ 186183 h 8375651"/>
              <a:gd name="T34" fmla="*/ 982536 w 8970958"/>
              <a:gd name="T35" fmla="*/ 0 h 83756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8970958" h="8375651">
                <a:moveTo>
                  <a:pt x="0" y="2989262"/>
                </a:moveTo>
                <a:lnTo>
                  <a:pt x="1498600" y="2989262"/>
                </a:lnTo>
                <a:lnTo>
                  <a:pt x="1498600" y="8375650"/>
                </a:lnTo>
                <a:lnTo>
                  <a:pt x="0" y="8375650"/>
                </a:lnTo>
                <a:lnTo>
                  <a:pt x="0" y="2989262"/>
                </a:lnTo>
                <a:close/>
                <a:moveTo>
                  <a:pt x="4895750" y="0"/>
                </a:moveTo>
                <a:cubicBezTo>
                  <a:pt x="5094695" y="11268"/>
                  <a:pt x="5244843" y="93898"/>
                  <a:pt x="5364961" y="236622"/>
                </a:cubicBezTo>
                <a:cubicBezTo>
                  <a:pt x="5751590" y="691085"/>
                  <a:pt x="5717807" y="1686398"/>
                  <a:pt x="5601443" y="2989694"/>
                </a:cubicBezTo>
                <a:cubicBezTo>
                  <a:pt x="5601443" y="2989694"/>
                  <a:pt x="5601443" y="2989694"/>
                  <a:pt x="7939989" y="2989694"/>
                </a:cubicBezTo>
                <a:cubicBezTo>
                  <a:pt x="8138935" y="2989694"/>
                  <a:pt x="8499289" y="3008474"/>
                  <a:pt x="8728264" y="3260119"/>
                </a:cubicBezTo>
                <a:cubicBezTo>
                  <a:pt x="8915948" y="3462937"/>
                  <a:pt x="8994775" y="3770921"/>
                  <a:pt x="8964746" y="4127731"/>
                </a:cubicBezTo>
                <a:cubicBezTo>
                  <a:pt x="8964746" y="4127731"/>
                  <a:pt x="8964746" y="4127731"/>
                  <a:pt x="8915948" y="4769990"/>
                </a:cubicBezTo>
                <a:cubicBezTo>
                  <a:pt x="8690727" y="7680810"/>
                  <a:pt x="8638175" y="8375651"/>
                  <a:pt x="5830418" y="8375651"/>
                </a:cubicBezTo>
                <a:cubicBezTo>
                  <a:pt x="4580440" y="8375651"/>
                  <a:pt x="4133752" y="8078935"/>
                  <a:pt x="3739615" y="7827290"/>
                </a:cubicBezTo>
                <a:cubicBezTo>
                  <a:pt x="3420551" y="7624472"/>
                  <a:pt x="3169054" y="7466724"/>
                  <a:pt x="2429578" y="7466724"/>
                </a:cubicBezTo>
                <a:cubicBezTo>
                  <a:pt x="2429578" y="7466724"/>
                  <a:pt x="2429578" y="7466724"/>
                  <a:pt x="2095500" y="7466724"/>
                </a:cubicBezTo>
                <a:cubicBezTo>
                  <a:pt x="2095500" y="7466724"/>
                  <a:pt x="2095500" y="7466724"/>
                  <a:pt x="2095500" y="3079836"/>
                </a:cubicBezTo>
                <a:cubicBezTo>
                  <a:pt x="3889762" y="2662932"/>
                  <a:pt x="4043663" y="1660107"/>
                  <a:pt x="4190057" y="927707"/>
                </a:cubicBezTo>
                <a:cubicBezTo>
                  <a:pt x="4276392" y="492023"/>
                  <a:pt x="4377741" y="0"/>
                  <a:pt x="4895750" y="0"/>
                </a:cubicBezTo>
                <a:close/>
              </a:path>
            </a:pathLst>
          </a:custGeom>
          <a:solidFill>
            <a:schemeClr val="accent2">
              <a:lumMod val="50000"/>
            </a:schemeClr>
          </a:solidFill>
          <a:ln>
            <a:solidFill>
              <a:schemeClr val="accent2">
                <a:lumMod val="50000"/>
              </a:schemeClr>
            </a:solidFill>
          </a:ln>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4" name="KSO_Shape"/>
          <p:cNvSpPr>
            <a:spLocks/>
          </p:cNvSpPr>
          <p:nvPr/>
        </p:nvSpPr>
        <p:spPr bwMode="auto">
          <a:xfrm>
            <a:off x="3235376" y="2867700"/>
            <a:ext cx="373239" cy="377393"/>
          </a:xfrm>
          <a:custGeom>
            <a:avLst/>
            <a:gdLst>
              <a:gd name="T0" fmla="*/ 0 w 8970958"/>
              <a:gd name="T1" fmla="*/ 599920 h 8375651"/>
              <a:gd name="T2" fmla="*/ 300757 w 8970958"/>
              <a:gd name="T3" fmla="*/ 599920 h 8375651"/>
              <a:gd name="T4" fmla="*/ 300757 w 8970958"/>
              <a:gd name="T5" fmla="*/ 1680923 h 8375651"/>
              <a:gd name="T6" fmla="*/ 0 w 8970958"/>
              <a:gd name="T7" fmla="*/ 1680923 h 8375651"/>
              <a:gd name="T8" fmla="*/ 982536 w 8970958"/>
              <a:gd name="T9" fmla="*/ 0 h 8375651"/>
              <a:gd name="T10" fmla="*/ 1076703 w 8970958"/>
              <a:gd name="T11" fmla="*/ 47488 h 8375651"/>
              <a:gd name="T12" fmla="*/ 1124163 w 8970958"/>
              <a:gd name="T13" fmla="*/ 600007 h 8375651"/>
              <a:gd name="T14" fmla="*/ 1593490 w 8970958"/>
              <a:gd name="T15" fmla="*/ 600007 h 8375651"/>
              <a:gd name="T16" fmla="*/ 1751690 w 8970958"/>
              <a:gd name="T17" fmla="*/ 654279 h 8375651"/>
              <a:gd name="T18" fmla="*/ 1799150 w 8970958"/>
              <a:gd name="T19" fmla="*/ 828401 h 8375651"/>
              <a:gd name="T20" fmla="*/ 1789357 w 8970958"/>
              <a:gd name="T21" fmla="*/ 957297 h 8375651"/>
              <a:gd name="T22" fmla="*/ 1170117 w 8970958"/>
              <a:gd name="T23" fmla="*/ 1680923 h 8375651"/>
              <a:gd name="T24" fmla="*/ 750510 w 8970958"/>
              <a:gd name="T25" fmla="*/ 1570872 h 8375651"/>
              <a:gd name="T26" fmla="*/ 487596 w 8970958"/>
              <a:gd name="T27" fmla="*/ 1498509 h 8375651"/>
              <a:gd name="T28" fmla="*/ 420550 w 8970958"/>
              <a:gd name="T29" fmla="*/ 1498509 h 8375651"/>
              <a:gd name="T30" fmla="*/ 420550 w 8970958"/>
              <a:gd name="T31" fmla="*/ 618097 h 8375651"/>
              <a:gd name="T32" fmla="*/ 840910 w 8970958"/>
              <a:gd name="T33" fmla="*/ 186183 h 8375651"/>
              <a:gd name="T34" fmla="*/ 982536 w 8970958"/>
              <a:gd name="T35" fmla="*/ 0 h 837565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8970958" h="8375651">
                <a:moveTo>
                  <a:pt x="0" y="2989262"/>
                </a:moveTo>
                <a:lnTo>
                  <a:pt x="1498600" y="2989262"/>
                </a:lnTo>
                <a:lnTo>
                  <a:pt x="1498600" y="8375650"/>
                </a:lnTo>
                <a:lnTo>
                  <a:pt x="0" y="8375650"/>
                </a:lnTo>
                <a:lnTo>
                  <a:pt x="0" y="2989262"/>
                </a:lnTo>
                <a:close/>
                <a:moveTo>
                  <a:pt x="4895750" y="0"/>
                </a:moveTo>
                <a:cubicBezTo>
                  <a:pt x="5094695" y="11268"/>
                  <a:pt x="5244843" y="93898"/>
                  <a:pt x="5364961" y="236622"/>
                </a:cubicBezTo>
                <a:cubicBezTo>
                  <a:pt x="5751590" y="691085"/>
                  <a:pt x="5717807" y="1686398"/>
                  <a:pt x="5601443" y="2989694"/>
                </a:cubicBezTo>
                <a:cubicBezTo>
                  <a:pt x="5601443" y="2989694"/>
                  <a:pt x="5601443" y="2989694"/>
                  <a:pt x="7939989" y="2989694"/>
                </a:cubicBezTo>
                <a:cubicBezTo>
                  <a:pt x="8138935" y="2989694"/>
                  <a:pt x="8499289" y="3008474"/>
                  <a:pt x="8728264" y="3260119"/>
                </a:cubicBezTo>
                <a:cubicBezTo>
                  <a:pt x="8915948" y="3462937"/>
                  <a:pt x="8994775" y="3770921"/>
                  <a:pt x="8964746" y="4127731"/>
                </a:cubicBezTo>
                <a:cubicBezTo>
                  <a:pt x="8964746" y="4127731"/>
                  <a:pt x="8964746" y="4127731"/>
                  <a:pt x="8915948" y="4769990"/>
                </a:cubicBezTo>
                <a:cubicBezTo>
                  <a:pt x="8690727" y="7680810"/>
                  <a:pt x="8638175" y="8375651"/>
                  <a:pt x="5830418" y="8375651"/>
                </a:cubicBezTo>
                <a:cubicBezTo>
                  <a:pt x="4580440" y="8375651"/>
                  <a:pt x="4133752" y="8078935"/>
                  <a:pt x="3739615" y="7827290"/>
                </a:cubicBezTo>
                <a:cubicBezTo>
                  <a:pt x="3420551" y="7624472"/>
                  <a:pt x="3169054" y="7466724"/>
                  <a:pt x="2429578" y="7466724"/>
                </a:cubicBezTo>
                <a:cubicBezTo>
                  <a:pt x="2429578" y="7466724"/>
                  <a:pt x="2429578" y="7466724"/>
                  <a:pt x="2095500" y="7466724"/>
                </a:cubicBezTo>
                <a:cubicBezTo>
                  <a:pt x="2095500" y="7466724"/>
                  <a:pt x="2095500" y="7466724"/>
                  <a:pt x="2095500" y="3079836"/>
                </a:cubicBezTo>
                <a:cubicBezTo>
                  <a:pt x="3889762" y="2662932"/>
                  <a:pt x="4043663" y="1660107"/>
                  <a:pt x="4190057" y="927707"/>
                </a:cubicBezTo>
                <a:cubicBezTo>
                  <a:pt x="4276392" y="492023"/>
                  <a:pt x="4377741" y="0"/>
                  <a:pt x="4895750" y="0"/>
                </a:cubicBezTo>
                <a:close/>
              </a:path>
            </a:pathLst>
          </a:custGeom>
          <a:solidFill>
            <a:schemeClr val="accent2"/>
          </a:solidFill>
          <a:ln>
            <a:solidFill>
              <a:schemeClr val="bg1"/>
            </a:solidFill>
          </a:ln>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5" name="TextBox 24"/>
          <p:cNvSpPr txBox="1"/>
          <p:nvPr/>
        </p:nvSpPr>
        <p:spPr>
          <a:xfrm>
            <a:off x="3755569" y="2733873"/>
            <a:ext cx="4114797" cy="2031325"/>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u"/>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当前，中国已经成为世界第一制造业大国，不仅有完备的工业制造体系，还有充裕的资金、丰富的生产技术，并且有能力和愿望。</a:t>
            </a:r>
            <a:endParaRPr lang="en-US" altLang="zh-CN" sz="1050" dirty="0">
              <a:solidFill>
                <a:schemeClr val="tx1">
                  <a:lumMod val="85000"/>
                  <a:lumOff val="15000"/>
                </a:schemeClr>
              </a:solidFill>
              <a:latin typeface="微软雅黑" panose="020B0503020204020204" pitchFamily="34" charset="-122"/>
              <a:ea typeface="微软雅黑" panose="020B0503020204020204" pitchFamily="34" charset="-122"/>
            </a:endParaRPr>
          </a:p>
          <a:p>
            <a:pPr marL="285750" indent="-285750" algn="just">
              <a:lnSpc>
                <a:spcPct val="150000"/>
              </a:lnSpc>
              <a:buFont typeface="Wingdings" panose="05000000000000000000" pitchFamily="2" charset="2"/>
              <a:buChar char="u"/>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当中国以一种合作的姿态加入这些地区的经济重建和经济开发时，就容易受到大家的欢迎，发展潜力也非常大。</a:t>
            </a:r>
          </a:p>
        </p:txBody>
      </p:sp>
    </p:spTree>
    <p:extLst>
      <p:ext uri="{BB962C8B-B14F-4D97-AF65-F5344CB8AC3E}">
        <p14:creationId xmlns="" xmlns:p14="http://schemas.microsoft.com/office/powerpoint/2010/main" val="598047314"/>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000"/>
                                        <p:tgtEl>
                                          <p:spTgt spid="61"/>
                                        </p:tgtEl>
                                      </p:cBhvr>
                                    </p:animEffect>
                                    <p:anim calcmode="lin" valueType="num">
                                      <p:cBhvr>
                                        <p:cTn id="20" dur="1000" fill="hold"/>
                                        <p:tgtEl>
                                          <p:spTgt spid="61"/>
                                        </p:tgtEl>
                                        <p:attrNameLst>
                                          <p:attrName>ppt_x</p:attrName>
                                        </p:attrNameLst>
                                      </p:cBhvr>
                                      <p:tavLst>
                                        <p:tav tm="0">
                                          <p:val>
                                            <p:strVal val="#ppt_x"/>
                                          </p:val>
                                        </p:tav>
                                        <p:tav tm="100000">
                                          <p:val>
                                            <p:strVal val="#ppt_x"/>
                                          </p:val>
                                        </p:tav>
                                      </p:tavLst>
                                    </p:anim>
                                    <p:anim calcmode="lin" valueType="num">
                                      <p:cBhvr>
                                        <p:cTn id="21" dur="1000" fill="hold"/>
                                        <p:tgtEl>
                                          <p:spTgt spid="61"/>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62"/>
                                        </p:tgtEl>
                                        <p:attrNameLst>
                                          <p:attrName>style.visibility</p:attrName>
                                        </p:attrNameLst>
                                      </p:cBhvr>
                                      <p:to>
                                        <p:strVal val="visible"/>
                                      </p:to>
                                    </p:set>
                                    <p:animEffect transition="in" filter="fade">
                                      <p:cBhvr>
                                        <p:cTn id="24" dur="1000"/>
                                        <p:tgtEl>
                                          <p:spTgt spid="62"/>
                                        </p:tgtEl>
                                      </p:cBhvr>
                                    </p:animEffect>
                                    <p:anim calcmode="lin" valueType="num">
                                      <p:cBhvr>
                                        <p:cTn id="25" dur="1000" fill="hold"/>
                                        <p:tgtEl>
                                          <p:spTgt spid="62"/>
                                        </p:tgtEl>
                                        <p:attrNameLst>
                                          <p:attrName>ppt_x</p:attrName>
                                        </p:attrNameLst>
                                      </p:cBhvr>
                                      <p:tavLst>
                                        <p:tav tm="0">
                                          <p:val>
                                            <p:strVal val="#ppt_x"/>
                                          </p:val>
                                        </p:tav>
                                        <p:tav tm="100000">
                                          <p:val>
                                            <p:strVal val="#ppt_x"/>
                                          </p:val>
                                        </p:tav>
                                      </p:tavLst>
                                    </p:anim>
                                    <p:anim calcmode="lin" valueType="num">
                                      <p:cBhvr>
                                        <p:cTn id="26" dur="1000" fill="hold"/>
                                        <p:tgtEl>
                                          <p:spTgt spid="62"/>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63"/>
                                        </p:tgtEl>
                                        <p:attrNameLst>
                                          <p:attrName>style.visibility</p:attrName>
                                        </p:attrNameLst>
                                      </p:cBhvr>
                                      <p:to>
                                        <p:strVal val="visible"/>
                                      </p:to>
                                    </p:set>
                                    <p:animEffect transition="in" filter="fade">
                                      <p:cBhvr>
                                        <p:cTn id="29" dur="1000"/>
                                        <p:tgtEl>
                                          <p:spTgt spid="63"/>
                                        </p:tgtEl>
                                      </p:cBhvr>
                                    </p:animEffect>
                                    <p:anim calcmode="lin" valueType="num">
                                      <p:cBhvr>
                                        <p:cTn id="30" dur="1000" fill="hold"/>
                                        <p:tgtEl>
                                          <p:spTgt spid="63"/>
                                        </p:tgtEl>
                                        <p:attrNameLst>
                                          <p:attrName>ppt_x</p:attrName>
                                        </p:attrNameLst>
                                      </p:cBhvr>
                                      <p:tavLst>
                                        <p:tav tm="0">
                                          <p:val>
                                            <p:strVal val="#ppt_x"/>
                                          </p:val>
                                        </p:tav>
                                        <p:tav tm="100000">
                                          <p:val>
                                            <p:strVal val="#ppt_x"/>
                                          </p:val>
                                        </p:tav>
                                      </p:tavLst>
                                    </p:anim>
                                    <p:anim calcmode="lin" valueType="num">
                                      <p:cBhvr>
                                        <p:cTn id="31" dur="1000" fill="hold"/>
                                        <p:tgtEl>
                                          <p:spTgt spid="63"/>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64"/>
                                        </p:tgtEl>
                                        <p:attrNameLst>
                                          <p:attrName>style.visibility</p:attrName>
                                        </p:attrNameLst>
                                      </p:cBhvr>
                                      <p:to>
                                        <p:strVal val="visible"/>
                                      </p:to>
                                    </p:set>
                                    <p:animEffect transition="in" filter="fade">
                                      <p:cBhvr>
                                        <p:cTn id="34" dur="1000"/>
                                        <p:tgtEl>
                                          <p:spTgt spid="64"/>
                                        </p:tgtEl>
                                      </p:cBhvr>
                                    </p:animEffect>
                                    <p:anim calcmode="lin" valueType="num">
                                      <p:cBhvr>
                                        <p:cTn id="35" dur="1000" fill="hold"/>
                                        <p:tgtEl>
                                          <p:spTgt spid="64"/>
                                        </p:tgtEl>
                                        <p:attrNameLst>
                                          <p:attrName>ppt_x</p:attrName>
                                        </p:attrNameLst>
                                      </p:cBhvr>
                                      <p:tavLst>
                                        <p:tav tm="0">
                                          <p:val>
                                            <p:strVal val="#ppt_x"/>
                                          </p:val>
                                        </p:tav>
                                        <p:tav tm="100000">
                                          <p:val>
                                            <p:strVal val="#ppt_x"/>
                                          </p:val>
                                        </p:tav>
                                      </p:tavLst>
                                    </p:anim>
                                    <p:anim calcmode="lin" valueType="num">
                                      <p:cBhvr>
                                        <p:cTn id="36" dur="1000" fill="hold"/>
                                        <p:tgtEl>
                                          <p:spTgt spid="64"/>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65"/>
                                        </p:tgtEl>
                                        <p:attrNameLst>
                                          <p:attrName>style.visibility</p:attrName>
                                        </p:attrNameLst>
                                      </p:cBhvr>
                                      <p:to>
                                        <p:strVal val="visible"/>
                                      </p:to>
                                    </p:set>
                                    <p:animEffect transition="in" filter="fade">
                                      <p:cBhvr>
                                        <p:cTn id="39" dur="1000"/>
                                        <p:tgtEl>
                                          <p:spTgt spid="65"/>
                                        </p:tgtEl>
                                      </p:cBhvr>
                                    </p:animEffect>
                                    <p:anim calcmode="lin" valueType="num">
                                      <p:cBhvr>
                                        <p:cTn id="40" dur="1000" fill="hold"/>
                                        <p:tgtEl>
                                          <p:spTgt spid="65"/>
                                        </p:tgtEl>
                                        <p:attrNameLst>
                                          <p:attrName>ppt_x</p:attrName>
                                        </p:attrNameLst>
                                      </p:cBhvr>
                                      <p:tavLst>
                                        <p:tav tm="0">
                                          <p:val>
                                            <p:strVal val="#ppt_x"/>
                                          </p:val>
                                        </p:tav>
                                        <p:tav tm="100000">
                                          <p:val>
                                            <p:strVal val="#ppt_x"/>
                                          </p:val>
                                        </p:tav>
                                      </p:tavLst>
                                    </p:anim>
                                    <p:anim calcmode="lin" valueType="num">
                                      <p:cBhvr>
                                        <p:cTn id="41"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animBg="1"/>
      <p:bldP spid="63" grpId="0" animBg="1"/>
      <p:bldP spid="64" grpId="0" animBg="1"/>
      <p:bldP spid="6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0"/>
            <a:ext cx="9144000" cy="3239564"/>
          </a:xfrm>
          <a:prstGeom prst="rect">
            <a:avLst/>
          </a:prstGeom>
        </p:spPr>
      </p:pic>
      <p:grpSp>
        <p:nvGrpSpPr>
          <p:cNvPr id="2" name="组合 4"/>
          <p:cNvGrpSpPr/>
          <p:nvPr/>
        </p:nvGrpSpPr>
        <p:grpSpPr>
          <a:xfrm>
            <a:off x="3725640" y="2222121"/>
            <a:ext cx="1364671" cy="1364671"/>
            <a:chOff x="3764973" y="2644047"/>
            <a:chExt cx="1364671" cy="1364671"/>
          </a:xfrm>
        </p:grpSpPr>
        <p:sp>
          <p:nvSpPr>
            <p:cNvPr id="6" name="椭圆 5"/>
            <p:cNvSpPr/>
            <p:nvPr/>
          </p:nvSpPr>
          <p:spPr>
            <a:xfrm>
              <a:off x="3764973" y="2644047"/>
              <a:ext cx="1364671" cy="1364671"/>
            </a:xfrm>
            <a:prstGeom prst="ellipse">
              <a:avLst/>
            </a:pr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900055" y="2761993"/>
              <a:ext cx="1094509" cy="1107996"/>
            </a:xfrm>
            <a:prstGeom prst="rect">
              <a:avLst/>
            </a:prstGeom>
            <a:noFill/>
          </p:spPr>
          <p:txBody>
            <a:bodyPr wrap="square" rtlCol="0">
              <a:spAutoFit/>
            </a:bodyPr>
            <a:lstStyle/>
            <a:p>
              <a:pPr algn="ctr"/>
              <a:r>
                <a:rPr lang="en-US" altLang="zh-CN" sz="6600" dirty="0">
                  <a:solidFill>
                    <a:schemeClr val="bg1"/>
                  </a:solidFill>
                  <a:latin typeface="Impact" panose="020B0806030902050204" pitchFamily="34" charset="0"/>
                </a:rPr>
                <a:t>04</a:t>
              </a:r>
              <a:endParaRPr lang="zh-CN" altLang="en-US" sz="6600" dirty="0">
                <a:solidFill>
                  <a:schemeClr val="bg1"/>
                </a:solidFill>
                <a:latin typeface="Impact" panose="020B0806030902050204" pitchFamily="34" charset="0"/>
              </a:endParaRPr>
            </a:p>
          </p:txBody>
        </p:sp>
      </p:grpSp>
      <p:sp>
        <p:nvSpPr>
          <p:cNvPr id="8" name="文本框 7"/>
          <p:cNvSpPr txBox="1"/>
          <p:nvPr/>
        </p:nvSpPr>
        <p:spPr>
          <a:xfrm>
            <a:off x="593146" y="3704738"/>
            <a:ext cx="7957708" cy="584775"/>
          </a:xfrm>
          <a:prstGeom prst="rect">
            <a:avLst/>
          </a:prstGeom>
          <a:noFill/>
        </p:spPr>
        <p:txBody>
          <a:bodyPr wrap="square" rtlCol="0">
            <a:spAutoFit/>
          </a:bodyPr>
          <a:lstStyle/>
          <a:p>
            <a:pPr algn="ctr"/>
            <a:r>
              <a:rPr lang="zh-CN" altLang="en-US" sz="3200" b="1" dirty="0">
                <a:solidFill>
                  <a:schemeClr val="accent2"/>
                </a:solidFill>
                <a:latin typeface="微软雅黑" panose="020B0503020204020204" pitchFamily="34" charset="-122"/>
                <a:ea typeface="微软雅黑" panose="020B0503020204020204" pitchFamily="34" charset="-122"/>
              </a:rPr>
              <a:t>丝绸之路经济带建设符合中国地缘政治利益</a:t>
            </a:r>
          </a:p>
        </p:txBody>
      </p:sp>
      <p:pic>
        <p:nvPicPr>
          <p:cNvPr id="16" name="图片 15"/>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6897705" y="1490591"/>
            <a:ext cx="2246295" cy="1748973"/>
          </a:xfrm>
          <a:prstGeom prst="rect">
            <a:avLst/>
          </a:prstGeom>
        </p:spPr>
      </p:pic>
    </p:spTree>
    <p:extLst>
      <p:ext uri="{BB962C8B-B14F-4D97-AF65-F5344CB8AC3E}">
        <p14:creationId xmlns="" xmlns:p14="http://schemas.microsoft.com/office/powerpoint/2010/main" val="3916100707"/>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5256276" y="1277885"/>
            <a:ext cx="3038638" cy="2954655"/>
          </a:xfrm>
          <a:prstGeom prst="rect">
            <a:avLst/>
          </a:prstGeom>
        </p:spPr>
        <p:txBody>
          <a:bodyPr wrap="square">
            <a:spAutoFit/>
          </a:bodyPr>
          <a:lstStyle/>
          <a:p>
            <a:pPr algn="just">
              <a:lnSpc>
                <a:spcPct val="150000"/>
              </a:lnSpc>
            </a:pPr>
            <a:r>
              <a:rPr lang="zh-CN" altLang="en-US" sz="1800" dirty="0">
                <a:solidFill>
                  <a:schemeClr val="accent2"/>
                </a:solidFill>
                <a:latin typeface="微软雅黑" panose="020B0503020204020204" pitchFamily="34" charset="-122"/>
                <a:ea typeface="微软雅黑" panose="020B0503020204020204" pitchFamily="34" charset="-122"/>
              </a:rPr>
              <a:t>地权大国</a:t>
            </a:r>
            <a:r>
              <a:rPr lang="en-US" altLang="zh-CN" sz="1800" dirty="0">
                <a:solidFill>
                  <a:schemeClr val="accent2"/>
                </a:solidFill>
                <a:latin typeface="微软雅黑" panose="020B0503020204020204" pitchFamily="34" charset="-122"/>
                <a:ea typeface="微软雅黑" panose="020B0503020204020204" pitchFamily="34" charset="-122"/>
              </a:rPr>
              <a:t>:</a:t>
            </a:r>
            <a:r>
              <a:rPr lang="zh-CN" altLang="en-US" sz="1800" dirty="0">
                <a:solidFill>
                  <a:schemeClr val="accent2"/>
                </a:solidFill>
                <a:latin typeface="微软雅黑" panose="020B0503020204020204" pitchFamily="34" charset="-122"/>
                <a:ea typeface="微软雅黑" panose="020B0503020204020204" pitchFamily="34" charset="-122"/>
              </a:rPr>
              <a:t>土地的边界及其延伸对于国家自身安全和经济发展来说特别重要。</a:t>
            </a:r>
            <a:endParaRPr lang="en-US" altLang="zh-CN" sz="1800" dirty="0">
              <a:solidFill>
                <a:schemeClr val="accent2"/>
              </a:solidFill>
              <a:latin typeface="微软雅黑" panose="020B0503020204020204" pitchFamily="34" charset="-122"/>
              <a:ea typeface="微软雅黑" panose="020B0503020204020204" pitchFamily="34" charset="-122"/>
            </a:endParaRPr>
          </a:p>
          <a:p>
            <a:pPr algn="just">
              <a:lnSpc>
                <a:spcPct val="150000"/>
              </a:lnSpc>
            </a:pPr>
            <a:endParaRPr lang="en-US" altLang="zh-CN" sz="2000" dirty="0">
              <a:latin typeface="微软雅黑" panose="020B0503020204020204" pitchFamily="34" charset="-122"/>
              <a:ea typeface="微软雅黑" panose="020B0503020204020204" pitchFamily="34" charset="-122"/>
            </a:endParaRPr>
          </a:p>
          <a:p>
            <a:pPr algn="just">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只要有稳定的西部、中部，中国就能抵御住来自于东南部、来自于海上的压力。　</a:t>
            </a:r>
            <a:r>
              <a:rPr lang="zh-CN" altLang="en-US" sz="1800" dirty="0">
                <a:latin typeface="微软雅黑" panose="020B0503020204020204" pitchFamily="34" charset="-122"/>
                <a:ea typeface="微软雅黑" panose="020B0503020204020204" pitchFamily="34" charset="-122"/>
              </a:rPr>
              <a:t>　</a:t>
            </a:r>
          </a:p>
        </p:txBody>
      </p:sp>
      <p:sp>
        <p:nvSpPr>
          <p:cNvPr id="10" name="文本框 9"/>
          <p:cNvSpPr txBox="1"/>
          <p:nvPr/>
        </p:nvSpPr>
        <p:spPr>
          <a:xfrm>
            <a:off x="2090058" y="199848"/>
            <a:ext cx="4773557"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中国是一个地缘大国，也是一个地权大国</a:t>
            </a:r>
          </a:p>
        </p:txBody>
      </p:sp>
      <p:grpSp>
        <p:nvGrpSpPr>
          <p:cNvPr id="2" name="组合 10"/>
          <p:cNvGrpSpPr/>
          <p:nvPr/>
        </p:nvGrpSpPr>
        <p:grpSpPr>
          <a:xfrm>
            <a:off x="4178617" y="612336"/>
            <a:ext cx="602900" cy="70338"/>
            <a:chOff x="4272852" y="653143"/>
            <a:chExt cx="602900" cy="70338"/>
          </a:xfrm>
        </p:grpSpPr>
        <p:sp>
          <p:nvSpPr>
            <p:cNvPr id="12" name="矩形 11"/>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 name="图片 3"/>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67641" y="1346640"/>
            <a:ext cx="3680357" cy="28171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 xmlns:p14="http://schemas.microsoft.com/office/powerpoint/2010/main" val="2614082346"/>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转载]滇西行（1）中国抗战的生命线—滇缅公路"/>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1034793" y="1109071"/>
            <a:ext cx="2581986" cy="2828999"/>
          </a:xfrm>
          <a:prstGeom prst="rect">
            <a:avLst/>
          </a:prstGeom>
          <a:noFill/>
          <a:extLst>
            <a:ext uri="{909E8E84-426E-40DD-AFC4-6F175D3DCCD1}">
              <a14:hiddenFill xmlns="" xmlns:a14="http://schemas.microsoft.com/office/drawing/2010/main">
                <a:solidFill>
                  <a:srgbClr val="FFFFFF"/>
                </a:solidFill>
              </a14:hiddenFill>
            </a:ext>
          </a:extLst>
        </p:spPr>
      </p:pic>
      <p:sp>
        <p:nvSpPr>
          <p:cNvPr id="5" name="矩形 4"/>
          <p:cNvSpPr/>
          <p:nvPr/>
        </p:nvSpPr>
        <p:spPr>
          <a:xfrm>
            <a:off x="915733" y="4037031"/>
            <a:ext cx="2820106" cy="738664"/>
          </a:xfrm>
          <a:prstGeom prst="rect">
            <a:avLst/>
          </a:prstGeom>
        </p:spPr>
        <p:txBody>
          <a:bodyPr wrap="square">
            <a:spAutoFit/>
          </a:bodyPr>
          <a:lstStyle/>
          <a:p>
            <a:pPr algn="just"/>
            <a:r>
              <a:rPr lang="zh-CN" altLang="en-US" sz="1400" dirty="0">
                <a:latin typeface="楷体" panose="02010609060101010101" pitchFamily="49" charset="-122"/>
                <a:ea typeface="楷体" panose="02010609060101010101" pitchFamily="49" charset="-122"/>
              </a:rPr>
              <a:t>从飞机上俯瞰滇缅公路，该路被称为“抗战大动脉”，是诞生于抗日战争烽火中的国际通道。</a:t>
            </a:r>
          </a:p>
        </p:txBody>
      </p:sp>
      <p:sp>
        <p:nvSpPr>
          <p:cNvPr id="7" name="矩形 6"/>
          <p:cNvSpPr/>
          <p:nvPr/>
        </p:nvSpPr>
        <p:spPr>
          <a:xfrm>
            <a:off x="4178617" y="1566777"/>
            <a:ext cx="3946979" cy="2120902"/>
          </a:xfrm>
          <a:prstGeom prst="rect">
            <a:avLst/>
          </a:prstGeom>
        </p:spPr>
        <p:txBody>
          <a:bodyPr wrap="square">
            <a:spAutoFit/>
          </a:bodyPr>
          <a:lstStyle/>
          <a:p>
            <a:pPr>
              <a:lnSpc>
                <a:spcPct val="150000"/>
              </a:lnSpc>
            </a:pPr>
            <a:r>
              <a:rPr lang="zh-CN" altLang="en-US" sz="1800" dirty="0">
                <a:solidFill>
                  <a:schemeClr val="accent2"/>
                </a:solidFill>
                <a:latin typeface="微软雅黑" panose="020B0503020204020204" pitchFamily="34" charset="-122"/>
                <a:ea typeface="微软雅黑" panose="020B0503020204020204" pitchFamily="34" charset="-122"/>
              </a:rPr>
              <a:t>第二次世界大战的时候，日本军队迅速占领了中国沿海地区，国民党政府不断往中部地区撤，最后撤到了重庆。由于西面有滇缅公路和印度的供应，抵御住了来自日本军队的巨大压力。</a:t>
            </a:r>
          </a:p>
        </p:txBody>
      </p:sp>
      <p:sp>
        <p:nvSpPr>
          <p:cNvPr id="6" name="文本框 5"/>
          <p:cNvSpPr txBox="1"/>
          <p:nvPr/>
        </p:nvSpPr>
        <p:spPr>
          <a:xfrm>
            <a:off x="2090058" y="199848"/>
            <a:ext cx="4773557"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中国是一个地缘大国，也是一个地权大国</a:t>
            </a:r>
          </a:p>
        </p:txBody>
      </p:sp>
      <p:grpSp>
        <p:nvGrpSpPr>
          <p:cNvPr id="2" name="组合 7"/>
          <p:cNvGrpSpPr/>
          <p:nvPr/>
        </p:nvGrpSpPr>
        <p:grpSpPr>
          <a:xfrm>
            <a:off x="4178617" y="612336"/>
            <a:ext cx="602900" cy="70338"/>
            <a:chOff x="4272852" y="653143"/>
            <a:chExt cx="602900" cy="70338"/>
          </a:xfrm>
        </p:grpSpPr>
        <p:sp>
          <p:nvSpPr>
            <p:cNvPr id="9" name="矩形 8"/>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 xmlns:p14="http://schemas.microsoft.com/office/powerpoint/2010/main" val="3511340799"/>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702629" y="1365581"/>
            <a:ext cx="3894363" cy="2585323"/>
          </a:xfrm>
          <a:prstGeom prst="rect">
            <a:avLst/>
          </a:prstGeom>
        </p:spPr>
        <p:txBody>
          <a:bodyPr wrap="square">
            <a:spAutoFit/>
          </a:bodyPr>
          <a:lstStyle/>
          <a:p>
            <a:pPr>
              <a:lnSpc>
                <a:spcPct val="150000"/>
              </a:lnSpc>
            </a:pPr>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2016</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年，日本的债务水平相当于其</a:t>
            </a:r>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GDP</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的</a:t>
            </a:r>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254%</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，而美国是</a:t>
            </a:r>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105%</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zh-CN" altLang="zh-CN" sz="1800" dirty="0">
                <a:solidFill>
                  <a:schemeClr val="tx1">
                    <a:lumMod val="75000"/>
                    <a:lumOff val="25000"/>
                  </a:schemeClr>
                </a:solidFill>
                <a:latin typeface="微软雅黑" panose="020B0503020204020204" pitchFamily="34" charset="-122"/>
                <a:ea typeface="微软雅黑" panose="020B0503020204020204" pitchFamily="34" charset="-122"/>
              </a:rPr>
              <a:t>根据历史经验，当一个主权国家的债务太高，终极解决办法就是依靠通货膨胀，通货膨胀是冲销债务的，也就是某种程度上和平赖账的最好办法。</a:t>
            </a:r>
            <a:endPar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Rectangle 1"/>
          <p:cNvSpPr>
            <a:spLocks noChangeArrowheads="1"/>
          </p:cNvSpPr>
          <p:nvPr/>
        </p:nvSpPr>
        <p:spPr bwMode="auto">
          <a:xfrm>
            <a:off x="757178" y="4002688"/>
            <a:ext cx="3610128" cy="523220"/>
          </a:xfrm>
          <a:prstGeom prst="rect">
            <a:avLst/>
          </a:prstGeom>
          <a:extLst/>
        </p:spPr>
        <p:txBody>
          <a:bodyPr wrap="square">
            <a:spAutoFit/>
          </a:bodyPr>
          <a:lstStyle/>
          <a:p>
            <a:pPr algn="just"/>
            <a:r>
              <a:rPr lang="en-US" altLang="zh-CN" sz="1400" dirty="0">
                <a:latin typeface="楷体" panose="02010609060101010101" pitchFamily="49" charset="-122"/>
                <a:ea typeface="楷体" panose="02010609060101010101" pitchFamily="49" charset="-122"/>
              </a:rPr>
              <a:t>2016</a:t>
            </a:r>
            <a:r>
              <a:rPr lang="zh-CN" altLang="en-US" sz="1400" dirty="0">
                <a:latin typeface="楷体" panose="02010609060101010101" pitchFamily="49" charset="-122"/>
                <a:ea typeface="楷体" panose="02010609060101010101" pitchFamily="49" charset="-122"/>
              </a:rPr>
              <a:t>年上半年，</a:t>
            </a:r>
            <a:r>
              <a:rPr lang="zh-CN" sz="1400" dirty="0">
                <a:latin typeface="楷体" panose="02010609060101010101" pitchFamily="49" charset="-122"/>
                <a:ea typeface="楷体" panose="02010609060101010101" pitchFamily="49" charset="-122"/>
              </a:rPr>
              <a:t>除德国外，欧元区主要国家债务规模维持高位（一般政府债务</a:t>
            </a:r>
            <a:r>
              <a:rPr lang="zh-CN" altLang="zh-CN" sz="1400" dirty="0">
                <a:latin typeface="楷体" panose="02010609060101010101" pitchFamily="49" charset="-122"/>
                <a:ea typeface="楷体" panose="02010609060101010101" pitchFamily="49" charset="-122"/>
              </a:rPr>
              <a:t>/GDP</a:t>
            </a:r>
            <a:r>
              <a:rPr lang="zh-CN" sz="1400" dirty="0">
                <a:latin typeface="楷体" panose="02010609060101010101" pitchFamily="49" charset="-122"/>
                <a:ea typeface="楷体" panose="02010609060101010101" pitchFamily="49" charset="-122"/>
              </a:rPr>
              <a:t>）</a:t>
            </a:r>
          </a:p>
        </p:txBody>
      </p:sp>
      <p:pic>
        <p:nvPicPr>
          <p:cNvPr id="3074" name="Picture 2" descr="http://n1.itc.cn/img8/wb/recom/2016/08/18/147152983809261121.PN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656978" y="1365581"/>
            <a:ext cx="3810528" cy="2575392"/>
          </a:xfrm>
          <a:prstGeom prst="rect">
            <a:avLst/>
          </a:prstGeom>
          <a:noFill/>
          <a:ln>
            <a:solidFill>
              <a:schemeClr val="accent2"/>
            </a:solidFill>
          </a:ln>
          <a:extLst>
            <a:ext uri="{909E8E84-426E-40DD-AFC4-6F175D3DCCD1}">
              <a14:hiddenFill xmlns="" xmlns:a14="http://schemas.microsoft.com/office/drawing/2010/main">
                <a:solidFill>
                  <a:srgbClr val="FFFFFF"/>
                </a:solidFill>
              </a14:hiddenFill>
            </a:ext>
          </a:extLst>
        </p:spPr>
      </p:pic>
      <p:sp>
        <p:nvSpPr>
          <p:cNvPr id="11" name="文本框 10"/>
          <p:cNvSpPr txBox="1"/>
          <p:nvPr/>
        </p:nvSpPr>
        <p:spPr>
          <a:xfrm>
            <a:off x="1241838" y="199848"/>
            <a:ext cx="6070808"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中国的外汇储备继续购买发达国家债券是不可持续的</a:t>
            </a:r>
          </a:p>
        </p:txBody>
      </p:sp>
      <p:grpSp>
        <p:nvGrpSpPr>
          <p:cNvPr id="4" name="组合 11"/>
          <p:cNvGrpSpPr/>
          <p:nvPr/>
        </p:nvGrpSpPr>
        <p:grpSpPr>
          <a:xfrm>
            <a:off x="4015331" y="612336"/>
            <a:ext cx="602900" cy="70338"/>
            <a:chOff x="4272852" y="653143"/>
            <a:chExt cx="602900" cy="70338"/>
          </a:xfrm>
        </p:grpSpPr>
        <p:sp>
          <p:nvSpPr>
            <p:cNvPr id="13" name="矩形 12"/>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 xmlns:p14="http://schemas.microsoft.com/office/powerpoint/2010/main" val="4181115066"/>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074"/>
                                        </p:tgtEl>
                                        <p:attrNameLst>
                                          <p:attrName>style.visibility</p:attrName>
                                        </p:attrNameLst>
                                      </p:cBhvr>
                                      <p:to>
                                        <p:strVal val="visible"/>
                                      </p:to>
                                    </p:set>
                                    <p:animEffect transition="in" filter="fade">
                                      <p:cBhvr>
                                        <p:cTn id="17" dur="1000"/>
                                        <p:tgtEl>
                                          <p:spTgt spid="3074"/>
                                        </p:tgtEl>
                                      </p:cBhvr>
                                    </p:animEffect>
                                    <p:anim calcmode="lin" valueType="num">
                                      <p:cBhvr>
                                        <p:cTn id="18" dur="1000" fill="hold"/>
                                        <p:tgtEl>
                                          <p:spTgt spid="3074"/>
                                        </p:tgtEl>
                                        <p:attrNameLst>
                                          <p:attrName>ppt_x</p:attrName>
                                        </p:attrNameLst>
                                      </p:cBhvr>
                                      <p:tavLst>
                                        <p:tav tm="0">
                                          <p:val>
                                            <p:strVal val="#ppt_x"/>
                                          </p:val>
                                        </p:tav>
                                        <p:tav tm="100000">
                                          <p:val>
                                            <p:strVal val="#ppt_x"/>
                                          </p:val>
                                        </p:tav>
                                      </p:tavLst>
                                    </p:anim>
                                    <p:anim calcmode="lin" valueType="num">
                                      <p:cBhvr>
                                        <p:cTn id="19"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30"/>
          <p:cNvSpPr txBox="1"/>
          <p:nvPr/>
        </p:nvSpPr>
        <p:spPr>
          <a:xfrm>
            <a:off x="2752230" y="199848"/>
            <a:ext cx="3319473"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外汇储备用于对外直接投资</a:t>
            </a:r>
          </a:p>
        </p:txBody>
      </p:sp>
      <p:grpSp>
        <p:nvGrpSpPr>
          <p:cNvPr id="2" name="组合 34"/>
          <p:cNvGrpSpPr/>
          <p:nvPr/>
        </p:nvGrpSpPr>
        <p:grpSpPr>
          <a:xfrm>
            <a:off x="4121466" y="612336"/>
            <a:ext cx="602900" cy="70338"/>
            <a:chOff x="4272852" y="653143"/>
            <a:chExt cx="602900" cy="70338"/>
          </a:xfrm>
        </p:grpSpPr>
        <p:sp>
          <p:nvSpPr>
            <p:cNvPr id="36" name="矩形 35"/>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4"/>
          <p:cNvGrpSpPr/>
          <p:nvPr/>
        </p:nvGrpSpPr>
        <p:grpSpPr>
          <a:xfrm>
            <a:off x="4873835" y="950343"/>
            <a:ext cx="3709571" cy="3782984"/>
            <a:chOff x="572610" y="1031986"/>
            <a:chExt cx="3709571" cy="3782984"/>
          </a:xfrm>
        </p:grpSpPr>
        <p:sp>
          <p:nvSpPr>
            <p:cNvPr id="22" name="MH_Other_1"/>
            <p:cNvSpPr/>
            <p:nvPr>
              <p:custDataLst>
                <p:tags r:id="rId1"/>
              </p:custDataLst>
            </p:nvPr>
          </p:nvSpPr>
          <p:spPr>
            <a:xfrm>
              <a:off x="1132650" y="1440739"/>
              <a:ext cx="2622947" cy="1312069"/>
            </a:xfrm>
            <a:custGeom>
              <a:avLst/>
              <a:gdLst/>
              <a:ahLst/>
              <a:cxnLst/>
              <a:rect l="l" t="t" r="r" b="b"/>
              <a:pathLst>
                <a:path w="3744416" h="1872208">
                  <a:moveTo>
                    <a:pt x="1872208" y="0"/>
                  </a:moveTo>
                  <a:cubicBezTo>
                    <a:pt x="2906200" y="0"/>
                    <a:pt x="3744416" y="838216"/>
                    <a:pt x="3744416" y="1872208"/>
                  </a:cubicBezTo>
                  <a:lnTo>
                    <a:pt x="0" y="1872208"/>
                  </a:lnTo>
                  <a:cubicBezTo>
                    <a:pt x="0" y="838216"/>
                    <a:pt x="838216" y="0"/>
                    <a:pt x="1872208" y="0"/>
                  </a:cubicBezTo>
                  <a:close/>
                </a:path>
              </a:pathLst>
            </a:custGeom>
            <a:noFill/>
            <a:ln w="38100">
              <a:solidFill>
                <a:srgbClr val="DCDCD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latin typeface="+mn-ea"/>
              </a:endParaRPr>
            </a:p>
          </p:txBody>
        </p:sp>
        <p:sp>
          <p:nvSpPr>
            <p:cNvPr id="23" name="MH_Other_2"/>
            <p:cNvSpPr/>
            <p:nvPr>
              <p:custDataLst>
                <p:tags r:id="rId2"/>
              </p:custDataLst>
            </p:nvPr>
          </p:nvSpPr>
          <p:spPr>
            <a:xfrm>
              <a:off x="1333865" y="1643145"/>
              <a:ext cx="2219325" cy="22193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b="1" spc="50" dirty="0">
                <a:ln w="0"/>
                <a:solidFill>
                  <a:schemeClr val="bg2"/>
                </a:solidFill>
                <a:effectLst>
                  <a:innerShdw blurRad="63500" dist="50800" dir="13500000">
                    <a:srgbClr val="000000">
                      <a:alpha val="50000"/>
                    </a:srgbClr>
                  </a:innerShdw>
                </a:effectLst>
                <a:latin typeface="+mn-ea"/>
              </a:endParaRPr>
            </a:p>
          </p:txBody>
        </p:sp>
        <p:sp>
          <p:nvSpPr>
            <p:cNvPr id="27" name="MH_Other_3"/>
            <p:cNvSpPr/>
            <p:nvPr>
              <p:custDataLst>
                <p:tags r:id="rId3"/>
              </p:custDataLst>
            </p:nvPr>
          </p:nvSpPr>
          <p:spPr>
            <a:xfrm>
              <a:off x="2295890" y="2033670"/>
              <a:ext cx="305991" cy="1423988"/>
            </a:xfrm>
            <a:prstGeom prst="upArrow">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latin typeface="+mn-ea"/>
              </a:endParaRPr>
            </a:p>
          </p:txBody>
        </p:sp>
        <p:sp>
          <p:nvSpPr>
            <p:cNvPr id="28" name="MH_Other_4"/>
            <p:cNvSpPr/>
            <p:nvPr>
              <p:custDataLst>
                <p:tags r:id="rId4"/>
              </p:custDataLst>
            </p:nvPr>
          </p:nvSpPr>
          <p:spPr>
            <a:xfrm>
              <a:off x="2555446" y="2595645"/>
              <a:ext cx="566738" cy="862013"/>
            </a:xfrm>
            <a:prstGeom prst="bentArrow">
              <a:avLst>
                <a:gd name="adj1" fmla="val 25000"/>
                <a:gd name="adj2" fmla="val 25000"/>
                <a:gd name="adj3" fmla="val 34946"/>
                <a:gd name="adj4" fmla="val 43750"/>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latin typeface="+mn-ea"/>
              </a:endParaRPr>
            </a:p>
          </p:txBody>
        </p:sp>
        <p:sp>
          <p:nvSpPr>
            <p:cNvPr id="29" name="MH_Other_5"/>
            <p:cNvSpPr/>
            <p:nvPr>
              <p:custDataLst>
                <p:tags r:id="rId5"/>
              </p:custDataLst>
            </p:nvPr>
          </p:nvSpPr>
          <p:spPr>
            <a:xfrm flipH="1">
              <a:off x="1772015" y="2595645"/>
              <a:ext cx="567929" cy="862013"/>
            </a:xfrm>
            <a:prstGeom prst="bentArrow">
              <a:avLst>
                <a:gd name="adj1" fmla="val 25000"/>
                <a:gd name="adj2" fmla="val 25000"/>
                <a:gd name="adj3" fmla="val 34946"/>
                <a:gd name="adj4" fmla="val 43750"/>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latin typeface="+mn-ea"/>
              </a:endParaRPr>
            </a:p>
          </p:txBody>
        </p:sp>
        <p:sp>
          <p:nvSpPr>
            <p:cNvPr id="30" name="MH_Title_1"/>
            <p:cNvSpPr txBox="1">
              <a:spLocks noChangeArrowheads="1"/>
            </p:cNvSpPr>
            <p:nvPr>
              <p:custDataLst>
                <p:tags r:id="rId6"/>
              </p:custDataLst>
            </p:nvPr>
          </p:nvSpPr>
          <p:spPr bwMode="auto">
            <a:xfrm>
              <a:off x="990257" y="3873492"/>
              <a:ext cx="2906540" cy="9414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no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a:lnSpc>
                  <a:spcPct val="120000"/>
                </a:lnSpc>
                <a:buNone/>
              </a:pPr>
              <a:r>
                <a:rPr lang="zh-CN" altLang="en-US" sz="1600" dirty="0">
                  <a:solidFill>
                    <a:schemeClr val="tx1">
                      <a:lumMod val="75000"/>
                      <a:lumOff val="25000"/>
                    </a:schemeClr>
                  </a:solidFill>
                </a:rPr>
                <a:t>利用现有的外汇储备来更好地进行对外投资，分散未来依靠通货膨胀减轻债务的风险</a:t>
              </a:r>
              <a:endParaRPr lang="en-US" altLang="zh-CN" sz="1600" dirty="0">
                <a:solidFill>
                  <a:schemeClr val="tx1">
                    <a:lumMod val="75000"/>
                    <a:lumOff val="25000"/>
                  </a:schemeClr>
                </a:solidFill>
              </a:endParaRPr>
            </a:p>
          </p:txBody>
        </p:sp>
        <p:grpSp>
          <p:nvGrpSpPr>
            <p:cNvPr id="5" name="组合 2"/>
            <p:cNvGrpSpPr/>
            <p:nvPr/>
          </p:nvGrpSpPr>
          <p:grpSpPr>
            <a:xfrm>
              <a:off x="3195271" y="2332858"/>
              <a:ext cx="1086910" cy="807245"/>
              <a:chOff x="3325900" y="2349186"/>
              <a:chExt cx="1086910" cy="807245"/>
            </a:xfrm>
          </p:grpSpPr>
          <p:sp>
            <p:nvSpPr>
              <p:cNvPr id="40" name="KSO_Shape"/>
              <p:cNvSpPr/>
              <p:nvPr/>
            </p:nvSpPr>
            <p:spPr>
              <a:xfrm>
                <a:off x="3325900" y="2349186"/>
                <a:ext cx="1086910" cy="807245"/>
              </a:xfrm>
              <a:prstGeom prst="roundRect">
                <a:avLst/>
              </a:prstGeom>
              <a:solidFill>
                <a:srgbClr val="F2F2F2"/>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endParaRPr lang="zh-CN" altLang="en-US" sz="1500">
                  <a:solidFill>
                    <a:srgbClr val="4D4D4D"/>
                  </a:solidFill>
                </a:endParaRPr>
              </a:p>
            </p:txBody>
          </p:sp>
          <p:sp>
            <p:nvSpPr>
              <p:cNvPr id="21" name="矩形 20"/>
              <p:cNvSpPr/>
              <p:nvPr/>
            </p:nvSpPr>
            <p:spPr>
              <a:xfrm>
                <a:off x="3332055" y="2491198"/>
                <a:ext cx="1074601" cy="523220"/>
              </a:xfrm>
              <a:prstGeom prst="rect">
                <a:avLst/>
              </a:prstGeom>
            </p:spPr>
            <p:txBody>
              <a:bodyPr wrap="square">
                <a:spAutoFit/>
              </a:bodyPr>
              <a:lstStyle/>
              <a:p>
                <a:pPr algn="ct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培育自己的出口市场</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34" name="矩形 33"/>
            <p:cNvSpPr/>
            <p:nvPr/>
          </p:nvSpPr>
          <p:spPr>
            <a:xfrm>
              <a:off x="2095799" y="3457658"/>
              <a:ext cx="710451" cy="400110"/>
            </a:xfrm>
            <a:prstGeom prst="rect">
              <a:avLst/>
            </a:prstGeom>
          </p:spPr>
          <p:txBody>
            <a:bodyPr wrap="none">
              <a:spAutoFit/>
            </a:bodyPr>
            <a:lstStyle/>
            <a:p>
              <a:pPr algn="ctr">
                <a:defRPr/>
              </a:pPr>
              <a:r>
                <a:rPr lang="zh-CN" altLang="en-US" sz="2000" b="1" spc="50" dirty="0">
                  <a:ln w="0"/>
                  <a:solidFill>
                    <a:schemeClr val="bg1"/>
                  </a:solidFill>
                  <a:effectLst>
                    <a:innerShdw blurRad="63500" dist="50800" dir="13500000">
                      <a:srgbClr val="000000">
                        <a:alpha val="50000"/>
                      </a:srgbClr>
                    </a:innerShdw>
                  </a:effectLst>
                  <a:latin typeface="微软雅黑" panose="020B0503020204020204" pitchFamily="34" charset="-122"/>
                  <a:ea typeface="微软雅黑" panose="020B0503020204020204" pitchFamily="34" charset="-122"/>
                </a:rPr>
                <a:t>多赢</a:t>
              </a:r>
            </a:p>
          </p:txBody>
        </p:sp>
        <p:grpSp>
          <p:nvGrpSpPr>
            <p:cNvPr id="6" name="组合 40"/>
            <p:cNvGrpSpPr/>
            <p:nvPr/>
          </p:nvGrpSpPr>
          <p:grpSpPr>
            <a:xfrm>
              <a:off x="1775940" y="1031986"/>
              <a:ext cx="1350168" cy="885171"/>
              <a:chOff x="3190347" y="2229588"/>
              <a:chExt cx="1350168" cy="885171"/>
            </a:xfrm>
          </p:grpSpPr>
          <p:sp>
            <p:nvSpPr>
              <p:cNvPr id="42" name="KSO_Shape"/>
              <p:cNvSpPr/>
              <p:nvPr/>
            </p:nvSpPr>
            <p:spPr>
              <a:xfrm>
                <a:off x="3190347" y="2229588"/>
                <a:ext cx="1350168" cy="885171"/>
              </a:xfrm>
              <a:prstGeom prst="roundRect">
                <a:avLst/>
              </a:prstGeom>
              <a:solidFill>
                <a:srgbClr val="F2F2F2"/>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endParaRPr lang="zh-CN" altLang="en-US" sz="1500">
                  <a:solidFill>
                    <a:srgbClr val="4D4D4D"/>
                  </a:solidFill>
                </a:endParaRPr>
              </a:p>
            </p:txBody>
          </p:sp>
          <p:sp>
            <p:nvSpPr>
              <p:cNvPr id="43" name="矩形 42"/>
              <p:cNvSpPr/>
              <p:nvPr/>
            </p:nvSpPr>
            <p:spPr>
              <a:xfrm>
                <a:off x="3234387" y="2302841"/>
                <a:ext cx="1262089" cy="738664"/>
              </a:xfrm>
              <a:prstGeom prst="rect">
                <a:avLst/>
              </a:prstGeom>
            </p:spPr>
            <p:txBody>
              <a:bodyPr wrap="square">
                <a:spAutoFit/>
              </a:bodyPr>
              <a:lstStyle/>
              <a:p>
                <a:pPr algn="ct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直接投资收益要远远大于</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pPr algn="ct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债券投资收益</a:t>
                </a:r>
              </a:p>
            </p:txBody>
          </p:sp>
        </p:grpSp>
        <p:grpSp>
          <p:nvGrpSpPr>
            <p:cNvPr id="7" name="组合 43"/>
            <p:cNvGrpSpPr/>
            <p:nvPr/>
          </p:nvGrpSpPr>
          <p:grpSpPr>
            <a:xfrm>
              <a:off x="572610" y="2332858"/>
              <a:ext cx="1137475" cy="807245"/>
              <a:chOff x="3294616" y="2349186"/>
              <a:chExt cx="1137475" cy="807245"/>
            </a:xfrm>
          </p:grpSpPr>
          <p:sp>
            <p:nvSpPr>
              <p:cNvPr id="45" name="KSO_Shape"/>
              <p:cNvSpPr/>
              <p:nvPr/>
            </p:nvSpPr>
            <p:spPr>
              <a:xfrm>
                <a:off x="3319898" y="2349186"/>
                <a:ext cx="1086910" cy="807245"/>
              </a:xfrm>
              <a:prstGeom prst="roundRect">
                <a:avLst/>
              </a:prstGeom>
              <a:solidFill>
                <a:srgbClr val="F2F2F2"/>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endParaRPr lang="zh-CN" altLang="en-US" sz="1500">
                  <a:solidFill>
                    <a:srgbClr val="4D4D4D"/>
                  </a:solidFill>
                </a:endParaRPr>
              </a:p>
            </p:txBody>
          </p:sp>
          <p:sp>
            <p:nvSpPr>
              <p:cNvPr id="46" name="矩形 45"/>
              <p:cNvSpPr/>
              <p:nvPr/>
            </p:nvSpPr>
            <p:spPr>
              <a:xfrm>
                <a:off x="3294616" y="2491198"/>
                <a:ext cx="1137475" cy="523220"/>
              </a:xfrm>
              <a:prstGeom prst="rect">
                <a:avLst/>
              </a:prstGeom>
            </p:spPr>
            <p:txBody>
              <a:bodyPr wrap="square">
                <a:spAutoFit/>
              </a:bodyPr>
              <a:lstStyle/>
              <a:p>
                <a:pPr algn="ct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帮助其他国家更好发展</a:t>
                </a:r>
              </a:p>
            </p:txBody>
          </p:sp>
        </p:grpSp>
      </p:grpSp>
      <p:pic>
        <p:nvPicPr>
          <p:cNvPr id="4" name="图片 3"/>
          <p:cNvPicPr>
            <a:picLocks noChangeAspect="1"/>
          </p:cNvPicPr>
          <p:nvPr/>
        </p:nvPicPr>
        <p:blipFill rotWithShape="1">
          <a:blip r:embed="rId9" cstate="print">
            <a:extLst>
              <a:ext uri="{28A0092B-C50C-407E-A947-70E740481C1C}">
                <a14:useLocalDpi xmlns="" xmlns:a14="http://schemas.microsoft.com/office/drawing/2010/main" val="0"/>
              </a:ext>
            </a:extLst>
          </a:blip>
          <a:srcRect t="6701" b="6722"/>
          <a:stretch/>
        </p:blipFill>
        <p:spPr>
          <a:xfrm>
            <a:off x="680177" y="1295721"/>
            <a:ext cx="3968826" cy="2718232"/>
          </a:xfrm>
          <a:prstGeom prst="rect">
            <a:avLst/>
          </a:prstGeom>
        </p:spPr>
      </p:pic>
    </p:spTree>
    <p:extLst>
      <p:ext uri="{BB962C8B-B14F-4D97-AF65-F5344CB8AC3E}">
        <p14:creationId xmlns="" xmlns:p14="http://schemas.microsoft.com/office/powerpoint/2010/main" val="666480835"/>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85"/>
          <p:cNvSpPr/>
          <p:nvPr/>
        </p:nvSpPr>
        <p:spPr>
          <a:xfrm>
            <a:off x="3322880" y="3452004"/>
            <a:ext cx="1008000" cy="1008000"/>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2"/>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6379" tIns="106379" rIns="106379" bIns="106379" numCol="1" spcCol="1270" anchor="ctr" anchorCtr="0">
            <a:noAutofit/>
          </a:bodyPr>
          <a:lstStyle/>
          <a:p>
            <a:pPr lvl="0" algn="ctr" defTabSz="666750">
              <a:lnSpc>
                <a:spcPct val="90000"/>
              </a:lnSpc>
              <a:spcBef>
                <a:spcPct val="0"/>
              </a:spcBef>
              <a:spcAft>
                <a:spcPct val="35000"/>
              </a:spcAft>
            </a:pPr>
            <a:endParaRPr lang="en-US" sz="2400" kern="1200" dirty="0"/>
          </a:p>
        </p:txBody>
      </p:sp>
      <p:sp>
        <p:nvSpPr>
          <p:cNvPr id="2" name="Freeform 81"/>
          <p:cNvSpPr/>
          <p:nvPr/>
        </p:nvSpPr>
        <p:spPr>
          <a:xfrm rot="1821488">
            <a:off x="2599838" y="3610718"/>
            <a:ext cx="480923" cy="80131"/>
          </a:xfrm>
          <a:custGeom>
            <a:avLst/>
            <a:gdLst/>
            <a:ahLst/>
            <a:cxnLst/>
            <a:rect l="0" t="0" r="0" b="0"/>
            <a:pathLst>
              <a:path>
                <a:moveTo>
                  <a:pt x="0" y="32211"/>
                </a:moveTo>
                <a:lnTo>
                  <a:pt x="386650" y="32211"/>
                </a:lnTo>
              </a:path>
            </a:pathLst>
          </a:custGeom>
          <a:noFill/>
          <a:ln w="12700">
            <a:solidFill>
              <a:schemeClr val="accent2"/>
            </a:solidFill>
            <a:headEnd type="oval"/>
            <a:tailEnd type="oval"/>
          </a:ln>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3" name="Freeform 82"/>
          <p:cNvSpPr/>
          <p:nvPr/>
        </p:nvSpPr>
        <p:spPr>
          <a:xfrm>
            <a:off x="2660476" y="2797603"/>
            <a:ext cx="526420" cy="80131"/>
          </a:xfrm>
          <a:custGeom>
            <a:avLst/>
            <a:gdLst/>
            <a:ahLst/>
            <a:cxnLst/>
            <a:rect l="0" t="0" r="0" b="0"/>
            <a:pathLst>
              <a:path>
                <a:moveTo>
                  <a:pt x="0" y="32211"/>
                </a:moveTo>
                <a:lnTo>
                  <a:pt x="423229" y="32211"/>
                </a:lnTo>
              </a:path>
            </a:pathLst>
          </a:custGeom>
          <a:noFill/>
          <a:ln w="12700">
            <a:solidFill>
              <a:schemeClr val="accent2"/>
            </a:solidFill>
            <a:headEnd type="oval"/>
            <a:tailEnd type="oval"/>
          </a:ln>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 name="Freeform 83"/>
          <p:cNvSpPr/>
          <p:nvPr/>
        </p:nvSpPr>
        <p:spPr>
          <a:xfrm rot="19921674">
            <a:off x="2599349" y="1984487"/>
            <a:ext cx="480923" cy="80131"/>
          </a:xfrm>
          <a:custGeom>
            <a:avLst/>
            <a:gdLst/>
            <a:ahLst/>
            <a:cxnLst/>
            <a:rect l="0" t="0" r="0" b="0"/>
            <a:pathLst>
              <a:path>
                <a:moveTo>
                  <a:pt x="0" y="32211"/>
                </a:moveTo>
                <a:lnTo>
                  <a:pt x="386650" y="32211"/>
                </a:lnTo>
              </a:path>
            </a:pathLst>
          </a:custGeom>
          <a:noFill/>
          <a:ln w="12700">
            <a:solidFill>
              <a:schemeClr val="accent2"/>
            </a:solidFill>
            <a:headEnd type="oval"/>
            <a:tailEnd type="oval"/>
          </a:ln>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 name="Freeform 85"/>
          <p:cNvSpPr/>
          <p:nvPr/>
        </p:nvSpPr>
        <p:spPr>
          <a:xfrm>
            <a:off x="3316944" y="1208090"/>
            <a:ext cx="1008000" cy="1008000"/>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2"/>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6379" tIns="106379" rIns="106379" bIns="106379" numCol="1" spcCol="1270" anchor="ctr" anchorCtr="0">
            <a:noAutofit/>
          </a:bodyPr>
          <a:lstStyle/>
          <a:p>
            <a:pPr lvl="0" algn="ctr" defTabSz="666750">
              <a:lnSpc>
                <a:spcPct val="90000"/>
              </a:lnSpc>
              <a:spcBef>
                <a:spcPct val="0"/>
              </a:spcBef>
              <a:spcAft>
                <a:spcPct val="35000"/>
              </a:spcAft>
            </a:pPr>
            <a:endParaRPr lang="en-US" sz="2400" kern="1200" dirty="0"/>
          </a:p>
        </p:txBody>
      </p:sp>
      <p:sp>
        <p:nvSpPr>
          <p:cNvPr id="6" name="Freeform 87"/>
          <p:cNvSpPr/>
          <p:nvPr/>
        </p:nvSpPr>
        <p:spPr>
          <a:xfrm>
            <a:off x="3317591" y="2346288"/>
            <a:ext cx="1008000" cy="1008000"/>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2"/>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6379" tIns="106379" rIns="106379" bIns="106379" numCol="1" spcCol="1270" anchor="ctr" anchorCtr="0">
            <a:noAutofit/>
          </a:bodyPr>
          <a:lstStyle/>
          <a:p>
            <a:pPr lvl="0" algn="ctr" defTabSz="666750">
              <a:lnSpc>
                <a:spcPct val="90000"/>
              </a:lnSpc>
              <a:spcBef>
                <a:spcPct val="0"/>
              </a:spcBef>
              <a:spcAft>
                <a:spcPct val="35000"/>
              </a:spcAft>
            </a:pPr>
            <a:endParaRPr lang="en-US" sz="2400" kern="1200" dirty="0"/>
          </a:p>
        </p:txBody>
      </p:sp>
      <p:sp>
        <p:nvSpPr>
          <p:cNvPr id="11" name="Text Placeholder 3"/>
          <p:cNvSpPr txBox="1">
            <a:spLocks/>
          </p:cNvSpPr>
          <p:nvPr/>
        </p:nvSpPr>
        <p:spPr>
          <a:xfrm>
            <a:off x="4626393" y="2210113"/>
            <a:ext cx="4091857" cy="1280351"/>
          </a:xfrm>
          <a:prstGeom prst="rect">
            <a:avLst/>
          </a:prstGeom>
        </p:spPr>
        <p:txBody>
          <a:bodyPr wrap="square" lIns="0" tIns="0" rIns="0" bIns="0" anchor="ctr" anchorCtr="0">
            <a:spAutoFit/>
          </a:bodyPr>
          <a:lstStyle>
            <a:defPPr>
              <a:defRPr lang="zh-CN"/>
            </a:defPPr>
            <a:lvl1pPr lvl="0" indent="0" algn="just" defTabSz="914400">
              <a:lnSpc>
                <a:spcPct val="130000"/>
              </a:lnSpc>
              <a:spcBef>
                <a:spcPct val="20000"/>
              </a:spcBef>
              <a:buNone/>
              <a:defRPr sz="1600" baseline="0">
                <a:solidFill>
                  <a:schemeClr val="tx1">
                    <a:lumMod val="75000"/>
                    <a:lumOff val="25000"/>
                  </a:schemeClr>
                </a:solidFill>
                <a:latin typeface="微软雅黑" panose="020B0503020204020204" pitchFamily="34" charset="-122"/>
                <a:ea typeface="微软雅黑" panose="020B0503020204020204" pitchFamily="34" charset="-12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zh-CN" altLang="en-US" dirty="0"/>
              <a:t>如果这些国家都参加了上海合作组织的话，那上海合作组织就将成为丝绸之路经济带建设的一个重要协调机制，很多问题都可以通过上海合作组织来解决。</a:t>
            </a:r>
          </a:p>
        </p:txBody>
      </p:sp>
      <p:sp>
        <p:nvSpPr>
          <p:cNvPr id="14" name="Text Placeholder 3"/>
          <p:cNvSpPr txBox="1">
            <a:spLocks/>
          </p:cNvSpPr>
          <p:nvPr/>
        </p:nvSpPr>
        <p:spPr>
          <a:xfrm>
            <a:off x="4626393" y="1392003"/>
            <a:ext cx="4091857" cy="64017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just" defTabSz="914400">
              <a:lnSpc>
                <a:spcPct val="130000"/>
              </a:lnSpc>
              <a:spcBef>
                <a:spcPct val="20000"/>
              </a:spcBef>
              <a:defRPr/>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在上海合作组织峰会期间，与会各国领导人都表示非常愿意积极参与丝绸之路经济带建设。</a:t>
            </a:r>
          </a:p>
        </p:txBody>
      </p:sp>
      <p:sp>
        <p:nvSpPr>
          <p:cNvPr id="16" name="Text Placeholder 3"/>
          <p:cNvSpPr txBox="1">
            <a:spLocks/>
          </p:cNvSpPr>
          <p:nvPr/>
        </p:nvSpPr>
        <p:spPr>
          <a:xfrm>
            <a:off x="4626393" y="3615911"/>
            <a:ext cx="4158379" cy="680186"/>
          </a:xfrm>
          <a:prstGeom prst="rect">
            <a:avLst/>
          </a:prstGeom>
        </p:spPr>
        <p:txBody>
          <a:bodyPr wrap="square" lIns="0" tIns="0" rIns="0" bIns="0" anchor="ctr" anchorCtr="0">
            <a:spAutoFit/>
          </a:bodyPr>
          <a:lstStyle>
            <a:defPPr>
              <a:defRPr lang="zh-CN"/>
            </a:defPPr>
            <a:lvl1pPr lvl="0" indent="0" algn="just" defTabSz="914400">
              <a:lnSpc>
                <a:spcPct val="130000"/>
              </a:lnSpc>
              <a:spcBef>
                <a:spcPct val="20000"/>
              </a:spcBef>
              <a:buNone/>
              <a:defRPr sz="1600" baseline="0">
                <a:solidFill>
                  <a:schemeClr val="tx1">
                    <a:lumMod val="75000"/>
                    <a:lumOff val="25000"/>
                  </a:schemeClr>
                </a:solidFill>
                <a:latin typeface="微软雅黑" panose="020B0503020204020204" pitchFamily="34" charset="-122"/>
                <a:ea typeface="微软雅黑" panose="020B0503020204020204" pitchFamily="34" charset="-12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zh-CN" altLang="en-US" sz="1800" dirty="0">
                <a:solidFill>
                  <a:schemeClr val="accent2"/>
                </a:solidFill>
              </a:rPr>
              <a:t>小结：</a:t>
            </a:r>
            <a:r>
              <a:rPr lang="zh-CN" altLang="en-US" dirty="0"/>
              <a:t>从大的发展环境来看，现在的国际环境对于中国推进丝绸之路经济带建设非常有利。</a:t>
            </a:r>
          </a:p>
        </p:txBody>
      </p:sp>
      <p:sp>
        <p:nvSpPr>
          <p:cNvPr id="18" name="Freeform 57"/>
          <p:cNvSpPr>
            <a:spLocks noEditPoints="1"/>
          </p:cNvSpPr>
          <p:nvPr/>
        </p:nvSpPr>
        <p:spPr bwMode="auto">
          <a:xfrm>
            <a:off x="3586944" y="1483948"/>
            <a:ext cx="468000" cy="468000"/>
          </a:xfrm>
          <a:custGeom>
            <a:avLst/>
            <a:gdLst/>
            <a:ahLst/>
            <a:cxnLst>
              <a:cxn ang="0">
                <a:pos x="7" y="9"/>
              </a:cxn>
              <a:cxn ang="0">
                <a:pos x="7" y="57"/>
              </a:cxn>
              <a:cxn ang="0">
                <a:pos x="6" y="58"/>
              </a:cxn>
              <a:cxn ang="0">
                <a:pos x="4" y="58"/>
              </a:cxn>
              <a:cxn ang="0">
                <a:pos x="2" y="57"/>
              </a:cxn>
              <a:cxn ang="0">
                <a:pos x="2" y="9"/>
              </a:cxn>
              <a:cxn ang="0">
                <a:pos x="0" y="4"/>
              </a:cxn>
              <a:cxn ang="0">
                <a:pos x="5" y="0"/>
              </a:cxn>
              <a:cxn ang="0">
                <a:pos x="10" y="4"/>
              </a:cxn>
              <a:cxn ang="0">
                <a:pos x="7" y="9"/>
              </a:cxn>
              <a:cxn ang="0">
                <a:pos x="65" y="36"/>
              </a:cxn>
              <a:cxn ang="0">
                <a:pos x="63" y="38"/>
              </a:cxn>
              <a:cxn ang="0">
                <a:pos x="49" y="43"/>
              </a:cxn>
              <a:cxn ang="0">
                <a:pos x="31" y="37"/>
              </a:cxn>
              <a:cxn ang="0">
                <a:pos x="13" y="43"/>
              </a:cxn>
              <a:cxn ang="0">
                <a:pos x="12" y="43"/>
              </a:cxn>
              <a:cxn ang="0">
                <a:pos x="10" y="41"/>
              </a:cxn>
              <a:cxn ang="0">
                <a:pos x="10" y="13"/>
              </a:cxn>
              <a:cxn ang="0">
                <a:pos x="11" y="11"/>
              </a:cxn>
              <a:cxn ang="0">
                <a:pos x="14" y="9"/>
              </a:cxn>
              <a:cxn ang="0">
                <a:pos x="30" y="4"/>
              </a:cxn>
              <a:cxn ang="0">
                <a:pos x="46" y="9"/>
              </a:cxn>
              <a:cxn ang="0">
                <a:pos x="49" y="10"/>
              </a:cxn>
              <a:cxn ang="0">
                <a:pos x="63" y="4"/>
              </a:cxn>
              <a:cxn ang="0">
                <a:pos x="65" y="7"/>
              </a:cxn>
              <a:cxn ang="0">
                <a:pos x="65" y="36"/>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7" name="组合 22"/>
          <p:cNvGrpSpPr/>
          <p:nvPr/>
        </p:nvGrpSpPr>
        <p:grpSpPr>
          <a:xfrm>
            <a:off x="495203" y="1896288"/>
            <a:ext cx="1908000" cy="1908000"/>
            <a:chOff x="1321512" y="1911863"/>
            <a:chExt cx="1287880" cy="1287875"/>
          </a:xfrm>
        </p:grpSpPr>
        <p:sp>
          <p:nvSpPr>
            <p:cNvPr id="8" name="Freeform 109"/>
            <p:cNvSpPr/>
            <p:nvPr/>
          </p:nvSpPr>
          <p:spPr>
            <a:xfrm>
              <a:off x="1321512" y="1911863"/>
              <a:ext cx="1287880" cy="1287875"/>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bg1">
                <a:lumMod val="85000"/>
              </a:schemeClr>
            </a:solidFill>
            <a:ln w="19050">
              <a:solidFill>
                <a:schemeClr val="accent2"/>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6379" tIns="106379" rIns="106379" bIns="106379" numCol="1" spcCol="1270" anchor="ctr" anchorCtr="0">
              <a:noAutofit/>
            </a:bodyPr>
            <a:lstStyle/>
            <a:p>
              <a:pPr lvl="0" algn="ctr" defTabSz="666750">
                <a:lnSpc>
                  <a:spcPct val="90000"/>
                </a:lnSpc>
                <a:spcBef>
                  <a:spcPct val="0"/>
                </a:spcBef>
                <a:spcAft>
                  <a:spcPct val="35000"/>
                </a:spcAft>
              </a:pPr>
              <a:endParaRPr lang="en-US" sz="3600" kern="1200" dirty="0"/>
            </a:p>
          </p:txBody>
        </p:sp>
        <p:pic>
          <p:nvPicPr>
            <p:cNvPr id="22" name="图片 21"/>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436270" y="2022737"/>
              <a:ext cx="1058364" cy="1058364"/>
            </a:xfrm>
            <a:prstGeom prst="rect">
              <a:avLst/>
            </a:prstGeom>
          </p:spPr>
        </p:pic>
      </p:grpSp>
      <p:sp>
        <p:nvSpPr>
          <p:cNvPr id="26" name="Freeform 5"/>
          <p:cNvSpPr>
            <a:spLocks noEditPoints="1"/>
          </p:cNvSpPr>
          <p:nvPr/>
        </p:nvSpPr>
        <p:spPr bwMode="auto">
          <a:xfrm>
            <a:off x="3572207" y="3702691"/>
            <a:ext cx="504000" cy="504000"/>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KSO_Shape"/>
          <p:cNvSpPr>
            <a:spLocks/>
          </p:cNvSpPr>
          <p:nvPr/>
        </p:nvSpPr>
        <p:spPr bwMode="auto">
          <a:xfrm>
            <a:off x="3581774" y="2571701"/>
            <a:ext cx="519510" cy="540000"/>
          </a:xfrm>
          <a:custGeom>
            <a:avLst/>
            <a:gdLst>
              <a:gd name="T0" fmla="*/ 375967 w 1916113"/>
              <a:gd name="T1" fmla="*/ 462441 h 2298700"/>
              <a:gd name="T2" fmla="*/ 477846 w 1916113"/>
              <a:gd name="T3" fmla="*/ 492924 h 2298700"/>
              <a:gd name="T4" fmla="*/ 833876 w 1916113"/>
              <a:gd name="T5" fmla="*/ 885910 h 2298700"/>
              <a:gd name="T6" fmla="*/ 852937 w 1916113"/>
              <a:gd name="T7" fmla="*/ 942490 h 2298700"/>
              <a:gd name="T8" fmla="*/ 820730 w 1916113"/>
              <a:gd name="T9" fmla="*/ 994903 h 2298700"/>
              <a:gd name="T10" fmla="*/ 761136 w 1916113"/>
              <a:gd name="T11" fmla="*/ 1002578 h 2298700"/>
              <a:gd name="T12" fmla="*/ 409050 w 1916113"/>
              <a:gd name="T13" fmla="*/ 701698 h 2298700"/>
              <a:gd name="T14" fmla="*/ 497345 w 1916113"/>
              <a:gd name="T15" fmla="*/ 914639 h 2298700"/>
              <a:gd name="T16" fmla="*/ 446953 w 1916113"/>
              <a:gd name="T17" fmla="*/ 1866404 h 2298700"/>
              <a:gd name="T18" fmla="*/ 399848 w 1916113"/>
              <a:gd name="T19" fmla="*/ 1903027 h 2298700"/>
              <a:gd name="T20" fmla="*/ 340036 w 1916113"/>
              <a:gd name="T21" fmla="*/ 1889430 h 2298700"/>
              <a:gd name="T22" fmla="*/ 313087 w 1916113"/>
              <a:gd name="T23" fmla="*/ 1835701 h 2298700"/>
              <a:gd name="T24" fmla="*/ 277374 w 1916113"/>
              <a:gd name="T25" fmla="*/ 1839429 h 2298700"/>
              <a:gd name="T26" fmla="*/ 226106 w 1916113"/>
              <a:gd name="T27" fmla="*/ 1869912 h 2298700"/>
              <a:gd name="T28" fmla="*/ 168265 w 1916113"/>
              <a:gd name="T29" fmla="*/ 1849298 h 2298700"/>
              <a:gd name="T30" fmla="*/ 148327 w 1916113"/>
              <a:gd name="T31" fmla="*/ 1792280 h 2298700"/>
              <a:gd name="T32" fmla="*/ 170237 w 1916113"/>
              <a:gd name="T33" fmla="*/ 704768 h 2298700"/>
              <a:gd name="T34" fmla="*/ 128171 w 1916113"/>
              <a:gd name="T35" fmla="*/ 1053237 h 2298700"/>
              <a:gd name="T36" fmla="*/ 79531 w 1916113"/>
              <a:gd name="T37" fmla="*/ 1076921 h 2298700"/>
              <a:gd name="T38" fmla="*/ 30674 w 1916113"/>
              <a:gd name="T39" fmla="*/ 1054772 h 2298700"/>
              <a:gd name="T40" fmla="*/ 2191 w 1916113"/>
              <a:gd name="T41" fmla="*/ 756085 h 2298700"/>
              <a:gd name="T42" fmla="*/ 225449 w 1916113"/>
              <a:gd name="T43" fmla="*/ 438975 h 2298700"/>
              <a:gd name="T44" fmla="*/ 1338699 w 1916113"/>
              <a:gd name="T45" fmla="*/ 431078 h 2298700"/>
              <a:gd name="T46" fmla="*/ 1419878 w 1916113"/>
              <a:gd name="T47" fmla="*/ 488519 h 2298700"/>
              <a:gd name="T48" fmla="*/ 1564682 w 1916113"/>
              <a:gd name="T49" fmla="*/ 1085717 h 2298700"/>
              <a:gd name="T50" fmla="*/ 1518609 w 1916113"/>
              <a:gd name="T51" fmla="*/ 1123425 h 2298700"/>
              <a:gd name="T52" fmla="*/ 1458273 w 1916113"/>
              <a:gd name="T53" fmla="*/ 1111586 h 2298700"/>
              <a:gd name="T54" fmla="*/ 1429751 w 1916113"/>
              <a:gd name="T55" fmla="*/ 1058531 h 2298700"/>
              <a:gd name="T56" fmla="*/ 1406055 w 1916113"/>
              <a:gd name="T57" fmla="*/ 1157407 h 2298700"/>
              <a:gd name="T58" fmla="*/ 1421413 w 1916113"/>
              <a:gd name="T59" fmla="*/ 1874307 h 2298700"/>
              <a:gd name="T60" fmla="*/ 1368757 w 1916113"/>
              <a:gd name="T61" fmla="*/ 1904562 h 2298700"/>
              <a:gd name="T62" fmla="*/ 1312151 w 1916113"/>
              <a:gd name="T63" fmla="*/ 1883515 h 2298700"/>
              <a:gd name="T64" fmla="*/ 1226146 w 1916113"/>
              <a:gd name="T65" fmla="*/ 1173849 h 2298700"/>
              <a:gd name="T66" fmla="*/ 1238871 w 1916113"/>
              <a:gd name="T67" fmla="*/ 1845368 h 2298700"/>
              <a:gd name="T68" fmla="*/ 1183144 w 1916113"/>
              <a:gd name="T69" fmla="*/ 1870361 h 2298700"/>
              <a:gd name="T70" fmla="*/ 1129171 w 1916113"/>
              <a:gd name="T71" fmla="*/ 1843614 h 2298700"/>
              <a:gd name="T72" fmla="*/ 1085291 w 1916113"/>
              <a:gd name="T73" fmla="*/ 1016657 h 2298700"/>
              <a:gd name="T74" fmla="*/ 1080025 w 1916113"/>
              <a:gd name="T75" fmla="*/ 691311 h 2298700"/>
              <a:gd name="T76" fmla="*/ 1032854 w 1916113"/>
              <a:gd name="T77" fmla="*/ 915809 h 2298700"/>
              <a:gd name="T78" fmla="*/ 894631 w 1916113"/>
              <a:gd name="T79" fmla="*/ 933786 h 2298700"/>
              <a:gd name="T80" fmla="*/ 868303 w 1916113"/>
              <a:gd name="T81" fmla="*/ 862315 h 2298700"/>
              <a:gd name="T82" fmla="*/ 1118859 w 1916113"/>
              <a:gd name="T83" fmla="*/ 493780 h 2298700"/>
              <a:gd name="T84" fmla="*/ 1135315 w 1916113"/>
              <a:gd name="T85" fmla="*/ 574678 h 2298700"/>
              <a:gd name="T86" fmla="*/ 1197844 w 1916113"/>
              <a:gd name="T87" fmla="*/ 460894 h 2298700"/>
              <a:gd name="T88" fmla="*/ 1204206 w 1916113"/>
              <a:gd name="T89" fmla="*/ 585201 h 2298700"/>
              <a:gd name="T90" fmla="*/ 1244576 w 1916113"/>
              <a:gd name="T91" fmla="*/ 504742 h 2298700"/>
              <a:gd name="T92" fmla="*/ 377356 w 1916113"/>
              <a:gd name="T93" fmla="*/ 438 h 2298700"/>
              <a:gd name="T94" fmla="*/ 484910 w 1916113"/>
              <a:gd name="T95" fmla="*/ 65237 h 2298700"/>
              <a:gd name="T96" fmla="*/ 515358 w 1916113"/>
              <a:gd name="T97" fmla="*/ 236646 h 2298700"/>
              <a:gd name="T98" fmla="*/ 464977 w 1916113"/>
              <a:gd name="T99" fmla="*/ 379378 h 2298700"/>
              <a:gd name="T100" fmla="*/ 400357 w 1916113"/>
              <a:gd name="T101" fmla="*/ 406523 h 2298700"/>
              <a:gd name="T102" fmla="*/ 263889 w 1916113"/>
              <a:gd name="T103" fmla="*/ 320272 h 2298700"/>
              <a:gd name="T104" fmla="*/ 211755 w 1916113"/>
              <a:gd name="T105" fmla="*/ 185420 h 2298700"/>
              <a:gd name="T106" fmla="*/ 260822 w 1916113"/>
              <a:gd name="T107" fmla="*/ 45096 h 2298700"/>
              <a:gd name="T108" fmla="*/ 1246387 w 1916113"/>
              <a:gd name="T109" fmla="*/ 1751 h 2298700"/>
              <a:gd name="T110" fmla="*/ 1359773 w 1916113"/>
              <a:gd name="T111" fmla="*/ 84501 h 2298700"/>
              <a:gd name="T112" fmla="*/ 1371813 w 1916113"/>
              <a:gd name="T113" fmla="*/ 228327 h 2298700"/>
              <a:gd name="T114" fmla="*/ 1284693 w 1916113"/>
              <a:gd name="T115" fmla="*/ 367775 h 2298700"/>
              <a:gd name="T116" fmla="*/ 1168899 w 1916113"/>
              <a:gd name="T117" fmla="*/ 403240 h 2298700"/>
              <a:gd name="T118" fmla="*/ 1102356 w 1916113"/>
              <a:gd name="T119" fmla="*/ 343257 h 2298700"/>
              <a:gd name="T120" fmla="*/ 1076527 w 1916113"/>
              <a:gd name="T121" fmla="*/ 160026 h 2298700"/>
              <a:gd name="T122" fmla="*/ 1138911 w 1916113"/>
              <a:gd name="T123" fmla="*/ 32180 h 229870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916113" h="2298700">
                <a:moveTo>
                  <a:pt x="343782" y="515937"/>
                </a:moveTo>
                <a:lnTo>
                  <a:pt x="346162" y="518054"/>
                </a:lnTo>
                <a:lnTo>
                  <a:pt x="348806" y="520436"/>
                </a:lnTo>
                <a:lnTo>
                  <a:pt x="352773" y="523347"/>
                </a:lnTo>
                <a:lnTo>
                  <a:pt x="358062" y="527051"/>
                </a:lnTo>
                <a:lnTo>
                  <a:pt x="364409" y="531021"/>
                </a:lnTo>
                <a:lnTo>
                  <a:pt x="372078" y="535255"/>
                </a:lnTo>
                <a:lnTo>
                  <a:pt x="380805" y="539488"/>
                </a:lnTo>
                <a:lnTo>
                  <a:pt x="391382" y="543458"/>
                </a:lnTo>
                <a:lnTo>
                  <a:pt x="396936" y="545575"/>
                </a:lnTo>
                <a:lnTo>
                  <a:pt x="402754" y="547427"/>
                </a:lnTo>
                <a:lnTo>
                  <a:pt x="409100" y="549544"/>
                </a:lnTo>
                <a:lnTo>
                  <a:pt x="415712" y="551132"/>
                </a:lnTo>
                <a:lnTo>
                  <a:pt x="422323" y="552720"/>
                </a:lnTo>
                <a:lnTo>
                  <a:pt x="429727" y="554307"/>
                </a:lnTo>
                <a:lnTo>
                  <a:pt x="437396" y="555631"/>
                </a:lnTo>
                <a:lnTo>
                  <a:pt x="445594" y="556689"/>
                </a:lnTo>
                <a:lnTo>
                  <a:pt x="453792" y="558012"/>
                </a:lnTo>
                <a:lnTo>
                  <a:pt x="462254" y="558541"/>
                </a:lnTo>
                <a:lnTo>
                  <a:pt x="471510" y="559071"/>
                </a:lnTo>
                <a:lnTo>
                  <a:pt x="480766" y="559335"/>
                </a:lnTo>
                <a:lnTo>
                  <a:pt x="490550" y="559335"/>
                </a:lnTo>
                <a:lnTo>
                  <a:pt x="500864" y="559071"/>
                </a:lnTo>
                <a:lnTo>
                  <a:pt x="506946" y="560658"/>
                </a:lnTo>
                <a:lnTo>
                  <a:pt x="518317" y="564363"/>
                </a:lnTo>
                <a:lnTo>
                  <a:pt x="531275" y="568862"/>
                </a:lnTo>
                <a:lnTo>
                  <a:pt x="537886" y="570979"/>
                </a:lnTo>
                <a:lnTo>
                  <a:pt x="543175" y="573360"/>
                </a:lnTo>
                <a:lnTo>
                  <a:pt x="547935" y="575477"/>
                </a:lnTo>
                <a:lnTo>
                  <a:pt x="552431" y="577859"/>
                </a:lnTo>
                <a:lnTo>
                  <a:pt x="556662" y="579976"/>
                </a:lnTo>
                <a:lnTo>
                  <a:pt x="561158" y="582622"/>
                </a:lnTo>
                <a:lnTo>
                  <a:pt x="565124" y="585533"/>
                </a:lnTo>
                <a:lnTo>
                  <a:pt x="569356" y="588179"/>
                </a:lnTo>
                <a:lnTo>
                  <a:pt x="572793" y="591354"/>
                </a:lnTo>
                <a:lnTo>
                  <a:pt x="576760" y="594795"/>
                </a:lnTo>
                <a:lnTo>
                  <a:pt x="580198" y="597970"/>
                </a:lnTo>
                <a:lnTo>
                  <a:pt x="583636" y="601675"/>
                </a:lnTo>
                <a:lnTo>
                  <a:pt x="586809" y="605380"/>
                </a:lnTo>
                <a:lnTo>
                  <a:pt x="589718" y="609614"/>
                </a:lnTo>
                <a:lnTo>
                  <a:pt x="592627" y="613847"/>
                </a:lnTo>
                <a:lnTo>
                  <a:pt x="595007" y="618346"/>
                </a:lnTo>
                <a:lnTo>
                  <a:pt x="597387" y="622845"/>
                </a:lnTo>
                <a:lnTo>
                  <a:pt x="599503" y="627872"/>
                </a:lnTo>
                <a:lnTo>
                  <a:pt x="719826" y="937216"/>
                </a:lnTo>
                <a:lnTo>
                  <a:pt x="978456" y="1049681"/>
                </a:lnTo>
                <a:lnTo>
                  <a:pt x="982687" y="1051533"/>
                </a:lnTo>
                <a:lnTo>
                  <a:pt x="986390" y="1053650"/>
                </a:lnTo>
                <a:lnTo>
                  <a:pt x="990356" y="1056032"/>
                </a:lnTo>
                <a:lnTo>
                  <a:pt x="993794" y="1058149"/>
                </a:lnTo>
                <a:lnTo>
                  <a:pt x="996967" y="1060795"/>
                </a:lnTo>
                <a:lnTo>
                  <a:pt x="1000405" y="1063441"/>
                </a:lnTo>
                <a:lnTo>
                  <a:pt x="1003579" y="1066352"/>
                </a:lnTo>
                <a:lnTo>
                  <a:pt x="1006488" y="1068998"/>
                </a:lnTo>
                <a:lnTo>
                  <a:pt x="1009396" y="1072174"/>
                </a:lnTo>
                <a:lnTo>
                  <a:pt x="1012041" y="1075614"/>
                </a:lnTo>
                <a:lnTo>
                  <a:pt x="1014421" y="1078790"/>
                </a:lnTo>
                <a:lnTo>
                  <a:pt x="1016801" y="1082230"/>
                </a:lnTo>
                <a:lnTo>
                  <a:pt x="1018917" y="1085670"/>
                </a:lnTo>
                <a:lnTo>
                  <a:pt x="1020768" y="1089374"/>
                </a:lnTo>
                <a:lnTo>
                  <a:pt x="1022619" y="1093079"/>
                </a:lnTo>
                <a:lnTo>
                  <a:pt x="1024206" y="1097049"/>
                </a:lnTo>
                <a:lnTo>
                  <a:pt x="1025793" y="1100489"/>
                </a:lnTo>
                <a:lnTo>
                  <a:pt x="1026850" y="1104458"/>
                </a:lnTo>
                <a:lnTo>
                  <a:pt x="1027908" y="1108692"/>
                </a:lnTo>
                <a:lnTo>
                  <a:pt x="1028701" y="1112661"/>
                </a:lnTo>
                <a:lnTo>
                  <a:pt x="1029230" y="1116631"/>
                </a:lnTo>
                <a:lnTo>
                  <a:pt x="1029759" y="1120865"/>
                </a:lnTo>
                <a:lnTo>
                  <a:pt x="1030288" y="1125099"/>
                </a:lnTo>
                <a:lnTo>
                  <a:pt x="1030288" y="1129332"/>
                </a:lnTo>
                <a:lnTo>
                  <a:pt x="1029759" y="1133037"/>
                </a:lnTo>
                <a:lnTo>
                  <a:pt x="1029495" y="1137271"/>
                </a:lnTo>
                <a:lnTo>
                  <a:pt x="1028966" y="1141505"/>
                </a:lnTo>
                <a:lnTo>
                  <a:pt x="1028173" y="1145739"/>
                </a:lnTo>
                <a:lnTo>
                  <a:pt x="1027379" y="1149973"/>
                </a:lnTo>
                <a:lnTo>
                  <a:pt x="1026057" y="1154207"/>
                </a:lnTo>
                <a:lnTo>
                  <a:pt x="1024470" y="1158176"/>
                </a:lnTo>
                <a:lnTo>
                  <a:pt x="1022884" y="1162410"/>
                </a:lnTo>
                <a:lnTo>
                  <a:pt x="1021297" y="1166380"/>
                </a:lnTo>
                <a:lnTo>
                  <a:pt x="1019181" y="1170349"/>
                </a:lnTo>
                <a:lnTo>
                  <a:pt x="1017065" y="1173789"/>
                </a:lnTo>
                <a:lnTo>
                  <a:pt x="1014421" y="1177494"/>
                </a:lnTo>
                <a:lnTo>
                  <a:pt x="1012041" y="1180934"/>
                </a:lnTo>
                <a:lnTo>
                  <a:pt x="1009396" y="1184374"/>
                </a:lnTo>
                <a:lnTo>
                  <a:pt x="1006488" y="1187285"/>
                </a:lnTo>
                <a:lnTo>
                  <a:pt x="1003579" y="1190196"/>
                </a:lnTo>
                <a:lnTo>
                  <a:pt x="1000405" y="1193107"/>
                </a:lnTo>
                <a:lnTo>
                  <a:pt x="997232" y="1195753"/>
                </a:lnTo>
                <a:lnTo>
                  <a:pt x="994059" y="1198134"/>
                </a:lnTo>
                <a:lnTo>
                  <a:pt x="990621" y="1200516"/>
                </a:lnTo>
                <a:lnTo>
                  <a:pt x="986918" y="1202633"/>
                </a:lnTo>
                <a:lnTo>
                  <a:pt x="983216" y="1204485"/>
                </a:lnTo>
                <a:lnTo>
                  <a:pt x="979514" y="1206073"/>
                </a:lnTo>
                <a:lnTo>
                  <a:pt x="976076" y="1207925"/>
                </a:lnTo>
                <a:lnTo>
                  <a:pt x="972109" y="1209249"/>
                </a:lnTo>
                <a:lnTo>
                  <a:pt x="968143" y="1210572"/>
                </a:lnTo>
                <a:lnTo>
                  <a:pt x="964176" y="1211630"/>
                </a:lnTo>
                <a:lnTo>
                  <a:pt x="959945" y="1212424"/>
                </a:lnTo>
                <a:lnTo>
                  <a:pt x="955978" y="1213218"/>
                </a:lnTo>
                <a:lnTo>
                  <a:pt x="951747" y="1213482"/>
                </a:lnTo>
                <a:lnTo>
                  <a:pt x="947516" y="1213747"/>
                </a:lnTo>
                <a:lnTo>
                  <a:pt x="943813" y="1213747"/>
                </a:lnTo>
                <a:lnTo>
                  <a:pt x="939582" y="1213747"/>
                </a:lnTo>
                <a:lnTo>
                  <a:pt x="935351" y="1213482"/>
                </a:lnTo>
                <a:lnTo>
                  <a:pt x="931120" y="1212953"/>
                </a:lnTo>
                <a:lnTo>
                  <a:pt x="926889" y="1212159"/>
                </a:lnTo>
                <a:lnTo>
                  <a:pt x="922658" y="1210836"/>
                </a:lnTo>
                <a:lnTo>
                  <a:pt x="918691" y="1209778"/>
                </a:lnTo>
                <a:lnTo>
                  <a:pt x="914460" y="1208455"/>
                </a:lnTo>
                <a:lnTo>
                  <a:pt x="910229" y="1206867"/>
                </a:lnTo>
                <a:lnTo>
                  <a:pt x="644194" y="1090962"/>
                </a:lnTo>
                <a:lnTo>
                  <a:pt x="629914" y="1083288"/>
                </a:lnTo>
                <a:lnTo>
                  <a:pt x="618807" y="1076937"/>
                </a:lnTo>
                <a:lnTo>
                  <a:pt x="611138" y="1072174"/>
                </a:lnTo>
                <a:lnTo>
                  <a:pt x="608229" y="1070322"/>
                </a:lnTo>
                <a:lnTo>
                  <a:pt x="605849" y="1068205"/>
                </a:lnTo>
                <a:lnTo>
                  <a:pt x="603469" y="1066088"/>
                </a:lnTo>
                <a:lnTo>
                  <a:pt x="601618" y="1063971"/>
                </a:lnTo>
                <a:lnTo>
                  <a:pt x="599767" y="1061854"/>
                </a:lnTo>
                <a:lnTo>
                  <a:pt x="598180" y="1059472"/>
                </a:lnTo>
                <a:lnTo>
                  <a:pt x="595007" y="1053915"/>
                </a:lnTo>
                <a:lnTo>
                  <a:pt x="591040" y="1046770"/>
                </a:lnTo>
                <a:lnTo>
                  <a:pt x="582842" y="1030364"/>
                </a:lnTo>
                <a:lnTo>
                  <a:pt x="569885" y="1004166"/>
                </a:lnTo>
                <a:lnTo>
                  <a:pt x="537093" y="936952"/>
                </a:lnTo>
                <a:lnTo>
                  <a:pt x="493724" y="846715"/>
                </a:lnTo>
                <a:lnTo>
                  <a:pt x="504302" y="881116"/>
                </a:lnTo>
                <a:lnTo>
                  <a:pt x="515937" y="917105"/>
                </a:lnTo>
                <a:lnTo>
                  <a:pt x="529688" y="958915"/>
                </a:lnTo>
                <a:lnTo>
                  <a:pt x="537093" y="980615"/>
                </a:lnTo>
                <a:lnTo>
                  <a:pt x="544233" y="1002049"/>
                </a:lnTo>
                <a:lnTo>
                  <a:pt x="551638" y="1022160"/>
                </a:lnTo>
                <a:lnTo>
                  <a:pt x="558778" y="1041213"/>
                </a:lnTo>
                <a:lnTo>
                  <a:pt x="565653" y="1057884"/>
                </a:lnTo>
                <a:lnTo>
                  <a:pt x="571736" y="1071909"/>
                </a:lnTo>
                <a:lnTo>
                  <a:pt x="574645" y="1077466"/>
                </a:lnTo>
                <a:lnTo>
                  <a:pt x="577025" y="1082230"/>
                </a:lnTo>
                <a:lnTo>
                  <a:pt x="579405" y="1086199"/>
                </a:lnTo>
                <a:lnTo>
                  <a:pt x="581520" y="1089110"/>
                </a:lnTo>
                <a:lnTo>
                  <a:pt x="584165" y="1091491"/>
                </a:lnTo>
                <a:lnTo>
                  <a:pt x="586545" y="1094138"/>
                </a:lnTo>
                <a:lnTo>
                  <a:pt x="589718" y="1096255"/>
                </a:lnTo>
                <a:lnTo>
                  <a:pt x="593156" y="1098901"/>
                </a:lnTo>
                <a:lnTo>
                  <a:pt x="600296" y="1103664"/>
                </a:lnTo>
                <a:lnTo>
                  <a:pt x="608494" y="1108427"/>
                </a:lnTo>
                <a:lnTo>
                  <a:pt x="607701" y="1171407"/>
                </a:lnTo>
                <a:lnTo>
                  <a:pt x="606907" y="1230683"/>
                </a:lnTo>
                <a:lnTo>
                  <a:pt x="604527" y="1333092"/>
                </a:lnTo>
                <a:lnTo>
                  <a:pt x="602940" y="1403482"/>
                </a:lnTo>
                <a:lnTo>
                  <a:pt x="602147" y="1429415"/>
                </a:lnTo>
                <a:lnTo>
                  <a:pt x="596594" y="1429415"/>
                </a:lnTo>
                <a:lnTo>
                  <a:pt x="584694" y="1738758"/>
                </a:lnTo>
                <a:lnTo>
                  <a:pt x="584694" y="1741934"/>
                </a:lnTo>
                <a:lnTo>
                  <a:pt x="548729" y="2219313"/>
                </a:lnTo>
                <a:lnTo>
                  <a:pt x="548200" y="2223812"/>
                </a:lnTo>
                <a:lnTo>
                  <a:pt x="547671" y="2228046"/>
                </a:lnTo>
                <a:lnTo>
                  <a:pt x="546878" y="2232280"/>
                </a:lnTo>
                <a:lnTo>
                  <a:pt x="545555" y="2236514"/>
                </a:lnTo>
                <a:lnTo>
                  <a:pt x="544498" y="2240483"/>
                </a:lnTo>
                <a:lnTo>
                  <a:pt x="542911" y="2244453"/>
                </a:lnTo>
                <a:lnTo>
                  <a:pt x="541589" y="2248157"/>
                </a:lnTo>
                <a:lnTo>
                  <a:pt x="539473" y="2252127"/>
                </a:lnTo>
                <a:lnTo>
                  <a:pt x="537622" y="2255831"/>
                </a:lnTo>
                <a:lnTo>
                  <a:pt x="535242" y="2259271"/>
                </a:lnTo>
                <a:lnTo>
                  <a:pt x="533126" y="2262712"/>
                </a:lnTo>
                <a:lnTo>
                  <a:pt x="530482" y="2265887"/>
                </a:lnTo>
                <a:lnTo>
                  <a:pt x="528102" y="2269062"/>
                </a:lnTo>
                <a:lnTo>
                  <a:pt x="525193" y="2272238"/>
                </a:lnTo>
                <a:lnTo>
                  <a:pt x="522284" y="2275149"/>
                </a:lnTo>
                <a:lnTo>
                  <a:pt x="519375" y="2277795"/>
                </a:lnTo>
                <a:lnTo>
                  <a:pt x="515937" y="2280706"/>
                </a:lnTo>
                <a:lnTo>
                  <a:pt x="512764" y="2282823"/>
                </a:lnTo>
                <a:lnTo>
                  <a:pt x="509590" y="2285204"/>
                </a:lnTo>
                <a:lnTo>
                  <a:pt x="505888" y="2287321"/>
                </a:lnTo>
                <a:lnTo>
                  <a:pt x="502186" y="2289174"/>
                </a:lnTo>
                <a:lnTo>
                  <a:pt x="498484" y="2291026"/>
                </a:lnTo>
                <a:lnTo>
                  <a:pt x="494517" y="2292614"/>
                </a:lnTo>
                <a:lnTo>
                  <a:pt x="490550" y="2294202"/>
                </a:lnTo>
                <a:lnTo>
                  <a:pt x="486848" y="2295525"/>
                </a:lnTo>
                <a:lnTo>
                  <a:pt x="482617" y="2296319"/>
                </a:lnTo>
                <a:lnTo>
                  <a:pt x="478650" y="2297112"/>
                </a:lnTo>
                <a:lnTo>
                  <a:pt x="474419" y="2297906"/>
                </a:lnTo>
                <a:lnTo>
                  <a:pt x="470188" y="2298171"/>
                </a:lnTo>
                <a:lnTo>
                  <a:pt x="465692" y="2298700"/>
                </a:lnTo>
                <a:lnTo>
                  <a:pt x="461461" y="2298700"/>
                </a:lnTo>
                <a:lnTo>
                  <a:pt x="456965" y="2298171"/>
                </a:lnTo>
                <a:lnTo>
                  <a:pt x="452470" y="2297906"/>
                </a:lnTo>
                <a:lnTo>
                  <a:pt x="448239" y="2297112"/>
                </a:lnTo>
                <a:lnTo>
                  <a:pt x="444007" y="2296319"/>
                </a:lnTo>
                <a:lnTo>
                  <a:pt x="439776" y="2295260"/>
                </a:lnTo>
                <a:lnTo>
                  <a:pt x="435810" y="2294202"/>
                </a:lnTo>
                <a:lnTo>
                  <a:pt x="432107" y="2292614"/>
                </a:lnTo>
                <a:lnTo>
                  <a:pt x="428141" y="2291026"/>
                </a:lnTo>
                <a:lnTo>
                  <a:pt x="424174" y="2288909"/>
                </a:lnTo>
                <a:lnTo>
                  <a:pt x="420472" y="2287057"/>
                </a:lnTo>
                <a:lnTo>
                  <a:pt x="417034" y="2285204"/>
                </a:lnTo>
                <a:lnTo>
                  <a:pt x="413860" y="2282558"/>
                </a:lnTo>
                <a:lnTo>
                  <a:pt x="410423" y="2279912"/>
                </a:lnTo>
                <a:lnTo>
                  <a:pt x="407249" y="2277530"/>
                </a:lnTo>
                <a:lnTo>
                  <a:pt x="404076" y="2274620"/>
                </a:lnTo>
                <a:lnTo>
                  <a:pt x="401431" y="2271973"/>
                </a:lnTo>
                <a:lnTo>
                  <a:pt x="398523" y="2268798"/>
                </a:lnTo>
                <a:lnTo>
                  <a:pt x="395878" y="2265622"/>
                </a:lnTo>
                <a:lnTo>
                  <a:pt x="393498" y="2262447"/>
                </a:lnTo>
                <a:lnTo>
                  <a:pt x="391382" y="2259007"/>
                </a:lnTo>
                <a:lnTo>
                  <a:pt x="389002" y="2255302"/>
                </a:lnTo>
                <a:lnTo>
                  <a:pt x="387151" y="2251597"/>
                </a:lnTo>
                <a:lnTo>
                  <a:pt x="385300" y="2247893"/>
                </a:lnTo>
                <a:lnTo>
                  <a:pt x="383713" y="2244188"/>
                </a:lnTo>
                <a:lnTo>
                  <a:pt x="382391" y="2240219"/>
                </a:lnTo>
                <a:lnTo>
                  <a:pt x="380805" y="2236249"/>
                </a:lnTo>
                <a:lnTo>
                  <a:pt x="380011" y="2232280"/>
                </a:lnTo>
                <a:lnTo>
                  <a:pt x="379218" y="2228046"/>
                </a:lnTo>
                <a:lnTo>
                  <a:pt x="378424" y="2223812"/>
                </a:lnTo>
                <a:lnTo>
                  <a:pt x="378160" y="2219578"/>
                </a:lnTo>
                <a:lnTo>
                  <a:pt x="377896" y="2215079"/>
                </a:lnTo>
                <a:lnTo>
                  <a:pt x="377896" y="2210845"/>
                </a:lnTo>
                <a:lnTo>
                  <a:pt x="378160" y="2206347"/>
                </a:lnTo>
                <a:lnTo>
                  <a:pt x="413860" y="1730820"/>
                </a:lnTo>
                <a:lnTo>
                  <a:pt x="425232" y="1429415"/>
                </a:lnTo>
                <a:lnTo>
                  <a:pt x="405927" y="1429415"/>
                </a:lnTo>
                <a:lnTo>
                  <a:pt x="394291" y="1735054"/>
                </a:lnTo>
                <a:lnTo>
                  <a:pt x="394027" y="1740611"/>
                </a:lnTo>
                <a:lnTo>
                  <a:pt x="349071" y="2180149"/>
                </a:lnTo>
                <a:lnTo>
                  <a:pt x="348542" y="2184119"/>
                </a:lnTo>
                <a:lnTo>
                  <a:pt x="347749" y="2188617"/>
                </a:lnTo>
                <a:lnTo>
                  <a:pt x="346955" y="2192851"/>
                </a:lnTo>
                <a:lnTo>
                  <a:pt x="345897" y="2196820"/>
                </a:lnTo>
                <a:lnTo>
                  <a:pt x="344311" y="2201054"/>
                </a:lnTo>
                <a:lnTo>
                  <a:pt x="342724" y="2205024"/>
                </a:lnTo>
                <a:lnTo>
                  <a:pt x="341137" y="2208728"/>
                </a:lnTo>
                <a:lnTo>
                  <a:pt x="339022" y="2212433"/>
                </a:lnTo>
                <a:lnTo>
                  <a:pt x="337171" y="2215873"/>
                </a:lnTo>
                <a:lnTo>
                  <a:pt x="334791" y="2219578"/>
                </a:lnTo>
                <a:lnTo>
                  <a:pt x="332411" y="2223018"/>
                </a:lnTo>
                <a:lnTo>
                  <a:pt x="329766" y="2226194"/>
                </a:lnTo>
                <a:lnTo>
                  <a:pt x="327122" y="2229104"/>
                </a:lnTo>
                <a:lnTo>
                  <a:pt x="324213" y="2232280"/>
                </a:lnTo>
                <a:lnTo>
                  <a:pt x="321039" y="2235191"/>
                </a:lnTo>
                <a:lnTo>
                  <a:pt x="318130" y="2237572"/>
                </a:lnTo>
                <a:lnTo>
                  <a:pt x="314957" y="2240219"/>
                </a:lnTo>
                <a:lnTo>
                  <a:pt x="311519" y="2242600"/>
                </a:lnTo>
                <a:lnTo>
                  <a:pt x="307817" y="2244717"/>
                </a:lnTo>
                <a:lnTo>
                  <a:pt x="304644" y="2246834"/>
                </a:lnTo>
                <a:lnTo>
                  <a:pt x="300941" y="2248687"/>
                </a:lnTo>
                <a:lnTo>
                  <a:pt x="296975" y="2250274"/>
                </a:lnTo>
                <a:lnTo>
                  <a:pt x="293008" y="2251862"/>
                </a:lnTo>
                <a:lnTo>
                  <a:pt x="289041" y="2253185"/>
                </a:lnTo>
                <a:lnTo>
                  <a:pt x="285074" y="2254244"/>
                </a:lnTo>
                <a:lnTo>
                  <a:pt x="281108" y="2255302"/>
                </a:lnTo>
                <a:lnTo>
                  <a:pt x="277141" y="2255831"/>
                </a:lnTo>
                <a:lnTo>
                  <a:pt x="272910" y="2256361"/>
                </a:lnTo>
                <a:lnTo>
                  <a:pt x="268414" y="2256625"/>
                </a:lnTo>
                <a:lnTo>
                  <a:pt x="264183" y="2256890"/>
                </a:lnTo>
                <a:lnTo>
                  <a:pt x="259688" y="2256625"/>
                </a:lnTo>
                <a:lnTo>
                  <a:pt x="255456" y="2256361"/>
                </a:lnTo>
                <a:lnTo>
                  <a:pt x="250961" y="2255831"/>
                </a:lnTo>
                <a:lnTo>
                  <a:pt x="246730" y="2255037"/>
                </a:lnTo>
                <a:lnTo>
                  <a:pt x="242498" y="2254244"/>
                </a:lnTo>
                <a:lnTo>
                  <a:pt x="238267" y="2253185"/>
                </a:lnTo>
                <a:lnTo>
                  <a:pt x="234301" y="2251597"/>
                </a:lnTo>
                <a:lnTo>
                  <a:pt x="230334" y="2250010"/>
                </a:lnTo>
                <a:lnTo>
                  <a:pt x="226632" y="2248157"/>
                </a:lnTo>
                <a:lnTo>
                  <a:pt x="222929" y="2246305"/>
                </a:lnTo>
                <a:lnTo>
                  <a:pt x="219227" y="2244453"/>
                </a:lnTo>
                <a:lnTo>
                  <a:pt x="215789" y="2242071"/>
                </a:lnTo>
                <a:lnTo>
                  <a:pt x="212616" y="2239689"/>
                </a:lnTo>
                <a:lnTo>
                  <a:pt x="209442" y="2237043"/>
                </a:lnTo>
                <a:lnTo>
                  <a:pt x="206269" y="2234132"/>
                </a:lnTo>
                <a:lnTo>
                  <a:pt x="203096" y="2231486"/>
                </a:lnTo>
                <a:lnTo>
                  <a:pt x="200451" y="2228575"/>
                </a:lnTo>
                <a:lnTo>
                  <a:pt x="197542" y="2225135"/>
                </a:lnTo>
                <a:lnTo>
                  <a:pt x="195427" y="2222224"/>
                </a:lnTo>
                <a:lnTo>
                  <a:pt x="192782" y="2218784"/>
                </a:lnTo>
                <a:lnTo>
                  <a:pt x="190667" y="2215079"/>
                </a:lnTo>
                <a:lnTo>
                  <a:pt x="188551" y="2211904"/>
                </a:lnTo>
                <a:lnTo>
                  <a:pt x="186700" y="2208199"/>
                </a:lnTo>
                <a:lnTo>
                  <a:pt x="184849" y="2204230"/>
                </a:lnTo>
                <a:lnTo>
                  <a:pt x="183527" y="2200261"/>
                </a:lnTo>
                <a:lnTo>
                  <a:pt x="182204" y="2196291"/>
                </a:lnTo>
                <a:lnTo>
                  <a:pt x="181147" y="2192322"/>
                </a:lnTo>
                <a:lnTo>
                  <a:pt x="180089" y="2188088"/>
                </a:lnTo>
                <a:lnTo>
                  <a:pt x="179295" y="2184119"/>
                </a:lnTo>
                <a:lnTo>
                  <a:pt x="178767" y="2180149"/>
                </a:lnTo>
                <a:lnTo>
                  <a:pt x="178502" y="2175651"/>
                </a:lnTo>
                <a:lnTo>
                  <a:pt x="178502" y="2171417"/>
                </a:lnTo>
                <a:lnTo>
                  <a:pt x="178502" y="2166918"/>
                </a:lnTo>
                <a:lnTo>
                  <a:pt x="179031" y="2162684"/>
                </a:lnTo>
                <a:lnTo>
                  <a:pt x="223458" y="1726057"/>
                </a:lnTo>
                <a:lnTo>
                  <a:pt x="235887" y="1398718"/>
                </a:lnTo>
                <a:lnTo>
                  <a:pt x="215525" y="1394749"/>
                </a:lnTo>
                <a:lnTo>
                  <a:pt x="216318" y="1318273"/>
                </a:lnTo>
                <a:lnTo>
                  <a:pt x="217905" y="1242591"/>
                </a:lnTo>
                <a:lnTo>
                  <a:pt x="219227" y="1168232"/>
                </a:lnTo>
                <a:lnTo>
                  <a:pt x="221078" y="1095461"/>
                </a:lnTo>
                <a:lnTo>
                  <a:pt x="223458" y="1025071"/>
                </a:lnTo>
                <a:lnTo>
                  <a:pt x="225838" y="957328"/>
                </a:lnTo>
                <a:lnTo>
                  <a:pt x="228483" y="892760"/>
                </a:lnTo>
                <a:lnTo>
                  <a:pt x="231392" y="831897"/>
                </a:lnTo>
                <a:lnTo>
                  <a:pt x="230863" y="832691"/>
                </a:lnTo>
                <a:lnTo>
                  <a:pt x="239061" y="687413"/>
                </a:lnTo>
                <a:lnTo>
                  <a:pt x="235094" y="707524"/>
                </a:lnTo>
                <a:lnTo>
                  <a:pt x="225309" y="757538"/>
                </a:lnTo>
                <a:lnTo>
                  <a:pt x="218963" y="788234"/>
                </a:lnTo>
                <a:lnTo>
                  <a:pt x="212087" y="819724"/>
                </a:lnTo>
                <a:lnTo>
                  <a:pt x="205476" y="850420"/>
                </a:lnTo>
                <a:lnTo>
                  <a:pt x="198865" y="877676"/>
                </a:lnTo>
                <a:lnTo>
                  <a:pt x="153644" y="951771"/>
                </a:lnTo>
                <a:lnTo>
                  <a:pt x="170833" y="1218246"/>
                </a:lnTo>
                <a:lnTo>
                  <a:pt x="171098" y="1222215"/>
                </a:lnTo>
                <a:lnTo>
                  <a:pt x="171098" y="1226184"/>
                </a:lnTo>
                <a:lnTo>
                  <a:pt x="170833" y="1230154"/>
                </a:lnTo>
                <a:lnTo>
                  <a:pt x="170304" y="1233594"/>
                </a:lnTo>
                <a:lnTo>
                  <a:pt x="169775" y="1237563"/>
                </a:lnTo>
                <a:lnTo>
                  <a:pt x="168982" y="1241268"/>
                </a:lnTo>
                <a:lnTo>
                  <a:pt x="168189" y="1244973"/>
                </a:lnTo>
                <a:lnTo>
                  <a:pt x="167131" y="1248413"/>
                </a:lnTo>
                <a:lnTo>
                  <a:pt x="165544" y="1251588"/>
                </a:lnTo>
                <a:lnTo>
                  <a:pt x="164222" y="1255293"/>
                </a:lnTo>
                <a:lnTo>
                  <a:pt x="162635" y="1258468"/>
                </a:lnTo>
                <a:lnTo>
                  <a:pt x="160784" y="1261908"/>
                </a:lnTo>
                <a:lnTo>
                  <a:pt x="158933" y="1264819"/>
                </a:lnTo>
                <a:lnTo>
                  <a:pt x="156817" y="1267995"/>
                </a:lnTo>
                <a:lnTo>
                  <a:pt x="154702" y="1270906"/>
                </a:lnTo>
                <a:lnTo>
                  <a:pt x="152057" y="1273552"/>
                </a:lnTo>
                <a:lnTo>
                  <a:pt x="149942" y="1276198"/>
                </a:lnTo>
                <a:lnTo>
                  <a:pt x="147033" y="1278844"/>
                </a:lnTo>
                <a:lnTo>
                  <a:pt x="144653" y="1281226"/>
                </a:lnTo>
                <a:lnTo>
                  <a:pt x="141479" y="1283607"/>
                </a:lnTo>
                <a:lnTo>
                  <a:pt x="138570" y="1285724"/>
                </a:lnTo>
                <a:lnTo>
                  <a:pt x="135662" y="1287841"/>
                </a:lnTo>
                <a:lnTo>
                  <a:pt x="132488" y="1289694"/>
                </a:lnTo>
                <a:lnTo>
                  <a:pt x="129050" y="1291282"/>
                </a:lnTo>
                <a:lnTo>
                  <a:pt x="125877" y="1292869"/>
                </a:lnTo>
                <a:lnTo>
                  <a:pt x="122439" y="1294457"/>
                </a:lnTo>
                <a:lnTo>
                  <a:pt x="118737" y="1295780"/>
                </a:lnTo>
                <a:lnTo>
                  <a:pt x="115035" y="1296574"/>
                </a:lnTo>
                <a:lnTo>
                  <a:pt x="111332" y="1297632"/>
                </a:lnTo>
                <a:lnTo>
                  <a:pt x="107895" y="1298426"/>
                </a:lnTo>
                <a:lnTo>
                  <a:pt x="103928" y="1298956"/>
                </a:lnTo>
                <a:lnTo>
                  <a:pt x="99961" y="1299485"/>
                </a:lnTo>
                <a:lnTo>
                  <a:pt x="95994" y="1299485"/>
                </a:lnTo>
                <a:lnTo>
                  <a:pt x="92028" y="1299485"/>
                </a:lnTo>
                <a:lnTo>
                  <a:pt x="88325" y="1299220"/>
                </a:lnTo>
                <a:lnTo>
                  <a:pt x="84359" y="1298956"/>
                </a:lnTo>
                <a:lnTo>
                  <a:pt x="80921" y="1298162"/>
                </a:lnTo>
                <a:lnTo>
                  <a:pt x="77219" y="1297368"/>
                </a:lnTo>
                <a:lnTo>
                  <a:pt x="73516" y="1296309"/>
                </a:lnTo>
                <a:lnTo>
                  <a:pt x="70079" y="1295251"/>
                </a:lnTo>
                <a:lnTo>
                  <a:pt x="66641" y="1294192"/>
                </a:lnTo>
                <a:lnTo>
                  <a:pt x="63203" y="1292340"/>
                </a:lnTo>
                <a:lnTo>
                  <a:pt x="59765" y="1291017"/>
                </a:lnTo>
                <a:lnTo>
                  <a:pt x="56592" y="1289165"/>
                </a:lnTo>
                <a:lnTo>
                  <a:pt x="53683" y="1287048"/>
                </a:lnTo>
                <a:lnTo>
                  <a:pt x="50509" y="1285195"/>
                </a:lnTo>
                <a:lnTo>
                  <a:pt x="47601" y="1282814"/>
                </a:lnTo>
                <a:lnTo>
                  <a:pt x="44956" y="1280697"/>
                </a:lnTo>
                <a:lnTo>
                  <a:pt x="42047" y="1278050"/>
                </a:lnTo>
                <a:lnTo>
                  <a:pt x="39667" y="1275669"/>
                </a:lnTo>
                <a:lnTo>
                  <a:pt x="37023" y="1272758"/>
                </a:lnTo>
                <a:lnTo>
                  <a:pt x="34907" y="1269847"/>
                </a:lnTo>
                <a:lnTo>
                  <a:pt x="32527" y="1266936"/>
                </a:lnTo>
                <a:lnTo>
                  <a:pt x="30676" y="1264025"/>
                </a:lnTo>
                <a:lnTo>
                  <a:pt x="28825" y="1260585"/>
                </a:lnTo>
                <a:lnTo>
                  <a:pt x="26974" y="1257674"/>
                </a:lnTo>
                <a:lnTo>
                  <a:pt x="25651" y="1254234"/>
                </a:lnTo>
                <a:lnTo>
                  <a:pt x="24065" y="1250530"/>
                </a:lnTo>
                <a:lnTo>
                  <a:pt x="22742" y="1247090"/>
                </a:lnTo>
                <a:lnTo>
                  <a:pt x="21685" y="1243649"/>
                </a:lnTo>
                <a:lnTo>
                  <a:pt x="20891" y="1239945"/>
                </a:lnTo>
                <a:lnTo>
                  <a:pt x="19834" y="1235975"/>
                </a:lnTo>
                <a:lnTo>
                  <a:pt x="19305" y="1232271"/>
                </a:lnTo>
                <a:lnTo>
                  <a:pt x="19040" y="1228301"/>
                </a:lnTo>
                <a:lnTo>
                  <a:pt x="0" y="936423"/>
                </a:lnTo>
                <a:lnTo>
                  <a:pt x="0" y="930336"/>
                </a:lnTo>
                <a:lnTo>
                  <a:pt x="264" y="924514"/>
                </a:lnTo>
                <a:lnTo>
                  <a:pt x="1058" y="918164"/>
                </a:lnTo>
                <a:lnTo>
                  <a:pt x="2644" y="912342"/>
                </a:lnTo>
                <a:lnTo>
                  <a:pt x="4231" y="906520"/>
                </a:lnTo>
                <a:lnTo>
                  <a:pt x="6347" y="900963"/>
                </a:lnTo>
                <a:lnTo>
                  <a:pt x="8991" y="895406"/>
                </a:lnTo>
                <a:lnTo>
                  <a:pt x="12165" y="890114"/>
                </a:lnTo>
                <a:lnTo>
                  <a:pt x="221343" y="566480"/>
                </a:lnTo>
                <a:lnTo>
                  <a:pt x="223723" y="562775"/>
                </a:lnTo>
                <a:lnTo>
                  <a:pt x="226632" y="559071"/>
                </a:lnTo>
                <a:lnTo>
                  <a:pt x="229276" y="555366"/>
                </a:lnTo>
                <a:lnTo>
                  <a:pt x="232714" y="551926"/>
                </a:lnTo>
                <a:lnTo>
                  <a:pt x="235887" y="549015"/>
                </a:lnTo>
                <a:lnTo>
                  <a:pt x="239325" y="546104"/>
                </a:lnTo>
                <a:lnTo>
                  <a:pt x="243027" y="543458"/>
                </a:lnTo>
                <a:lnTo>
                  <a:pt x="246994" y="541076"/>
                </a:lnTo>
                <a:lnTo>
                  <a:pt x="250961" y="538695"/>
                </a:lnTo>
                <a:lnTo>
                  <a:pt x="254927" y="536578"/>
                </a:lnTo>
                <a:lnTo>
                  <a:pt x="259159" y="534461"/>
                </a:lnTo>
                <a:lnTo>
                  <a:pt x="263390" y="532873"/>
                </a:lnTo>
                <a:lnTo>
                  <a:pt x="272117" y="529697"/>
                </a:lnTo>
                <a:lnTo>
                  <a:pt x="281108" y="527051"/>
                </a:lnTo>
                <a:lnTo>
                  <a:pt x="289835" y="524670"/>
                </a:lnTo>
                <a:lnTo>
                  <a:pt x="298826" y="523082"/>
                </a:lnTo>
                <a:lnTo>
                  <a:pt x="307288" y="521759"/>
                </a:lnTo>
                <a:lnTo>
                  <a:pt x="315750" y="520171"/>
                </a:lnTo>
                <a:lnTo>
                  <a:pt x="331353" y="518054"/>
                </a:lnTo>
                <a:lnTo>
                  <a:pt x="337964" y="517260"/>
                </a:lnTo>
                <a:lnTo>
                  <a:pt x="343782" y="515937"/>
                </a:lnTo>
                <a:close/>
                <a:moveTo>
                  <a:pt x="1562847" y="501650"/>
                </a:moveTo>
                <a:lnTo>
                  <a:pt x="1563112" y="501650"/>
                </a:lnTo>
                <a:lnTo>
                  <a:pt x="1565230" y="501650"/>
                </a:lnTo>
                <a:lnTo>
                  <a:pt x="1567878" y="502179"/>
                </a:lnTo>
                <a:lnTo>
                  <a:pt x="1573969" y="503502"/>
                </a:lnTo>
                <a:lnTo>
                  <a:pt x="1580854" y="505618"/>
                </a:lnTo>
                <a:lnTo>
                  <a:pt x="1588534" y="508528"/>
                </a:lnTo>
                <a:lnTo>
                  <a:pt x="1597273" y="511703"/>
                </a:lnTo>
                <a:lnTo>
                  <a:pt x="1606277" y="515936"/>
                </a:lnTo>
                <a:lnTo>
                  <a:pt x="1615810" y="520168"/>
                </a:lnTo>
                <a:lnTo>
                  <a:pt x="1625609" y="524930"/>
                </a:lnTo>
                <a:lnTo>
                  <a:pt x="1635407" y="529956"/>
                </a:lnTo>
                <a:lnTo>
                  <a:pt x="1644940" y="535512"/>
                </a:lnTo>
                <a:lnTo>
                  <a:pt x="1663477" y="545829"/>
                </a:lnTo>
                <a:lnTo>
                  <a:pt x="1671952" y="550855"/>
                </a:lnTo>
                <a:lnTo>
                  <a:pt x="1679367" y="555617"/>
                </a:lnTo>
                <a:lnTo>
                  <a:pt x="1686517" y="560114"/>
                </a:lnTo>
                <a:lnTo>
                  <a:pt x="1692343" y="564083"/>
                </a:lnTo>
                <a:lnTo>
                  <a:pt x="1695256" y="566199"/>
                </a:lnTo>
                <a:lnTo>
                  <a:pt x="1697639" y="568580"/>
                </a:lnTo>
                <a:lnTo>
                  <a:pt x="1700287" y="570961"/>
                </a:lnTo>
                <a:lnTo>
                  <a:pt x="1702670" y="573871"/>
                </a:lnTo>
                <a:lnTo>
                  <a:pt x="1705054" y="576781"/>
                </a:lnTo>
                <a:lnTo>
                  <a:pt x="1707172" y="579691"/>
                </a:lnTo>
                <a:lnTo>
                  <a:pt x="1709291" y="583130"/>
                </a:lnTo>
                <a:lnTo>
                  <a:pt x="1711145" y="586569"/>
                </a:lnTo>
                <a:lnTo>
                  <a:pt x="1712733" y="588156"/>
                </a:lnTo>
                <a:lnTo>
                  <a:pt x="1713793" y="589479"/>
                </a:lnTo>
                <a:lnTo>
                  <a:pt x="1899430" y="841590"/>
                </a:lnTo>
                <a:lnTo>
                  <a:pt x="1903667" y="847674"/>
                </a:lnTo>
                <a:lnTo>
                  <a:pt x="1907109" y="854023"/>
                </a:lnTo>
                <a:lnTo>
                  <a:pt x="1910287" y="860901"/>
                </a:lnTo>
                <a:lnTo>
                  <a:pt x="1912406" y="867515"/>
                </a:lnTo>
                <a:lnTo>
                  <a:pt x="1914524" y="874658"/>
                </a:lnTo>
                <a:lnTo>
                  <a:pt x="1915584" y="881800"/>
                </a:lnTo>
                <a:lnTo>
                  <a:pt x="1916113" y="889208"/>
                </a:lnTo>
                <a:lnTo>
                  <a:pt x="1916113" y="896615"/>
                </a:lnTo>
                <a:lnTo>
                  <a:pt x="1897046" y="1277030"/>
                </a:lnTo>
                <a:lnTo>
                  <a:pt x="1896781" y="1281527"/>
                </a:lnTo>
                <a:lnTo>
                  <a:pt x="1896252" y="1285760"/>
                </a:lnTo>
                <a:lnTo>
                  <a:pt x="1895457" y="1290257"/>
                </a:lnTo>
                <a:lnTo>
                  <a:pt x="1894398" y="1294225"/>
                </a:lnTo>
                <a:lnTo>
                  <a:pt x="1893339" y="1298458"/>
                </a:lnTo>
                <a:lnTo>
                  <a:pt x="1892015" y="1302161"/>
                </a:lnTo>
                <a:lnTo>
                  <a:pt x="1890161" y="1306130"/>
                </a:lnTo>
                <a:lnTo>
                  <a:pt x="1888572" y="1310098"/>
                </a:lnTo>
                <a:lnTo>
                  <a:pt x="1886718" y="1313801"/>
                </a:lnTo>
                <a:lnTo>
                  <a:pt x="1884600" y="1317505"/>
                </a:lnTo>
                <a:lnTo>
                  <a:pt x="1882481" y="1320680"/>
                </a:lnTo>
                <a:lnTo>
                  <a:pt x="1880098" y="1324119"/>
                </a:lnTo>
                <a:lnTo>
                  <a:pt x="1877450" y="1327558"/>
                </a:lnTo>
                <a:lnTo>
                  <a:pt x="1874802" y="1330732"/>
                </a:lnTo>
                <a:lnTo>
                  <a:pt x="1871889" y="1333378"/>
                </a:lnTo>
                <a:lnTo>
                  <a:pt x="1868976" y="1336288"/>
                </a:lnTo>
                <a:lnTo>
                  <a:pt x="1865798" y="1338933"/>
                </a:lnTo>
                <a:lnTo>
                  <a:pt x="1862355" y="1341579"/>
                </a:lnTo>
                <a:lnTo>
                  <a:pt x="1859442" y="1343959"/>
                </a:lnTo>
                <a:lnTo>
                  <a:pt x="1855735" y="1346076"/>
                </a:lnTo>
                <a:lnTo>
                  <a:pt x="1852027" y="1348192"/>
                </a:lnTo>
                <a:lnTo>
                  <a:pt x="1848320" y="1350044"/>
                </a:lnTo>
                <a:lnTo>
                  <a:pt x="1844612" y="1351631"/>
                </a:lnTo>
                <a:lnTo>
                  <a:pt x="1840905" y="1353483"/>
                </a:lnTo>
                <a:lnTo>
                  <a:pt x="1836933" y="1354541"/>
                </a:lnTo>
                <a:lnTo>
                  <a:pt x="1832961" y="1355599"/>
                </a:lnTo>
                <a:lnTo>
                  <a:pt x="1828723" y="1356658"/>
                </a:lnTo>
                <a:lnTo>
                  <a:pt x="1824486" y="1357716"/>
                </a:lnTo>
                <a:lnTo>
                  <a:pt x="1820249" y="1357980"/>
                </a:lnTo>
                <a:lnTo>
                  <a:pt x="1815747" y="1358509"/>
                </a:lnTo>
                <a:lnTo>
                  <a:pt x="1811510" y="1358509"/>
                </a:lnTo>
                <a:lnTo>
                  <a:pt x="1807008" y="1358509"/>
                </a:lnTo>
                <a:lnTo>
                  <a:pt x="1802771" y="1357980"/>
                </a:lnTo>
                <a:lnTo>
                  <a:pt x="1798269" y="1357187"/>
                </a:lnTo>
                <a:lnTo>
                  <a:pt x="1794032" y="1356658"/>
                </a:lnTo>
                <a:lnTo>
                  <a:pt x="1789795" y="1355599"/>
                </a:lnTo>
                <a:lnTo>
                  <a:pt x="1786088" y="1354541"/>
                </a:lnTo>
                <a:lnTo>
                  <a:pt x="1781851" y="1353218"/>
                </a:lnTo>
                <a:lnTo>
                  <a:pt x="1778143" y="1351631"/>
                </a:lnTo>
                <a:lnTo>
                  <a:pt x="1774171" y="1350044"/>
                </a:lnTo>
                <a:lnTo>
                  <a:pt x="1770464" y="1347928"/>
                </a:lnTo>
                <a:lnTo>
                  <a:pt x="1766756" y="1346076"/>
                </a:lnTo>
                <a:lnTo>
                  <a:pt x="1763578" y="1343959"/>
                </a:lnTo>
                <a:lnTo>
                  <a:pt x="1760136" y="1341314"/>
                </a:lnTo>
                <a:lnTo>
                  <a:pt x="1756693" y="1338669"/>
                </a:lnTo>
                <a:lnTo>
                  <a:pt x="1753780" y="1336023"/>
                </a:lnTo>
                <a:lnTo>
                  <a:pt x="1750867" y="1333113"/>
                </a:lnTo>
                <a:lnTo>
                  <a:pt x="1747689" y="1330468"/>
                </a:lnTo>
                <a:lnTo>
                  <a:pt x="1745306" y="1327293"/>
                </a:lnTo>
                <a:lnTo>
                  <a:pt x="1742658" y="1323854"/>
                </a:lnTo>
                <a:lnTo>
                  <a:pt x="1740274" y="1320415"/>
                </a:lnTo>
                <a:lnTo>
                  <a:pt x="1738156" y="1317240"/>
                </a:lnTo>
                <a:lnTo>
                  <a:pt x="1736037" y="1313537"/>
                </a:lnTo>
                <a:lnTo>
                  <a:pt x="1734184" y="1309833"/>
                </a:lnTo>
                <a:lnTo>
                  <a:pt x="1732330" y="1305865"/>
                </a:lnTo>
                <a:lnTo>
                  <a:pt x="1731006" y="1302161"/>
                </a:lnTo>
                <a:lnTo>
                  <a:pt x="1729417" y="1298458"/>
                </a:lnTo>
                <a:lnTo>
                  <a:pt x="1728358" y="1294225"/>
                </a:lnTo>
                <a:lnTo>
                  <a:pt x="1727563" y="1290257"/>
                </a:lnTo>
                <a:lnTo>
                  <a:pt x="1726769" y="1286024"/>
                </a:lnTo>
                <a:lnTo>
                  <a:pt x="1726239" y="1281791"/>
                </a:lnTo>
                <a:lnTo>
                  <a:pt x="1725710" y="1277294"/>
                </a:lnTo>
                <a:lnTo>
                  <a:pt x="1725710" y="1273062"/>
                </a:lnTo>
                <a:lnTo>
                  <a:pt x="1725710" y="1268564"/>
                </a:lnTo>
                <a:lnTo>
                  <a:pt x="1743187" y="918307"/>
                </a:lnTo>
                <a:lnTo>
                  <a:pt x="1673541" y="824130"/>
                </a:lnTo>
                <a:lnTo>
                  <a:pt x="1719354" y="927831"/>
                </a:lnTo>
                <a:lnTo>
                  <a:pt x="1714322" y="984708"/>
                </a:lnTo>
                <a:lnTo>
                  <a:pt x="1709291" y="1043172"/>
                </a:lnTo>
                <a:lnTo>
                  <a:pt x="1704259" y="1102695"/>
                </a:lnTo>
                <a:lnTo>
                  <a:pt x="1702141" y="1132324"/>
                </a:lnTo>
                <a:lnTo>
                  <a:pt x="1700022" y="1162482"/>
                </a:lnTo>
                <a:lnTo>
                  <a:pt x="1698169" y="1192375"/>
                </a:lnTo>
                <a:lnTo>
                  <a:pt x="1696844" y="1222269"/>
                </a:lnTo>
                <a:lnTo>
                  <a:pt x="1695785" y="1251898"/>
                </a:lnTo>
                <a:lnTo>
                  <a:pt x="1695256" y="1281527"/>
                </a:lnTo>
                <a:lnTo>
                  <a:pt x="1694991" y="1310891"/>
                </a:lnTo>
                <a:lnTo>
                  <a:pt x="1695256" y="1339991"/>
                </a:lnTo>
                <a:lnTo>
                  <a:pt x="1695785" y="1368562"/>
                </a:lnTo>
                <a:lnTo>
                  <a:pt x="1697109" y="1396604"/>
                </a:lnTo>
                <a:lnTo>
                  <a:pt x="1667450" y="1402424"/>
                </a:lnTo>
                <a:lnTo>
                  <a:pt x="1667185" y="1722522"/>
                </a:lnTo>
                <a:lnTo>
                  <a:pt x="1730211" y="2201612"/>
                </a:lnTo>
                <a:lnTo>
                  <a:pt x="1731006" y="2206110"/>
                </a:lnTo>
                <a:lnTo>
                  <a:pt x="1731006" y="2210342"/>
                </a:lnTo>
                <a:lnTo>
                  <a:pt x="1731006" y="2214840"/>
                </a:lnTo>
                <a:lnTo>
                  <a:pt x="1731006" y="2219072"/>
                </a:lnTo>
                <a:lnTo>
                  <a:pt x="1730211" y="2223305"/>
                </a:lnTo>
                <a:lnTo>
                  <a:pt x="1729682" y="2227538"/>
                </a:lnTo>
                <a:lnTo>
                  <a:pt x="1728887" y="2231770"/>
                </a:lnTo>
                <a:lnTo>
                  <a:pt x="1728093" y="2235739"/>
                </a:lnTo>
                <a:lnTo>
                  <a:pt x="1726769" y="2239707"/>
                </a:lnTo>
                <a:lnTo>
                  <a:pt x="1725180" y="2243410"/>
                </a:lnTo>
                <a:lnTo>
                  <a:pt x="1723856" y="2247379"/>
                </a:lnTo>
                <a:lnTo>
                  <a:pt x="1722267" y="2251082"/>
                </a:lnTo>
                <a:lnTo>
                  <a:pt x="1720148" y="2254786"/>
                </a:lnTo>
                <a:lnTo>
                  <a:pt x="1718030" y="2258489"/>
                </a:lnTo>
                <a:lnTo>
                  <a:pt x="1715646" y="2261664"/>
                </a:lnTo>
                <a:lnTo>
                  <a:pt x="1713528" y="2265103"/>
                </a:lnTo>
                <a:lnTo>
                  <a:pt x="1710615" y="2268278"/>
                </a:lnTo>
                <a:lnTo>
                  <a:pt x="1708232" y="2271452"/>
                </a:lnTo>
                <a:lnTo>
                  <a:pt x="1705054" y="2274362"/>
                </a:lnTo>
                <a:lnTo>
                  <a:pt x="1702141" y="2277272"/>
                </a:lnTo>
                <a:lnTo>
                  <a:pt x="1698963" y="2279653"/>
                </a:lnTo>
                <a:lnTo>
                  <a:pt x="1695785" y="2282298"/>
                </a:lnTo>
                <a:lnTo>
                  <a:pt x="1692343" y="2284415"/>
                </a:lnTo>
                <a:lnTo>
                  <a:pt x="1688635" y="2286796"/>
                </a:lnTo>
                <a:lnTo>
                  <a:pt x="1685192" y="2288648"/>
                </a:lnTo>
                <a:lnTo>
                  <a:pt x="1681485" y="2290764"/>
                </a:lnTo>
                <a:lnTo>
                  <a:pt x="1677513" y="2292351"/>
                </a:lnTo>
                <a:lnTo>
                  <a:pt x="1673541" y="2293674"/>
                </a:lnTo>
                <a:lnTo>
                  <a:pt x="1669303" y="2295261"/>
                </a:lnTo>
                <a:lnTo>
                  <a:pt x="1665066" y="2296319"/>
                </a:lnTo>
                <a:lnTo>
                  <a:pt x="1660829" y="2297113"/>
                </a:lnTo>
                <a:lnTo>
                  <a:pt x="1656327" y="2297907"/>
                </a:lnTo>
                <a:lnTo>
                  <a:pt x="1652090" y="2298171"/>
                </a:lnTo>
                <a:lnTo>
                  <a:pt x="1647588" y="2298700"/>
                </a:lnTo>
                <a:lnTo>
                  <a:pt x="1643351" y="2298700"/>
                </a:lnTo>
                <a:lnTo>
                  <a:pt x="1639379" y="2298171"/>
                </a:lnTo>
                <a:lnTo>
                  <a:pt x="1635142" y="2297907"/>
                </a:lnTo>
                <a:lnTo>
                  <a:pt x="1630905" y="2297377"/>
                </a:lnTo>
                <a:lnTo>
                  <a:pt x="1626668" y="2296584"/>
                </a:lnTo>
                <a:lnTo>
                  <a:pt x="1622696" y="2295526"/>
                </a:lnTo>
                <a:lnTo>
                  <a:pt x="1618459" y="2294467"/>
                </a:lnTo>
                <a:lnTo>
                  <a:pt x="1614751" y="2292880"/>
                </a:lnTo>
                <a:lnTo>
                  <a:pt x="1610779" y="2291293"/>
                </a:lnTo>
                <a:lnTo>
                  <a:pt x="1607336" y="2289706"/>
                </a:lnTo>
                <a:lnTo>
                  <a:pt x="1603629" y="2287589"/>
                </a:lnTo>
                <a:lnTo>
                  <a:pt x="1599921" y="2285738"/>
                </a:lnTo>
                <a:lnTo>
                  <a:pt x="1596479" y="2283357"/>
                </a:lnTo>
                <a:lnTo>
                  <a:pt x="1593036" y="2280976"/>
                </a:lnTo>
                <a:lnTo>
                  <a:pt x="1590123" y="2278330"/>
                </a:lnTo>
                <a:lnTo>
                  <a:pt x="1586945" y="2275420"/>
                </a:lnTo>
                <a:lnTo>
                  <a:pt x="1583767" y="2272775"/>
                </a:lnTo>
                <a:lnTo>
                  <a:pt x="1581119" y="2269600"/>
                </a:lnTo>
                <a:lnTo>
                  <a:pt x="1578471" y="2266426"/>
                </a:lnTo>
                <a:lnTo>
                  <a:pt x="1576088" y="2263251"/>
                </a:lnTo>
                <a:lnTo>
                  <a:pt x="1573440" y="2259812"/>
                </a:lnTo>
                <a:lnTo>
                  <a:pt x="1571586" y="2256373"/>
                </a:lnTo>
                <a:lnTo>
                  <a:pt x="1569203" y="2252669"/>
                </a:lnTo>
                <a:lnTo>
                  <a:pt x="1567614" y="2248966"/>
                </a:lnTo>
                <a:lnTo>
                  <a:pt x="1566025" y="2244998"/>
                </a:lnTo>
                <a:lnTo>
                  <a:pt x="1564436" y="2241030"/>
                </a:lnTo>
                <a:lnTo>
                  <a:pt x="1563112" y="2237061"/>
                </a:lnTo>
                <a:lnTo>
                  <a:pt x="1562052" y="2232829"/>
                </a:lnTo>
                <a:lnTo>
                  <a:pt x="1560993" y="2228331"/>
                </a:lnTo>
                <a:lnTo>
                  <a:pt x="1560199" y="2224099"/>
                </a:lnTo>
                <a:lnTo>
                  <a:pt x="1496378" y="1739189"/>
                </a:lnTo>
                <a:lnTo>
                  <a:pt x="1495848" y="1733633"/>
                </a:lnTo>
                <a:lnTo>
                  <a:pt x="1495583" y="1728078"/>
                </a:lnTo>
                <a:lnTo>
                  <a:pt x="1495848" y="1420677"/>
                </a:lnTo>
                <a:lnTo>
                  <a:pt x="1479959" y="1416445"/>
                </a:lnTo>
                <a:lnTo>
                  <a:pt x="1479694" y="1728607"/>
                </a:lnTo>
                <a:lnTo>
                  <a:pt x="1515180" y="2164312"/>
                </a:lnTo>
                <a:lnTo>
                  <a:pt x="1515709" y="2168809"/>
                </a:lnTo>
                <a:lnTo>
                  <a:pt x="1515709" y="2173042"/>
                </a:lnTo>
                <a:lnTo>
                  <a:pt x="1515180" y="2177539"/>
                </a:lnTo>
                <a:lnTo>
                  <a:pt x="1514915" y="2181772"/>
                </a:lnTo>
                <a:lnTo>
                  <a:pt x="1514385" y="2186004"/>
                </a:lnTo>
                <a:lnTo>
                  <a:pt x="1513591" y="2189972"/>
                </a:lnTo>
                <a:lnTo>
                  <a:pt x="1512532" y="2194205"/>
                </a:lnTo>
                <a:lnTo>
                  <a:pt x="1511472" y="2197909"/>
                </a:lnTo>
                <a:lnTo>
                  <a:pt x="1509883" y="2201877"/>
                </a:lnTo>
                <a:lnTo>
                  <a:pt x="1508295" y="2205845"/>
                </a:lnTo>
                <a:lnTo>
                  <a:pt x="1506706" y="2209549"/>
                </a:lnTo>
                <a:lnTo>
                  <a:pt x="1504587" y="2213252"/>
                </a:lnTo>
                <a:lnTo>
                  <a:pt x="1502469" y="2216956"/>
                </a:lnTo>
                <a:lnTo>
                  <a:pt x="1500085" y="2220131"/>
                </a:lnTo>
                <a:lnTo>
                  <a:pt x="1497967" y="2223570"/>
                </a:lnTo>
                <a:lnTo>
                  <a:pt x="1495318" y="2226744"/>
                </a:lnTo>
                <a:lnTo>
                  <a:pt x="1492406" y="2229654"/>
                </a:lnTo>
                <a:lnTo>
                  <a:pt x="1489757" y="2232829"/>
                </a:lnTo>
                <a:lnTo>
                  <a:pt x="1486580" y="2235739"/>
                </a:lnTo>
                <a:lnTo>
                  <a:pt x="1483402" y="2238120"/>
                </a:lnTo>
                <a:lnTo>
                  <a:pt x="1480224" y="2240765"/>
                </a:lnTo>
                <a:lnTo>
                  <a:pt x="1476781" y="2242881"/>
                </a:lnTo>
                <a:lnTo>
                  <a:pt x="1473074" y="2245262"/>
                </a:lnTo>
                <a:lnTo>
                  <a:pt x="1469366" y="2247114"/>
                </a:lnTo>
                <a:lnTo>
                  <a:pt x="1465924" y="2249230"/>
                </a:lnTo>
                <a:lnTo>
                  <a:pt x="1461952" y="2250818"/>
                </a:lnTo>
                <a:lnTo>
                  <a:pt x="1457979" y="2252140"/>
                </a:lnTo>
                <a:lnTo>
                  <a:pt x="1454007" y="2253728"/>
                </a:lnTo>
                <a:lnTo>
                  <a:pt x="1449770" y="2254521"/>
                </a:lnTo>
                <a:lnTo>
                  <a:pt x="1445533" y="2255579"/>
                </a:lnTo>
                <a:lnTo>
                  <a:pt x="1441296" y="2256109"/>
                </a:lnTo>
                <a:lnTo>
                  <a:pt x="1436794" y="2256638"/>
                </a:lnTo>
                <a:lnTo>
                  <a:pt x="1432292" y="2256902"/>
                </a:lnTo>
                <a:lnTo>
                  <a:pt x="1428055" y="2256902"/>
                </a:lnTo>
                <a:lnTo>
                  <a:pt x="1423553" y="2256638"/>
                </a:lnTo>
                <a:lnTo>
                  <a:pt x="1419316" y="2256373"/>
                </a:lnTo>
                <a:lnTo>
                  <a:pt x="1415344" y="2255579"/>
                </a:lnTo>
                <a:lnTo>
                  <a:pt x="1411107" y="2254786"/>
                </a:lnTo>
                <a:lnTo>
                  <a:pt x="1407134" y="2253992"/>
                </a:lnTo>
                <a:lnTo>
                  <a:pt x="1403162" y="2252405"/>
                </a:lnTo>
                <a:lnTo>
                  <a:pt x="1399190" y="2251347"/>
                </a:lnTo>
                <a:lnTo>
                  <a:pt x="1395218" y="2249759"/>
                </a:lnTo>
                <a:lnTo>
                  <a:pt x="1391510" y="2247908"/>
                </a:lnTo>
                <a:lnTo>
                  <a:pt x="1388068" y="2246056"/>
                </a:lnTo>
                <a:lnTo>
                  <a:pt x="1384360" y="2243940"/>
                </a:lnTo>
                <a:lnTo>
                  <a:pt x="1380917" y="2241559"/>
                </a:lnTo>
                <a:lnTo>
                  <a:pt x="1377475" y="2238913"/>
                </a:lnTo>
                <a:lnTo>
                  <a:pt x="1374562" y="2236532"/>
                </a:lnTo>
                <a:lnTo>
                  <a:pt x="1371384" y="2233622"/>
                </a:lnTo>
                <a:lnTo>
                  <a:pt x="1368206" y="2230977"/>
                </a:lnTo>
                <a:lnTo>
                  <a:pt x="1365558" y="2227802"/>
                </a:lnTo>
                <a:lnTo>
                  <a:pt x="1362910" y="2224628"/>
                </a:lnTo>
                <a:lnTo>
                  <a:pt x="1360527" y="2221718"/>
                </a:lnTo>
                <a:lnTo>
                  <a:pt x="1358143" y="2218014"/>
                </a:lnTo>
                <a:lnTo>
                  <a:pt x="1356025" y="2214575"/>
                </a:lnTo>
                <a:lnTo>
                  <a:pt x="1353906" y="2210871"/>
                </a:lnTo>
                <a:lnTo>
                  <a:pt x="1352052" y="2207432"/>
                </a:lnTo>
                <a:lnTo>
                  <a:pt x="1350199" y="2203464"/>
                </a:lnTo>
                <a:lnTo>
                  <a:pt x="1348875" y="2199496"/>
                </a:lnTo>
                <a:lnTo>
                  <a:pt x="1347550" y="2195263"/>
                </a:lnTo>
                <a:lnTo>
                  <a:pt x="1346756" y="2191295"/>
                </a:lnTo>
                <a:lnTo>
                  <a:pt x="1345432" y="2187062"/>
                </a:lnTo>
                <a:lnTo>
                  <a:pt x="1344902" y="2182565"/>
                </a:lnTo>
                <a:lnTo>
                  <a:pt x="1344373" y="2178332"/>
                </a:lnTo>
                <a:lnTo>
                  <a:pt x="1308358" y="1739189"/>
                </a:lnTo>
                <a:lnTo>
                  <a:pt x="1308358" y="1731781"/>
                </a:lnTo>
                <a:lnTo>
                  <a:pt x="1308622" y="1240258"/>
                </a:lnTo>
                <a:lnTo>
                  <a:pt x="1308622" y="1235761"/>
                </a:lnTo>
                <a:lnTo>
                  <a:pt x="1309152" y="1231264"/>
                </a:lnTo>
                <a:lnTo>
                  <a:pt x="1309946" y="1226766"/>
                </a:lnTo>
                <a:lnTo>
                  <a:pt x="1310741" y="1222534"/>
                </a:lnTo>
                <a:lnTo>
                  <a:pt x="1310741" y="1164069"/>
                </a:lnTo>
                <a:lnTo>
                  <a:pt x="1311270" y="1100843"/>
                </a:lnTo>
                <a:lnTo>
                  <a:pt x="1311800" y="1035501"/>
                </a:lnTo>
                <a:lnTo>
                  <a:pt x="1313124" y="969365"/>
                </a:lnTo>
                <a:lnTo>
                  <a:pt x="1313919" y="936561"/>
                </a:lnTo>
                <a:lnTo>
                  <a:pt x="1314978" y="904551"/>
                </a:lnTo>
                <a:lnTo>
                  <a:pt x="1316037" y="873864"/>
                </a:lnTo>
                <a:lnTo>
                  <a:pt x="1317361" y="843706"/>
                </a:lnTo>
                <a:lnTo>
                  <a:pt x="1318685" y="815400"/>
                </a:lnTo>
                <a:lnTo>
                  <a:pt x="1320539" y="788416"/>
                </a:lnTo>
                <a:lnTo>
                  <a:pt x="1322393" y="763814"/>
                </a:lnTo>
                <a:lnTo>
                  <a:pt x="1324776" y="741063"/>
                </a:lnTo>
                <a:lnTo>
                  <a:pt x="1320009" y="758258"/>
                </a:lnTo>
                <a:lnTo>
                  <a:pt x="1315243" y="776512"/>
                </a:lnTo>
                <a:lnTo>
                  <a:pt x="1311006" y="796088"/>
                </a:lnTo>
                <a:lnTo>
                  <a:pt x="1306769" y="816193"/>
                </a:lnTo>
                <a:lnTo>
                  <a:pt x="1303591" y="834182"/>
                </a:lnTo>
                <a:lnTo>
                  <a:pt x="1300943" y="854817"/>
                </a:lnTo>
                <a:lnTo>
                  <a:pt x="1297765" y="879155"/>
                </a:lnTo>
                <a:lnTo>
                  <a:pt x="1294852" y="906403"/>
                </a:lnTo>
                <a:lnTo>
                  <a:pt x="1292468" y="936826"/>
                </a:lnTo>
                <a:lnTo>
                  <a:pt x="1290085" y="971216"/>
                </a:lnTo>
                <a:lnTo>
                  <a:pt x="1287967" y="1009311"/>
                </a:lnTo>
                <a:lnTo>
                  <a:pt x="1286113" y="1051109"/>
                </a:lnTo>
                <a:lnTo>
                  <a:pt x="1272342" y="1076505"/>
                </a:lnTo>
                <a:lnTo>
                  <a:pt x="1270224" y="1079944"/>
                </a:lnTo>
                <a:lnTo>
                  <a:pt x="1268105" y="1083119"/>
                </a:lnTo>
                <a:lnTo>
                  <a:pt x="1265987" y="1086293"/>
                </a:lnTo>
                <a:lnTo>
                  <a:pt x="1263339" y="1089468"/>
                </a:lnTo>
                <a:lnTo>
                  <a:pt x="1260955" y="1092113"/>
                </a:lnTo>
                <a:lnTo>
                  <a:pt x="1258307" y="1095023"/>
                </a:lnTo>
                <a:lnTo>
                  <a:pt x="1255659" y="1097933"/>
                </a:lnTo>
                <a:lnTo>
                  <a:pt x="1252746" y="1100314"/>
                </a:lnTo>
                <a:lnTo>
                  <a:pt x="1249568" y="1102959"/>
                </a:lnTo>
                <a:lnTo>
                  <a:pt x="1246655" y="1105076"/>
                </a:lnTo>
                <a:lnTo>
                  <a:pt x="1243212" y="1107457"/>
                </a:lnTo>
                <a:lnTo>
                  <a:pt x="1240035" y="1109309"/>
                </a:lnTo>
                <a:lnTo>
                  <a:pt x="1236327" y="1111160"/>
                </a:lnTo>
                <a:lnTo>
                  <a:pt x="1233149" y="1112748"/>
                </a:lnTo>
                <a:lnTo>
                  <a:pt x="1229442" y="1114335"/>
                </a:lnTo>
                <a:lnTo>
                  <a:pt x="1225735" y="1115922"/>
                </a:lnTo>
                <a:lnTo>
                  <a:pt x="1055987" y="1188143"/>
                </a:lnTo>
                <a:lnTo>
                  <a:pt x="1060224" y="1182587"/>
                </a:lnTo>
                <a:lnTo>
                  <a:pt x="1064196" y="1176767"/>
                </a:lnTo>
                <a:lnTo>
                  <a:pt x="1067903" y="1170683"/>
                </a:lnTo>
                <a:lnTo>
                  <a:pt x="1070816" y="1163805"/>
                </a:lnTo>
                <a:lnTo>
                  <a:pt x="1073200" y="1158778"/>
                </a:lnTo>
                <a:lnTo>
                  <a:pt x="1074789" y="1153487"/>
                </a:lnTo>
                <a:lnTo>
                  <a:pt x="1076642" y="1148197"/>
                </a:lnTo>
                <a:lnTo>
                  <a:pt x="1077702" y="1142641"/>
                </a:lnTo>
                <a:lnTo>
                  <a:pt x="1078761" y="1137350"/>
                </a:lnTo>
                <a:lnTo>
                  <a:pt x="1079555" y="1132059"/>
                </a:lnTo>
                <a:lnTo>
                  <a:pt x="1079820" y="1126768"/>
                </a:lnTo>
                <a:lnTo>
                  <a:pt x="1080085" y="1121478"/>
                </a:lnTo>
                <a:lnTo>
                  <a:pt x="1080085" y="1116187"/>
                </a:lnTo>
                <a:lnTo>
                  <a:pt x="1079820" y="1111160"/>
                </a:lnTo>
                <a:lnTo>
                  <a:pt x="1079291" y="1105605"/>
                </a:lnTo>
                <a:lnTo>
                  <a:pt x="1078761" y="1100314"/>
                </a:lnTo>
                <a:lnTo>
                  <a:pt x="1077702" y="1095288"/>
                </a:lnTo>
                <a:lnTo>
                  <a:pt x="1076642" y="1090261"/>
                </a:lnTo>
                <a:lnTo>
                  <a:pt x="1074789" y="1085235"/>
                </a:lnTo>
                <a:lnTo>
                  <a:pt x="1073200" y="1080209"/>
                </a:lnTo>
                <a:lnTo>
                  <a:pt x="1071081" y="1075447"/>
                </a:lnTo>
                <a:lnTo>
                  <a:pt x="1069227" y="1070685"/>
                </a:lnTo>
                <a:lnTo>
                  <a:pt x="1066579" y="1065923"/>
                </a:lnTo>
                <a:lnTo>
                  <a:pt x="1064196" y="1061426"/>
                </a:lnTo>
                <a:lnTo>
                  <a:pt x="1061283" y="1056929"/>
                </a:lnTo>
                <a:lnTo>
                  <a:pt x="1058370" y="1052696"/>
                </a:lnTo>
                <a:lnTo>
                  <a:pt x="1055192" y="1048463"/>
                </a:lnTo>
                <a:lnTo>
                  <a:pt x="1051750" y="1044231"/>
                </a:lnTo>
                <a:lnTo>
                  <a:pt x="1048042" y="1040527"/>
                </a:lnTo>
                <a:lnTo>
                  <a:pt x="1044070" y="1036559"/>
                </a:lnTo>
                <a:lnTo>
                  <a:pt x="1040362" y="1033384"/>
                </a:lnTo>
                <a:lnTo>
                  <a:pt x="1036125" y="1029945"/>
                </a:lnTo>
                <a:lnTo>
                  <a:pt x="1031623" y="1026506"/>
                </a:lnTo>
                <a:lnTo>
                  <a:pt x="1027122" y="1023332"/>
                </a:lnTo>
                <a:lnTo>
                  <a:pt x="1022355" y="1020951"/>
                </a:lnTo>
                <a:lnTo>
                  <a:pt x="1017588" y="1018041"/>
                </a:lnTo>
                <a:lnTo>
                  <a:pt x="1166415" y="964074"/>
                </a:lnTo>
                <a:lnTo>
                  <a:pt x="1326895" y="622811"/>
                </a:lnTo>
                <a:lnTo>
                  <a:pt x="1329013" y="619108"/>
                </a:lnTo>
                <a:lnTo>
                  <a:pt x="1331132" y="615669"/>
                </a:lnTo>
                <a:lnTo>
                  <a:pt x="1333780" y="612230"/>
                </a:lnTo>
                <a:lnTo>
                  <a:pt x="1336163" y="609320"/>
                </a:lnTo>
                <a:lnTo>
                  <a:pt x="1338811" y="606145"/>
                </a:lnTo>
                <a:lnTo>
                  <a:pt x="1341460" y="603235"/>
                </a:lnTo>
                <a:lnTo>
                  <a:pt x="1344373" y="600854"/>
                </a:lnTo>
                <a:lnTo>
                  <a:pt x="1347550" y="598209"/>
                </a:lnTo>
                <a:lnTo>
                  <a:pt x="1350463" y="595828"/>
                </a:lnTo>
                <a:lnTo>
                  <a:pt x="1353641" y="593447"/>
                </a:lnTo>
                <a:lnTo>
                  <a:pt x="1357084" y="591595"/>
                </a:lnTo>
                <a:lnTo>
                  <a:pt x="1360527" y="589479"/>
                </a:lnTo>
                <a:lnTo>
                  <a:pt x="1363704" y="587627"/>
                </a:lnTo>
                <a:lnTo>
                  <a:pt x="1367147" y="586040"/>
                </a:lnTo>
                <a:lnTo>
                  <a:pt x="1374562" y="583130"/>
                </a:lnTo>
                <a:lnTo>
                  <a:pt x="1374032" y="588950"/>
                </a:lnTo>
                <a:lnTo>
                  <a:pt x="1377210" y="586304"/>
                </a:lnTo>
                <a:lnTo>
                  <a:pt x="1378534" y="585246"/>
                </a:lnTo>
                <a:lnTo>
                  <a:pt x="1384360" y="604029"/>
                </a:lnTo>
                <a:lnTo>
                  <a:pt x="1381712" y="615669"/>
                </a:lnTo>
                <a:lnTo>
                  <a:pt x="1379329" y="627309"/>
                </a:lnTo>
                <a:lnTo>
                  <a:pt x="1377210" y="638684"/>
                </a:lnTo>
                <a:lnTo>
                  <a:pt x="1375356" y="650324"/>
                </a:lnTo>
                <a:lnTo>
                  <a:pt x="1374032" y="661435"/>
                </a:lnTo>
                <a:lnTo>
                  <a:pt x="1372443" y="672546"/>
                </a:lnTo>
                <a:lnTo>
                  <a:pt x="1371384" y="683128"/>
                </a:lnTo>
                <a:lnTo>
                  <a:pt x="1370325" y="693445"/>
                </a:lnTo>
                <a:lnTo>
                  <a:pt x="1369001" y="713815"/>
                </a:lnTo>
                <a:lnTo>
                  <a:pt x="1368206" y="732862"/>
                </a:lnTo>
                <a:lnTo>
                  <a:pt x="1368206" y="750851"/>
                </a:lnTo>
                <a:lnTo>
                  <a:pt x="1368471" y="767253"/>
                </a:lnTo>
                <a:lnTo>
                  <a:pt x="1369530" y="782596"/>
                </a:lnTo>
                <a:lnTo>
                  <a:pt x="1370325" y="795824"/>
                </a:lnTo>
                <a:lnTo>
                  <a:pt x="1371384" y="807463"/>
                </a:lnTo>
                <a:lnTo>
                  <a:pt x="1372443" y="817252"/>
                </a:lnTo>
                <a:lnTo>
                  <a:pt x="1374562" y="831008"/>
                </a:lnTo>
                <a:lnTo>
                  <a:pt x="1375356" y="835770"/>
                </a:lnTo>
                <a:lnTo>
                  <a:pt x="1392834" y="752967"/>
                </a:lnTo>
                <a:lnTo>
                  <a:pt x="1418257" y="632864"/>
                </a:lnTo>
                <a:lnTo>
                  <a:pt x="1413490" y="620431"/>
                </a:lnTo>
                <a:lnTo>
                  <a:pt x="1409253" y="609055"/>
                </a:lnTo>
                <a:lnTo>
                  <a:pt x="1405281" y="597415"/>
                </a:lnTo>
                <a:lnTo>
                  <a:pt x="1425672" y="561702"/>
                </a:lnTo>
                <a:lnTo>
                  <a:pt x="1432557" y="559850"/>
                </a:lnTo>
                <a:lnTo>
                  <a:pt x="1445798" y="556146"/>
                </a:lnTo>
                <a:lnTo>
                  <a:pt x="1451094" y="560114"/>
                </a:lnTo>
                <a:lnTo>
                  <a:pt x="1456920" y="564612"/>
                </a:lnTo>
                <a:lnTo>
                  <a:pt x="1462216" y="569638"/>
                </a:lnTo>
                <a:lnTo>
                  <a:pt x="1467248" y="574400"/>
                </a:lnTo>
                <a:lnTo>
                  <a:pt x="1474928" y="582601"/>
                </a:lnTo>
                <a:lnTo>
                  <a:pt x="1477841" y="586040"/>
                </a:lnTo>
                <a:lnTo>
                  <a:pt x="1476516" y="589743"/>
                </a:lnTo>
                <a:lnTo>
                  <a:pt x="1472015" y="600061"/>
                </a:lnTo>
                <a:lnTo>
                  <a:pt x="1468837" y="606410"/>
                </a:lnTo>
                <a:lnTo>
                  <a:pt x="1465394" y="613817"/>
                </a:lnTo>
                <a:lnTo>
                  <a:pt x="1461157" y="621224"/>
                </a:lnTo>
                <a:lnTo>
                  <a:pt x="1456390" y="629161"/>
                </a:lnTo>
                <a:lnTo>
                  <a:pt x="1456655" y="631277"/>
                </a:lnTo>
                <a:lnTo>
                  <a:pt x="1456655" y="634451"/>
                </a:lnTo>
                <a:lnTo>
                  <a:pt x="1455861" y="645827"/>
                </a:lnTo>
                <a:lnTo>
                  <a:pt x="1455066" y="661964"/>
                </a:lnTo>
                <a:lnTo>
                  <a:pt x="1454007" y="682334"/>
                </a:lnTo>
                <a:lnTo>
                  <a:pt x="1453477" y="706143"/>
                </a:lnTo>
                <a:lnTo>
                  <a:pt x="1453477" y="719370"/>
                </a:lnTo>
                <a:lnTo>
                  <a:pt x="1453477" y="732862"/>
                </a:lnTo>
                <a:lnTo>
                  <a:pt x="1454007" y="746883"/>
                </a:lnTo>
                <a:lnTo>
                  <a:pt x="1454801" y="761433"/>
                </a:lnTo>
                <a:lnTo>
                  <a:pt x="1455596" y="775983"/>
                </a:lnTo>
                <a:lnTo>
                  <a:pt x="1457450" y="791326"/>
                </a:lnTo>
                <a:lnTo>
                  <a:pt x="1460892" y="771221"/>
                </a:lnTo>
                <a:lnTo>
                  <a:pt x="1464335" y="752438"/>
                </a:lnTo>
                <a:lnTo>
                  <a:pt x="1468042" y="734714"/>
                </a:lnTo>
                <a:lnTo>
                  <a:pt x="1471750" y="717518"/>
                </a:lnTo>
                <a:lnTo>
                  <a:pt x="1475722" y="701381"/>
                </a:lnTo>
                <a:lnTo>
                  <a:pt x="1479429" y="685773"/>
                </a:lnTo>
                <a:lnTo>
                  <a:pt x="1483137" y="671223"/>
                </a:lnTo>
                <a:lnTo>
                  <a:pt x="1486844" y="657202"/>
                </a:lnTo>
                <a:lnTo>
                  <a:pt x="1490817" y="644240"/>
                </a:lnTo>
                <a:lnTo>
                  <a:pt x="1494524" y="631806"/>
                </a:lnTo>
                <a:lnTo>
                  <a:pt x="1498496" y="620166"/>
                </a:lnTo>
                <a:lnTo>
                  <a:pt x="1502204" y="609055"/>
                </a:lnTo>
                <a:lnTo>
                  <a:pt x="1505911" y="598738"/>
                </a:lnTo>
                <a:lnTo>
                  <a:pt x="1509619" y="588950"/>
                </a:lnTo>
                <a:lnTo>
                  <a:pt x="1513326" y="579955"/>
                </a:lnTo>
                <a:lnTo>
                  <a:pt x="1517034" y="571490"/>
                </a:lnTo>
                <a:lnTo>
                  <a:pt x="1520741" y="563553"/>
                </a:lnTo>
                <a:lnTo>
                  <a:pt x="1524184" y="556146"/>
                </a:lnTo>
                <a:lnTo>
                  <a:pt x="1527626" y="549533"/>
                </a:lnTo>
                <a:lnTo>
                  <a:pt x="1531069" y="543184"/>
                </a:lnTo>
                <a:lnTo>
                  <a:pt x="1534511" y="537628"/>
                </a:lnTo>
                <a:lnTo>
                  <a:pt x="1537424" y="532337"/>
                </a:lnTo>
                <a:lnTo>
                  <a:pt x="1543780" y="523078"/>
                </a:lnTo>
                <a:lnTo>
                  <a:pt x="1549341" y="515671"/>
                </a:lnTo>
                <a:lnTo>
                  <a:pt x="1554373" y="509851"/>
                </a:lnTo>
                <a:lnTo>
                  <a:pt x="1558875" y="505089"/>
                </a:lnTo>
                <a:lnTo>
                  <a:pt x="1562847" y="501650"/>
                </a:lnTo>
                <a:close/>
                <a:moveTo>
                  <a:pt x="439341" y="0"/>
                </a:moveTo>
                <a:lnTo>
                  <a:pt x="447273" y="0"/>
                </a:lnTo>
                <a:lnTo>
                  <a:pt x="455469" y="528"/>
                </a:lnTo>
                <a:lnTo>
                  <a:pt x="463137" y="1321"/>
                </a:lnTo>
                <a:lnTo>
                  <a:pt x="471333" y="2642"/>
                </a:lnTo>
                <a:lnTo>
                  <a:pt x="479529" y="4227"/>
                </a:lnTo>
                <a:lnTo>
                  <a:pt x="487461" y="6604"/>
                </a:lnTo>
                <a:lnTo>
                  <a:pt x="495128" y="8981"/>
                </a:lnTo>
                <a:lnTo>
                  <a:pt x="503060" y="12151"/>
                </a:lnTo>
                <a:lnTo>
                  <a:pt x="510992" y="15585"/>
                </a:lnTo>
                <a:lnTo>
                  <a:pt x="518395" y="19548"/>
                </a:lnTo>
                <a:lnTo>
                  <a:pt x="526062" y="23774"/>
                </a:lnTo>
                <a:lnTo>
                  <a:pt x="533465" y="28265"/>
                </a:lnTo>
                <a:lnTo>
                  <a:pt x="540604" y="33284"/>
                </a:lnTo>
                <a:lnTo>
                  <a:pt x="547743" y="38831"/>
                </a:lnTo>
                <a:lnTo>
                  <a:pt x="554617" y="44378"/>
                </a:lnTo>
                <a:lnTo>
                  <a:pt x="561227" y="50718"/>
                </a:lnTo>
                <a:lnTo>
                  <a:pt x="567572" y="57058"/>
                </a:lnTo>
                <a:lnTo>
                  <a:pt x="573653" y="63926"/>
                </a:lnTo>
                <a:lnTo>
                  <a:pt x="579734" y="71058"/>
                </a:lnTo>
                <a:lnTo>
                  <a:pt x="585286" y="78719"/>
                </a:lnTo>
                <a:lnTo>
                  <a:pt x="590574" y="86379"/>
                </a:lnTo>
                <a:lnTo>
                  <a:pt x="595333" y="94832"/>
                </a:lnTo>
                <a:lnTo>
                  <a:pt x="600092" y="103285"/>
                </a:lnTo>
                <a:lnTo>
                  <a:pt x="604323" y="112002"/>
                </a:lnTo>
                <a:lnTo>
                  <a:pt x="608289" y="121248"/>
                </a:lnTo>
                <a:lnTo>
                  <a:pt x="611726" y="130757"/>
                </a:lnTo>
                <a:lnTo>
                  <a:pt x="614634" y="140267"/>
                </a:lnTo>
                <a:lnTo>
                  <a:pt x="617278" y="150305"/>
                </a:lnTo>
                <a:lnTo>
                  <a:pt x="619393" y="160871"/>
                </a:lnTo>
                <a:lnTo>
                  <a:pt x="621244" y="171173"/>
                </a:lnTo>
                <a:lnTo>
                  <a:pt x="622301" y="182004"/>
                </a:lnTo>
                <a:lnTo>
                  <a:pt x="623095" y="193098"/>
                </a:lnTo>
                <a:lnTo>
                  <a:pt x="623623" y="215816"/>
                </a:lnTo>
                <a:lnTo>
                  <a:pt x="623888" y="239061"/>
                </a:lnTo>
                <a:lnTo>
                  <a:pt x="623623" y="250420"/>
                </a:lnTo>
                <a:lnTo>
                  <a:pt x="623359" y="262307"/>
                </a:lnTo>
                <a:lnTo>
                  <a:pt x="622830" y="273930"/>
                </a:lnTo>
                <a:lnTo>
                  <a:pt x="622037" y="285553"/>
                </a:lnTo>
                <a:lnTo>
                  <a:pt x="620980" y="297440"/>
                </a:lnTo>
                <a:lnTo>
                  <a:pt x="619922" y="308799"/>
                </a:lnTo>
                <a:lnTo>
                  <a:pt x="618336" y="320422"/>
                </a:lnTo>
                <a:lnTo>
                  <a:pt x="616485" y="331780"/>
                </a:lnTo>
                <a:lnTo>
                  <a:pt x="614370" y="342875"/>
                </a:lnTo>
                <a:lnTo>
                  <a:pt x="612255" y="353969"/>
                </a:lnTo>
                <a:lnTo>
                  <a:pt x="609611" y="364536"/>
                </a:lnTo>
                <a:lnTo>
                  <a:pt x="606967" y="375102"/>
                </a:lnTo>
                <a:lnTo>
                  <a:pt x="603530" y="385404"/>
                </a:lnTo>
                <a:lnTo>
                  <a:pt x="599828" y="395442"/>
                </a:lnTo>
                <a:lnTo>
                  <a:pt x="595862" y="404951"/>
                </a:lnTo>
                <a:lnTo>
                  <a:pt x="591632" y="414197"/>
                </a:lnTo>
                <a:lnTo>
                  <a:pt x="587137" y="423178"/>
                </a:lnTo>
                <a:lnTo>
                  <a:pt x="581849" y="431631"/>
                </a:lnTo>
                <a:lnTo>
                  <a:pt x="576561" y="439820"/>
                </a:lnTo>
                <a:lnTo>
                  <a:pt x="570745" y="447217"/>
                </a:lnTo>
                <a:lnTo>
                  <a:pt x="564135" y="454349"/>
                </a:lnTo>
                <a:lnTo>
                  <a:pt x="561227" y="457783"/>
                </a:lnTo>
                <a:lnTo>
                  <a:pt x="557525" y="460688"/>
                </a:lnTo>
                <a:lnTo>
                  <a:pt x="554088" y="463858"/>
                </a:lnTo>
                <a:lnTo>
                  <a:pt x="550386" y="467028"/>
                </a:lnTo>
                <a:lnTo>
                  <a:pt x="546685" y="469670"/>
                </a:lnTo>
                <a:lnTo>
                  <a:pt x="542719" y="472311"/>
                </a:lnTo>
                <a:lnTo>
                  <a:pt x="538753" y="474953"/>
                </a:lnTo>
                <a:lnTo>
                  <a:pt x="534523" y="477330"/>
                </a:lnTo>
                <a:lnTo>
                  <a:pt x="530293" y="479179"/>
                </a:lnTo>
                <a:lnTo>
                  <a:pt x="525798" y="481557"/>
                </a:lnTo>
                <a:lnTo>
                  <a:pt x="521303" y="483142"/>
                </a:lnTo>
                <a:lnTo>
                  <a:pt x="516544" y="484991"/>
                </a:lnTo>
                <a:lnTo>
                  <a:pt x="511785" y="486576"/>
                </a:lnTo>
                <a:lnTo>
                  <a:pt x="506762" y="487897"/>
                </a:lnTo>
                <a:lnTo>
                  <a:pt x="503060" y="488953"/>
                </a:lnTo>
                <a:lnTo>
                  <a:pt x="499094" y="489481"/>
                </a:lnTo>
                <a:lnTo>
                  <a:pt x="495128" y="490010"/>
                </a:lnTo>
                <a:lnTo>
                  <a:pt x="491162" y="490274"/>
                </a:lnTo>
                <a:lnTo>
                  <a:pt x="483231" y="490538"/>
                </a:lnTo>
                <a:lnTo>
                  <a:pt x="474770" y="490274"/>
                </a:lnTo>
                <a:lnTo>
                  <a:pt x="465781" y="489217"/>
                </a:lnTo>
                <a:lnTo>
                  <a:pt x="456791" y="487368"/>
                </a:lnTo>
                <a:lnTo>
                  <a:pt x="447802" y="485255"/>
                </a:lnTo>
                <a:lnTo>
                  <a:pt x="438284" y="482085"/>
                </a:lnTo>
                <a:lnTo>
                  <a:pt x="429030" y="478387"/>
                </a:lnTo>
                <a:lnTo>
                  <a:pt x="419512" y="474160"/>
                </a:lnTo>
                <a:lnTo>
                  <a:pt x="409994" y="469405"/>
                </a:lnTo>
                <a:lnTo>
                  <a:pt x="399947" y="463858"/>
                </a:lnTo>
                <a:lnTo>
                  <a:pt x="390429" y="457783"/>
                </a:lnTo>
                <a:lnTo>
                  <a:pt x="380910" y="450915"/>
                </a:lnTo>
                <a:lnTo>
                  <a:pt x="371392" y="443782"/>
                </a:lnTo>
                <a:lnTo>
                  <a:pt x="362138" y="435858"/>
                </a:lnTo>
                <a:lnTo>
                  <a:pt x="352885" y="427141"/>
                </a:lnTo>
                <a:lnTo>
                  <a:pt x="343895" y="417895"/>
                </a:lnTo>
                <a:lnTo>
                  <a:pt x="335170" y="408121"/>
                </a:lnTo>
                <a:lnTo>
                  <a:pt x="326445" y="397555"/>
                </a:lnTo>
                <a:lnTo>
                  <a:pt x="318514" y="386461"/>
                </a:lnTo>
                <a:lnTo>
                  <a:pt x="310582" y="374838"/>
                </a:lnTo>
                <a:lnTo>
                  <a:pt x="302650" y="362422"/>
                </a:lnTo>
                <a:lnTo>
                  <a:pt x="295776" y="349479"/>
                </a:lnTo>
                <a:lnTo>
                  <a:pt x="288902" y="335743"/>
                </a:lnTo>
                <a:lnTo>
                  <a:pt x="285464" y="328610"/>
                </a:lnTo>
                <a:lnTo>
                  <a:pt x="282556" y="321742"/>
                </a:lnTo>
                <a:lnTo>
                  <a:pt x="279383" y="314346"/>
                </a:lnTo>
                <a:lnTo>
                  <a:pt x="276475" y="306950"/>
                </a:lnTo>
                <a:lnTo>
                  <a:pt x="273831" y="299289"/>
                </a:lnTo>
                <a:lnTo>
                  <a:pt x="271187" y="291364"/>
                </a:lnTo>
                <a:lnTo>
                  <a:pt x="268808" y="283704"/>
                </a:lnTo>
                <a:lnTo>
                  <a:pt x="266428" y="275515"/>
                </a:lnTo>
                <a:lnTo>
                  <a:pt x="264313" y="267326"/>
                </a:lnTo>
                <a:lnTo>
                  <a:pt x="262198" y="258873"/>
                </a:lnTo>
                <a:lnTo>
                  <a:pt x="260347" y="250156"/>
                </a:lnTo>
                <a:lnTo>
                  <a:pt x="258496" y="241439"/>
                </a:lnTo>
                <a:lnTo>
                  <a:pt x="256910" y="232722"/>
                </a:lnTo>
                <a:lnTo>
                  <a:pt x="255588" y="223740"/>
                </a:lnTo>
                <a:lnTo>
                  <a:pt x="255588" y="212646"/>
                </a:lnTo>
                <a:lnTo>
                  <a:pt x="255588" y="201815"/>
                </a:lnTo>
                <a:lnTo>
                  <a:pt x="256381" y="190721"/>
                </a:lnTo>
                <a:lnTo>
                  <a:pt x="257439" y="180155"/>
                </a:lnTo>
                <a:lnTo>
                  <a:pt x="259025" y="169588"/>
                </a:lnTo>
                <a:lnTo>
                  <a:pt x="260876" y="159286"/>
                </a:lnTo>
                <a:lnTo>
                  <a:pt x="262991" y="148984"/>
                </a:lnTo>
                <a:lnTo>
                  <a:pt x="265899" y="139210"/>
                </a:lnTo>
                <a:lnTo>
                  <a:pt x="269336" y="129437"/>
                </a:lnTo>
                <a:lnTo>
                  <a:pt x="272774" y="120191"/>
                </a:lnTo>
                <a:lnTo>
                  <a:pt x="276475" y="110946"/>
                </a:lnTo>
                <a:lnTo>
                  <a:pt x="280970" y="101964"/>
                </a:lnTo>
                <a:lnTo>
                  <a:pt x="285729" y="93247"/>
                </a:lnTo>
                <a:lnTo>
                  <a:pt x="291017" y="84794"/>
                </a:lnTo>
                <a:lnTo>
                  <a:pt x="296305" y="76605"/>
                </a:lnTo>
                <a:lnTo>
                  <a:pt x="302121" y="69209"/>
                </a:lnTo>
                <a:lnTo>
                  <a:pt x="308202" y="61548"/>
                </a:lnTo>
                <a:lnTo>
                  <a:pt x="314812" y="54416"/>
                </a:lnTo>
                <a:lnTo>
                  <a:pt x="321686" y="47812"/>
                </a:lnTo>
                <a:lnTo>
                  <a:pt x="328825" y="41737"/>
                </a:lnTo>
                <a:lnTo>
                  <a:pt x="336228" y="35397"/>
                </a:lnTo>
                <a:lnTo>
                  <a:pt x="344160" y="30114"/>
                </a:lnTo>
                <a:lnTo>
                  <a:pt x="352356" y="25095"/>
                </a:lnTo>
                <a:lnTo>
                  <a:pt x="360817" y="20340"/>
                </a:lnTo>
                <a:lnTo>
                  <a:pt x="369806" y="16114"/>
                </a:lnTo>
                <a:lnTo>
                  <a:pt x="378795" y="12151"/>
                </a:lnTo>
                <a:lnTo>
                  <a:pt x="388313" y="8981"/>
                </a:lnTo>
                <a:lnTo>
                  <a:pt x="397832" y="6340"/>
                </a:lnTo>
                <a:lnTo>
                  <a:pt x="407614" y="3962"/>
                </a:lnTo>
                <a:lnTo>
                  <a:pt x="417925" y="2113"/>
                </a:lnTo>
                <a:lnTo>
                  <a:pt x="428501" y="1057"/>
                </a:lnTo>
                <a:lnTo>
                  <a:pt x="439341" y="0"/>
                </a:lnTo>
                <a:close/>
                <a:moveTo>
                  <a:pt x="1475063" y="0"/>
                </a:moveTo>
                <a:lnTo>
                  <a:pt x="1482989" y="0"/>
                </a:lnTo>
                <a:lnTo>
                  <a:pt x="1493822" y="1057"/>
                </a:lnTo>
                <a:lnTo>
                  <a:pt x="1504390" y="2113"/>
                </a:lnTo>
                <a:lnTo>
                  <a:pt x="1514430" y="3962"/>
                </a:lnTo>
                <a:lnTo>
                  <a:pt x="1524734" y="6340"/>
                </a:lnTo>
                <a:lnTo>
                  <a:pt x="1534245" y="8981"/>
                </a:lnTo>
                <a:lnTo>
                  <a:pt x="1543756" y="12151"/>
                </a:lnTo>
                <a:lnTo>
                  <a:pt x="1552739" y="16114"/>
                </a:lnTo>
                <a:lnTo>
                  <a:pt x="1561458" y="20340"/>
                </a:lnTo>
                <a:lnTo>
                  <a:pt x="1569648" y="25095"/>
                </a:lnTo>
                <a:lnTo>
                  <a:pt x="1578103" y="30114"/>
                </a:lnTo>
                <a:lnTo>
                  <a:pt x="1586029" y="35397"/>
                </a:lnTo>
                <a:lnTo>
                  <a:pt x="1593427" y="41737"/>
                </a:lnTo>
                <a:lnTo>
                  <a:pt x="1600560" y="47812"/>
                </a:lnTo>
                <a:lnTo>
                  <a:pt x="1607429" y="54416"/>
                </a:lnTo>
                <a:lnTo>
                  <a:pt x="1614034" y="61548"/>
                </a:lnTo>
                <a:lnTo>
                  <a:pt x="1620111" y="69209"/>
                </a:lnTo>
                <a:lnTo>
                  <a:pt x="1625924" y="76605"/>
                </a:lnTo>
                <a:lnTo>
                  <a:pt x="1631472" y="84794"/>
                </a:lnTo>
                <a:lnTo>
                  <a:pt x="1636492" y="93247"/>
                </a:lnTo>
                <a:lnTo>
                  <a:pt x="1641247" y="101964"/>
                </a:lnTo>
                <a:lnTo>
                  <a:pt x="1645475" y="110946"/>
                </a:lnTo>
                <a:lnTo>
                  <a:pt x="1649438" y="120191"/>
                </a:lnTo>
                <a:lnTo>
                  <a:pt x="1653137" y="129437"/>
                </a:lnTo>
                <a:lnTo>
                  <a:pt x="1656043" y="139210"/>
                </a:lnTo>
                <a:lnTo>
                  <a:pt x="1658949" y="148984"/>
                </a:lnTo>
                <a:lnTo>
                  <a:pt x="1661063" y="159286"/>
                </a:lnTo>
                <a:lnTo>
                  <a:pt x="1663176" y="169588"/>
                </a:lnTo>
                <a:lnTo>
                  <a:pt x="1664762" y="180155"/>
                </a:lnTo>
                <a:lnTo>
                  <a:pt x="1666083" y="190721"/>
                </a:lnTo>
                <a:lnTo>
                  <a:pt x="1666611" y="201815"/>
                </a:lnTo>
                <a:lnTo>
                  <a:pt x="1666875" y="212646"/>
                </a:lnTo>
                <a:lnTo>
                  <a:pt x="1666611" y="223740"/>
                </a:lnTo>
                <a:lnTo>
                  <a:pt x="1665026" y="232722"/>
                </a:lnTo>
                <a:lnTo>
                  <a:pt x="1663705" y="241439"/>
                </a:lnTo>
                <a:lnTo>
                  <a:pt x="1661855" y="250156"/>
                </a:lnTo>
                <a:lnTo>
                  <a:pt x="1660006" y="258873"/>
                </a:lnTo>
                <a:lnTo>
                  <a:pt x="1658156" y="267326"/>
                </a:lnTo>
                <a:lnTo>
                  <a:pt x="1655779" y="275515"/>
                </a:lnTo>
                <a:lnTo>
                  <a:pt x="1653401" y="283704"/>
                </a:lnTo>
                <a:lnTo>
                  <a:pt x="1651023" y="291364"/>
                </a:lnTo>
                <a:lnTo>
                  <a:pt x="1648381" y="299289"/>
                </a:lnTo>
                <a:lnTo>
                  <a:pt x="1645739" y="306949"/>
                </a:lnTo>
                <a:lnTo>
                  <a:pt x="1642568" y="314346"/>
                </a:lnTo>
                <a:lnTo>
                  <a:pt x="1639926" y="321742"/>
                </a:lnTo>
                <a:lnTo>
                  <a:pt x="1636756" y="328610"/>
                </a:lnTo>
                <a:lnTo>
                  <a:pt x="1633321" y="335743"/>
                </a:lnTo>
                <a:lnTo>
                  <a:pt x="1626716" y="349479"/>
                </a:lnTo>
                <a:lnTo>
                  <a:pt x="1619318" y="362422"/>
                </a:lnTo>
                <a:lnTo>
                  <a:pt x="1611921" y="374838"/>
                </a:lnTo>
                <a:lnTo>
                  <a:pt x="1603995" y="386460"/>
                </a:lnTo>
                <a:lnTo>
                  <a:pt x="1595540" y="397555"/>
                </a:lnTo>
                <a:lnTo>
                  <a:pt x="1587086" y="408121"/>
                </a:lnTo>
                <a:lnTo>
                  <a:pt x="1578103" y="417895"/>
                </a:lnTo>
                <a:lnTo>
                  <a:pt x="1569120" y="427140"/>
                </a:lnTo>
                <a:lnTo>
                  <a:pt x="1559873" y="435858"/>
                </a:lnTo>
                <a:lnTo>
                  <a:pt x="1550625" y="443782"/>
                </a:lnTo>
                <a:lnTo>
                  <a:pt x="1541114" y="450915"/>
                </a:lnTo>
                <a:lnTo>
                  <a:pt x="1531603" y="457783"/>
                </a:lnTo>
                <a:lnTo>
                  <a:pt x="1522091" y="463858"/>
                </a:lnTo>
                <a:lnTo>
                  <a:pt x="1512580" y="469405"/>
                </a:lnTo>
                <a:lnTo>
                  <a:pt x="1503069" y="474160"/>
                </a:lnTo>
                <a:lnTo>
                  <a:pt x="1493557" y="478387"/>
                </a:lnTo>
                <a:lnTo>
                  <a:pt x="1484046" y="482085"/>
                </a:lnTo>
                <a:lnTo>
                  <a:pt x="1474799" y="485255"/>
                </a:lnTo>
                <a:lnTo>
                  <a:pt x="1465552" y="487368"/>
                </a:lnTo>
                <a:lnTo>
                  <a:pt x="1456569" y="489217"/>
                </a:lnTo>
                <a:lnTo>
                  <a:pt x="1447850" y="490274"/>
                </a:lnTo>
                <a:lnTo>
                  <a:pt x="1439396" y="490538"/>
                </a:lnTo>
                <a:lnTo>
                  <a:pt x="1430941" y="490274"/>
                </a:lnTo>
                <a:lnTo>
                  <a:pt x="1426978" y="490010"/>
                </a:lnTo>
                <a:lnTo>
                  <a:pt x="1423015" y="489481"/>
                </a:lnTo>
                <a:lnTo>
                  <a:pt x="1419316" y="488953"/>
                </a:lnTo>
                <a:lnTo>
                  <a:pt x="1415617" y="487896"/>
                </a:lnTo>
                <a:lnTo>
                  <a:pt x="1410862" y="486576"/>
                </a:lnTo>
                <a:lnTo>
                  <a:pt x="1406106" y="484991"/>
                </a:lnTo>
                <a:lnTo>
                  <a:pt x="1401086" y="483142"/>
                </a:lnTo>
                <a:lnTo>
                  <a:pt x="1396859" y="481557"/>
                </a:lnTo>
                <a:lnTo>
                  <a:pt x="1392367" y="479179"/>
                </a:lnTo>
                <a:lnTo>
                  <a:pt x="1388140" y="477330"/>
                </a:lnTo>
                <a:lnTo>
                  <a:pt x="1383913" y="474953"/>
                </a:lnTo>
                <a:lnTo>
                  <a:pt x="1379950" y="472311"/>
                </a:lnTo>
                <a:lnTo>
                  <a:pt x="1375987" y="469670"/>
                </a:lnTo>
                <a:lnTo>
                  <a:pt x="1372024" y="467028"/>
                </a:lnTo>
                <a:lnTo>
                  <a:pt x="1368325" y="463858"/>
                </a:lnTo>
                <a:lnTo>
                  <a:pt x="1364890" y="460688"/>
                </a:lnTo>
                <a:lnTo>
                  <a:pt x="1361456" y="457783"/>
                </a:lnTo>
                <a:lnTo>
                  <a:pt x="1358021" y="454349"/>
                </a:lnTo>
                <a:lnTo>
                  <a:pt x="1351944" y="447216"/>
                </a:lnTo>
                <a:lnTo>
                  <a:pt x="1345868" y="439820"/>
                </a:lnTo>
                <a:lnTo>
                  <a:pt x="1340319" y="431631"/>
                </a:lnTo>
                <a:lnTo>
                  <a:pt x="1335299" y="423178"/>
                </a:lnTo>
                <a:lnTo>
                  <a:pt x="1330544" y="414197"/>
                </a:lnTo>
                <a:lnTo>
                  <a:pt x="1326317" y="404951"/>
                </a:lnTo>
                <a:lnTo>
                  <a:pt x="1322353" y="395442"/>
                </a:lnTo>
                <a:lnTo>
                  <a:pt x="1318655" y="385404"/>
                </a:lnTo>
                <a:lnTo>
                  <a:pt x="1315748" y="375102"/>
                </a:lnTo>
                <a:lnTo>
                  <a:pt x="1312842" y="364536"/>
                </a:lnTo>
                <a:lnTo>
                  <a:pt x="1310200" y="353969"/>
                </a:lnTo>
                <a:lnTo>
                  <a:pt x="1307822" y="342875"/>
                </a:lnTo>
                <a:lnTo>
                  <a:pt x="1305973" y="331780"/>
                </a:lnTo>
                <a:lnTo>
                  <a:pt x="1304123" y="320421"/>
                </a:lnTo>
                <a:lnTo>
                  <a:pt x="1302802" y="308799"/>
                </a:lnTo>
                <a:lnTo>
                  <a:pt x="1301481" y="297440"/>
                </a:lnTo>
                <a:lnTo>
                  <a:pt x="1300425" y="285553"/>
                </a:lnTo>
                <a:lnTo>
                  <a:pt x="1299632" y="273930"/>
                </a:lnTo>
                <a:lnTo>
                  <a:pt x="1299104" y="262307"/>
                </a:lnTo>
                <a:lnTo>
                  <a:pt x="1298839" y="250420"/>
                </a:lnTo>
                <a:lnTo>
                  <a:pt x="1298575" y="239061"/>
                </a:lnTo>
                <a:lnTo>
                  <a:pt x="1298575" y="215816"/>
                </a:lnTo>
                <a:lnTo>
                  <a:pt x="1299368" y="193098"/>
                </a:lnTo>
                <a:lnTo>
                  <a:pt x="1299896" y="182004"/>
                </a:lnTo>
                <a:lnTo>
                  <a:pt x="1301217" y="171173"/>
                </a:lnTo>
                <a:lnTo>
                  <a:pt x="1302802" y="160871"/>
                </a:lnTo>
                <a:lnTo>
                  <a:pt x="1304916" y="150305"/>
                </a:lnTo>
                <a:lnTo>
                  <a:pt x="1307822" y="140267"/>
                </a:lnTo>
                <a:lnTo>
                  <a:pt x="1310728" y="130757"/>
                </a:lnTo>
                <a:lnTo>
                  <a:pt x="1314163" y="121248"/>
                </a:lnTo>
                <a:lnTo>
                  <a:pt x="1318126" y="112002"/>
                </a:lnTo>
                <a:lnTo>
                  <a:pt x="1322353" y="103285"/>
                </a:lnTo>
                <a:lnTo>
                  <a:pt x="1326845" y="94832"/>
                </a:lnTo>
                <a:lnTo>
                  <a:pt x="1331865" y="86379"/>
                </a:lnTo>
                <a:lnTo>
                  <a:pt x="1337149" y="78719"/>
                </a:lnTo>
                <a:lnTo>
                  <a:pt x="1342961" y="71058"/>
                </a:lnTo>
                <a:lnTo>
                  <a:pt x="1348774" y="63926"/>
                </a:lnTo>
                <a:lnTo>
                  <a:pt x="1354586" y="57058"/>
                </a:lnTo>
                <a:lnTo>
                  <a:pt x="1361191" y="50718"/>
                </a:lnTo>
                <a:lnTo>
                  <a:pt x="1367797" y="44378"/>
                </a:lnTo>
                <a:lnTo>
                  <a:pt x="1374666" y="38831"/>
                </a:lnTo>
                <a:lnTo>
                  <a:pt x="1381535" y="33284"/>
                </a:lnTo>
                <a:lnTo>
                  <a:pt x="1388933" y="28265"/>
                </a:lnTo>
                <a:lnTo>
                  <a:pt x="1396331" y="23774"/>
                </a:lnTo>
                <a:lnTo>
                  <a:pt x="1403728" y="19548"/>
                </a:lnTo>
                <a:lnTo>
                  <a:pt x="1411654" y="15585"/>
                </a:lnTo>
                <a:lnTo>
                  <a:pt x="1419052" y="12151"/>
                </a:lnTo>
                <a:lnTo>
                  <a:pt x="1426978" y="8981"/>
                </a:lnTo>
                <a:lnTo>
                  <a:pt x="1435168" y="6604"/>
                </a:lnTo>
                <a:lnTo>
                  <a:pt x="1443095" y="4227"/>
                </a:lnTo>
                <a:lnTo>
                  <a:pt x="1451021" y="2642"/>
                </a:lnTo>
                <a:lnTo>
                  <a:pt x="1458947" y="1321"/>
                </a:lnTo>
                <a:lnTo>
                  <a:pt x="1467137" y="528"/>
                </a:lnTo>
                <a:lnTo>
                  <a:pt x="1475063"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0" name="文本框 19"/>
          <p:cNvSpPr txBox="1"/>
          <p:nvPr/>
        </p:nvSpPr>
        <p:spPr>
          <a:xfrm>
            <a:off x="1551213" y="199848"/>
            <a:ext cx="5543550" cy="400110"/>
          </a:xfrm>
          <a:prstGeom prst="rect">
            <a:avLst/>
          </a:prstGeom>
          <a:noFill/>
        </p:spPr>
        <p:txBody>
          <a:bodyPr wrap="square" rtlCol="0">
            <a:spAutoFit/>
          </a:bodyPr>
          <a:lstStyle/>
          <a:p>
            <a:r>
              <a:rPr lang="zh-CN" altLang="en-US" sz="2000" b="1" dirty="0">
                <a:solidFill>
                  <a:schemeClr val="accent2"/>
                </a:solidFill>
                <a:latin typeface="微软雅黑" panose="020B0503020204020204" pitchFamily="34" charset="-122"/>
                <a:ea typeface="微软雅黑" panose="020B0503020204020204" pitchFamily="34" charset="-122"/>
              </a:rPr>
              <a:t>各国表示非常愿意积极参与丝绸之路经济带建设</a:t>
            </a:r>
          </a:p>
        </p:txBody>
      </p:sp>
      <p:grpSp>
        <p:nvGrpSpPr>
          <p:cNvPr id="9" name="组合 20"/>
          <p:cNvGrpSpPr/>
          <p:nvPr/>
        </p:nvGrpSpPr>
        <p:grpSpPr>
          <a:xfrm>
            <a:off x="4039822" y="612336"/>
            <a:ext cx="602900" cy="70338"/>
            <a:chOff x="4272852" y="653143"/>
            <a:chExt cx="602900" cy="70338"/>
          </a:xfrm>
        </p:grpSpPr>
        <p:sp>
          <p:nvSpPr>
            <p:cNvPr id="24" name="矩形 23"/>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 xmlns:p14="http://schemas.microsoft.com/office/powerpoint/2010/main" val="795884238"/>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0" fill="hold"/>
                                        <p:tgtEl>
                                          <p:spTgt spid="25"/>
                                        </p:tgtEl>
                                        <p:attrNameLst>
                                          <p:attrName>ppt_x</p:attrName>
                                        </p:attrNameLst>
                                      </p:cBhvr>
                                      <p:tavLst>
                                        <p:tav tm="0">
                                          <p:val>
                                            <p:strVal val="#ppt_x-.2"/>
                                          </p:val>
                                        </p:tav>
                                        <p:tav tm="100000">
                                          <p:val>
                                            <p:strVal val="#ppt_x"/>
                                          </p:val>
                                        </p:tav>
                                      </p:tavLst>
                                    </p:anim>
                                    <p:anim calcmode="lin" valueType="num">
                                      <p:cBhvr>
                                        <p:cTn id="8" dur="1000" fill="hold"/>
                                        <p:tgtEl>
                                          <p:spTgt spid="25"/>
                                        </p:tgtEl>
                                        <p:attrNameLst>
                                          <p:attrName>ppt_y</p:attrName>
                                        </p:attrNameLst>
                                      </p:cBhvr>
                                      <p:tavLst>
                                        <p:tav tm="0">
                                          <p:val>
                                            <p:strVal val="#ppt_y"/>
                                          </p:val>
                                        </p:tav>
                                        <p:tav tm="100000">
                                          <p:val>
                                            <p:strVal val="#ppt_y"/>
                                          </p:val>
                                        </p:tav>
                                      </p:tavLst>
                                    </p:anim>
                                    <p:animEffect transition="in" filter="wipe(right)" prLst="gradientSize: 0.1">
                                      <p:cBhvr>
                                        <p:cTn id="9" dur="1000"/>
                                        <p:tgtEl>
                                          <p:spTgt spid="25"/>
                                        </p:tgtEl>
                                      </p:cBhvr>
                                    </p:animEffect>
                                  </p:childTnLst>
                                </p:cTn>
                              </p:par>
                              <p:par>
                                <p:cTn id="10" presetID="29"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ppt_x</p:attrName>
                                        </p:attrNameLst>
                                      </p:cBhvr>
                                      <p:tavLst>
                                        <p:tav tm="0">
                                          <p:val>
                                            <p:strVal val="#ppt_x-.2"/>
                                          </p:val>
                                        </p:tav>
                                        <p:tav tm="100000">
                                          <p:val>
                                            <p:strVal val="#ppt_x"/>
                                          </p:val>
                                        </p:tav>
                                      </p:tavLst>
                                    </p:anim>
                                    <p:anim calcmode="lin" valueType="num">
                                      <p:cBhvr>
                                        <p:cTn id="13" dur="1000" fill="hold"/>
                                        <p:tgtEl>
                                          <p:spTgt spid="2"/>
                                        </p:tgtEl>
                                        <p:attrNameLst>
                                          <p:attrName>ppt_y</p:attrName>
                                        </p:attrNameLst>
                                      </p:cBhvr>
                                      <p:tavLst>
                                        <p:tav tm="0">
                                          <p:val>
                                            <p:strVal val="#ppt_y"/>
                                          </p:val>
                                        </p:tav>
                                        <p:tav tm="100000">
                                          <p:val>
                                            <p:strVal val="#ppt_y"/>
                                          </p:val>
                                        </p:tav>
                                      </p:tavLst>
                                    </p:anim>
                                    <p:animEffect transition="in" filter="wipe(right)" prLst="gradientSize: 0.1">
                                      <p:cBhvr>
                                        <p:cTn id="14" dur="1000"/>
                                        <p:tgtEl>
                                          <p:spTgt spid="2"/>
                                        </p:tgtEl>
                                      </p:cBhvr>
                                    </p:animEffect>
                                  </p:childTnLst>
                                </p:cTn>
                              </p:par>
                              <p:par>
                                <p:cTn id="15" presetID="29"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1000" fill="hold"/>
                                        <p:tgtEl>
                                          <p:spTgt spid="3"/>
                                        </p:tgtEl>
                                        <p:attrNameLst>
                                          <p:attrName>ppt_x</p:attrName>
                                        </p:attrNameLst>
                                      </p:cBhvr>
                                      <p:tavLst>
                                        <p:tav tm="0">
                                          <p:val>
                                            <p:strVal val="#ppt_x-.2"/>
                                          </p:val>
                                        </p:tav>
                                        <p:tav tm="100000">
                                          <p:val>
                                            <p:strVal val="#ppt_x"/>
                                          </p:val>
                                        </p:tav>
                                      </p:tavLst>
                                    </p:anim>
                                    <p:anim calcmode="lin" valueType="num">
                                      <p:cBhvr>
                                        <p:cTn id="18" dur="1000" fill="hold"/>
                                        <p:tgtEl>
                                          <p:spTgt spid="3"/>
                                        </p:tgtEl>
                                        <p:attrNameLst>
                                          <p:attrName>ppt_y</p:attrName>
                                        </p:attrNameLst>
                                      </p:cBhvr>
                                      <p:tavLst>
                                        <p:tav tm="0">
                                          <p:val>
                                            <p:strVal val="#ppt_y"/>
                                          </p:val>
                                        </p:tav>
                                        <p:tav tm="100000">
                                          <p:val>
                                            <p:strVal val="#ppt_y"/>
                                          </p:val>
                                        </p:tav>
                                      </p:tavLst>
                                    </p:anim>
                                    <p:animEffect transition="in" filter="wipe(right)" prLst="gradientSize: 0.1">
                                      <p:cBhvr>
                                        <p:cTn id="19" dur="1000"/>
                                        <p:tgtEl>
                                          <p:spTgt spid="3"/>
                                        </p:tgtEl>
                                      </p:cBhvr>
                                    </p:animEffect>
                                  </p:childTnLst>
                                </p:cTn>
                              </p:par>
                              <p:par>
                                <p:cTn id="20" presetID="29"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1000" fill="hold"/>
                                        <p:tgtEl>
                                          <p:spTgt spid="4"/>
                                        </p:tgtEl>
                                        <p:attrNameLst>
                                          <p:attrName>ppt_x</p:attrName>
                                        </p:attrNameLst>
                                      </p:cBhvr>
                                      <p:tavLst>
                                        <p:tav tm="0">
                                          <p:val>
                                            <p:strVal val="#ppt_x-.2"/>
                                          </p:val>
                                        </p:tav>
                                        <p:tav tm="100000">
                                          <p:val>
                                            <p:strVal val="#ppt_x"/>
                                          </p:val>
                                        </p:tav>
                                      </p:tavLst>
                                    </p:anim>
                                    <p:anim calcmode="lin" valueType="num">
                                      <p:cBhvr>
                                        <p:cTn id="23" dur="1000" fill="hold"/>
                                        <p:tgtEl>
                                          <p:spTgt spid="4"/>
                                        </p:tgtEl>
                                        <p:attrNameLst>
                                          <p:attrName>ppt_y</p:attrName>
                                        </p:attrNameLst>
                                      </p:cBhvr>
                                      <p:tavLst>
                                        <p:tav tm="0">
                                          <p:val>
                                            <p:strVal val="#ppt_y"/>
                                          </p:val>
                                        </p:tav>
                                        <p:tav tm="100000">
                                          <p:val>
                                            <p:strVal val="#ppt_y"/>
                                          </p:val>
                                        </p:tav>
                                      </p:tavLst>
                                    </p:anim>
                                    <p:animEffect transition="in" filter="wipe(right)" prLst="gradientSize: 0.1">
                                      <p:cBhvr>
                                        <p:cTn id="24" dur="1000"/>
                                        <p:tgtEl>
                                          <p:spTgt spid="4"/>
                                        </p:tgtEl>
                                      </p:cBhvr>
                                    </p:animEffect>
                                  </p:childTnLst>
                                </p:cTn>
                              </p:par>
                              <p:par>
                                <p:cTn id="25" presetID="29"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1000" fill="hold"/>
                                        <p:tgtEl>
                                          <p:spTgt spid="5"/>
                                        </p:tgtEl>
                                        <p:attrNameLst>
                                          <p:attrName>ppt_x</p:attrName>
                                        </p:attrNameLst>
                                      </p:cBhvr>
                                      <p:tavLst>
                                        <p:tav tm="0">
                                          <p:val>
                                            <p:strVal val="#ppt_x-.2"/>
                                          </p:val>
                                        </p:tav>
                                        <p:tav tm="100000">
                                          <p:val>
                                            <p:strVal val="#ppt_x"/>
                                          </p:val>
                                        </p:tav>
                                      </p:tavLst>
                                    </p:anim>
                                    <p:anim calcmode="lin" valueType="num">
                                      <p:cBhvr>
                                        <p:cTn id="28" dur="1000" fill="hold"/>
                                        <p:tgtEl>
                                          <p:spTgt spid="5"/>
                                        </p:tgtEl>
                                        <p:attrNameLst>
                                          <p:attrName>ppt_y</p:attrName>
                                        </p:attrNameLst>
                                      </p:cBhvr>
                                      <p:tavLst>
                                        <p:tav tm="0">
                                          <p:val>
                                            <p:strVal val="#ppt_y"/>
                                          </p:val>
                                        </p:tav>
                                        <p:tav tm="100000">
                                          <p:val>
                                            <p:strVal val="#ppt_y"/>
                                          </p:val>
                                        </p:tav>
                                      </p:tavLst>
                                    </p:anim>
                                    <p:animEffect transition="in" filter="wipe(right)" prLst="gradientSize: 0.1">
                                      <p:cBhvr>
                                        <p:cTn id="29" dur="1000"/>
                                        <p:tgtEl>
                                          <p:spTgt spid="5"/>
                                        </p:tgtEl>
                                      </p:cBhvr>
                                    </p:animEffect>
                                  </p:childTnLst>
                                </p:cTn>
                              </p:par>
                              <p:par>
                                <p:cTn id="30" presetID="29" presetClass="entr" presetSubtype="0"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p:cTn id="32" dur="1000" fill="hold"/>
                                        <p:tgtEl>
                                          <p:spTgt spid="6"/>
                                        </p:tgtEl>
                                        <p:attrNameLst>
                                          <p:attrName>ppt_x</p:attrName>
                                        </p:attrNameLst>
                                      </p:cBhvr>
                                      <p:tavLst>
                                        <p:tav tm="0">
                                          <p:val>
                                            <p:strVal val="#ppt_x-.2"/>
                                          </p:val>
                                        </p:tav>
                                        <p:tav tm="100000">
                                          <p:val>
                                            <p:strVal val="#ppt_x"/>
                                          </p:val>
                                        </p:tav>
                                      </p:tavLst>
                                    </p:anim>
                                    <p:anim calcmode="lin" valueType="num">
                                      <p:cBhvr>
                                        <p:cTn id="33" dur="1000" fill="hold"/>
                                        <p:tgtEl>
                                          <p:spTgt spid="6"/>
                                        </p:tgtEl>
                                        <p:attrNameLst>
                                          <p:attrName>ppt_y</p:attrName>
                                        </p:attrNameLst>
                                      </p:cBhvr>
                                      <p:tavLst>
                                        <p:tav tm="0">
                                          <p:val>
                                            <p:strVal val="#ppt_y"/>
                                          </p:val>
                                        </p:tav>
                                        <p:tav tm="100000">
                                          <p:val>
                                            <p:strVal val="#ppt_y"/>
                                          </p:val>
                                        </p:tav>
                                      </p:tavLst>
                                    </p:anim>
                                    <p:animEffect transition="in" filter="wipe(right)" prLst="gradientSize: 0.1">
                                      <p:cBhvr>
                                        <p:cTn id="34" dur="1000"/>
                                        <p:tgtEl>
                                          <p:spTgt spid="6"/>
                                        </p:tgtEl>
                                      </p:cBhvr>
                                    </p:animEffect>
                                  </p:childTnLst>
                                </p:cTn>
                              </p:par>
                              <p:par>
                                <p:cTn id="35" presetID="29" presetClass="entr" presetSubtype="0"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p:cTn id="37" dur="1000" fill="hold"/>
                                        <p:tgtEl>
                                          <p:spTgt spid="11"/>
                                        </p:tgtEl>
                                        <p:attrNameLst>
                                          <p:attrName>ppt_x</p:attrName>
                                        </p:attrNameLst>
                                      </p:cBhvr>
                                      <p:tavLst>
                                        <p:tav tm="0">
                                          <p:val>
                                            <p:strVal val="#ppt_x-.2"/>
                                          </p:val>
                                        </p:tav>
                                        <p:tav tm="100000">
                                          <p:val>
                                            <p:strVal val="#ppt_x"/>
                                          </p:val>
                                        </p:tav>
                                      </p:tavLst>
                                    </p:anim>
                                    <p:anim calcmode="lin" valueType="num">
                                      <p:cBhvr>
                                        <p:cTn id="38" dur="1000" fill="hold"/>
                                        <p:tgtEl>
                                          <p:spTgt spid="11"/>
                                        </p:tgtEl>
                                        <p:attrNameLst>
                                          <p:attrName>ppt_y</p:attrName>
                                        </p:attrNameLst>
                                      </p:cBhvr>
                                      <p:tavLst>
                                        <p:tav tm="0">
                                          <p:val>
                                            <p:strVal val="#ppt_y"/>
                                          </p:val>
                                        </p:tav>
                                        <p:tav tm="100000">
                                          <p:val>
                                            <p:strVal val="#ppt_y"/>
                                          </p:val>
                                        </p:tav>
                                      </p:tavLst>
                                    </p:anim>
                                    <p:animEffect transition="in" filter="wipe(right)" prLst="gradientSize: 0.1">
                                      <p:cBhvr>
                                        <p:cTn id="39" dur="1000"/>
                                        <p:tgtEl>
                                          <p:spTgt spid="11"/>
                                        </p:tgtEl>
                                      </p:cBhvr>
                                    </p:animEffect>
                                  </p:childTnLst>
                                </p:cTn>
                              </p:par>
                              <p:par>
                                <p:cTn id="40" presetID="29" presetClass="entr" presetSubtype="0"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1000" fill="hold"/>
                                        <p:tgtEl>
                                          <p:spTgt spid="14"/>
                                        </p:tgtEl>
                                        <p:attrNameLst>
                                          <p:attrName>ppt_x</p:attrName>
                                        </p:attrNameLst>
                                      </p:cBhvr>
                                      <p:tavLst>
                                        <p:tav tm="0">
                                          <p:val>
                                            <p:strVal val="#ppt_x-.2"/>
                                          </p:val>
                                        </p:tav>
                                        <p:tav tm="100000">
                                          <p:val>
                                            <p:strVal val="#ppt_x"/>
                                          </p:val>
                                        </p:tav>
                                      </p:tavLst>
                                    </p:anim>
                                    <p:anim calcmode="lin" valueType="num">
                                      <p:cBhvr>
                                        <p:cTn id="43" dur="1000" fill="hold"/>
                                        <p:tgtEl>
                                          <p:spTgt spid="14"/>
                                        </p:tgtEl>
                                        <p:attrNameLst>
                                          <p:attrName>ppt_y</p:attrName>
                                        </p:attrNameLst>
                                      </p:cBhvr>
                                      <p:tavLst>
                                        <p:tav tm="0">
                                          <p:val>
                                            <p:strVal val="#ppt_y"/>
                                          </p:val>
                                        </p:tav>
                                        <p:tav tm="100000">
                                          <p:val>
                                            <p:strVal val="#ppt_y"/>
                                          </p:val>
                                        </p:tav>
                                      </p:tavLst>
                                    </p:anim>
                                    <p:animEffect transition="in" filter="wipe(right)" prLst="gradientSize: 0.1">
                                      <p:cBhvr>
                                        <p:cTn id="44" dur="1000"/>
                                        <p:tgtEl>
                                          <p:spTgt spid="14"/>
                                        </p:tgtEl>
                                      </p:cBhvr>
                                    </p:animEffect>
                                  </p:childTnLst>
                                </p:cTn>
                              </p:par>
                              <p:par>
                                <p:cTn id="45" presetID="29" presetClass="entr" presetSubtype="0"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p:cTn id="47" dur="1000" fill="hold"/>
                                        <p:tgtEl>
                                          <p:spTgt spid="16"/>
                                        </p:tgtEl>
                                        <p:attrNameLst>
                                          <p:attrName>ppt_x</p:attrName>
                                        </p:attrNameLst>
                                      </p:cBhvr>
                                      <p:tavLst>
                                        <p:tav tm="0">
                                          <p:val>
                                            <p:strVal val="#ppt_x-.2"/>
                                          </p:val>
                                        </p:tav>
                                        <p:tav tm="100000">
                                          <p:val>
                                            <p:strVal val="#ppt_x"/>
                                          </p:val>
                                        </p:tav>
                                      </p:tavLst>
                                    </p:anim>
                                    <p:anim calcmode="lin" valueType="num">
                                      <p:cBhvr>
                                        <p:cTn id="48" dur="1000" fill="hold"/>
                                        <p:tgtEl>
                                          <p:spTgt spid="16"/>
                                        </p:tgtEl>
                                        <p:attrNameLst>
                                          <p:attrName>ppt_y</p:attrName>
                                        </p:attrNameLst>
                                      </p:cBhvr>
                                      <p:tavLst>
                                        <p:tav tm="0">
                                          <p:val>
                                            <p:strVal val="#ppt_y"/>
                                          </p:val>
                                        </p:tav>
                                        <p:tav tm="100000">
                                          <p:val>
                                            <p:strVal val="#ppt_y"/>
                                          </p:val>
                                        </p:tav>
                                      </p:tavLst>
                                    </p:anim>
                                    <p:animEffect transition="in" filter="wipe(right)" prLst="gradientSize: 0.1">
                                      <p:cBhvr>
                                        <p:cTn id="49" dur="1000"/>
                                        <p:tgtEl>
                                          <p:spTgt spid="16"/>
                                        </p:tgtEl>
                                      </p:cBhvr>
                                    </p:animEffect>
                                  </p:childTnLst>
                                </p:cTn>
                              </p:par>
                              <p:par>
                                <p:cTn id="50" presetID="29" presetClass="entr" presetSubtype="0"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 calcmode="lin" valueType="num">
                                      <p:cBhvr>
                                        <p:cTn id="52" dur="1000" fill="hold"/>
                                        <p:tgtEl>
                                          <p:spTgt spid="18"/>
                                        </p:tgtEl>
                                        <p:attrNameLst>
                                          <p:attrName>ppt_x</p:attrName>
                                        </p:attrNameLst>
                                      </p:cBhvr>
                                      <p:tavLst>
                                        <p:tav tm="0">
                                          <p:val>
                                            <p:strVal val="#ppt_x-.2"/>
                                          </p:val>
                                        </p:tav>
                                        <p:tav tm="100000">
                                          <p:val>
                                            <p:strVal val="#ppt_x"/>
                                          </p:val>
                                        </p:tav>
                                      </p:tavLst>
                                    </p:anim>
                                    <p:anim calcmode="lin" valueType="num">
                                      <p:cBhvr>
                                        <p:cTn id="53" dur="1000" fill="hold"/>
                                        <p:tgtEl>
                                          <p:spTgt spid="18"/>
                                        </p:tgtEl>
                                        <p:attrNameLst>
                                          <p:attrName>ppt_y</p:attrName>
                                        </p:attrNameLst>
                                      </p:cBhvr>
                                      <p:tavLst>
                                        <p:tav tm="0">
                                          <p:val>
                                            <p:strVal val="#ppt_y"/>
                                          </p:val>
                                        </p:tav>
                                        <p:tav tm="100000">
                                          <p:val>
                                            <p:strVal val="#ppt_y"/>
                                          </p:val>
                                        </p:tav>
                                      </p:tavLst>
                                    </p:anim>
                                    <p:animEffect transition="in" filter="wipe(right)" prLst="gradientSize: 0.1">
                                      <p:cBhvr>
                                        <p:cTn id="54" dur="1000"/>
                                        <p:tgtEl>
                                          <p:spTgt spid="18"/>
                                        </p:tgtEl>
                                      </p:cBhvr>
                                    </p:animEffect>
                                  </p:childTnLst>
                                </p:cTn>
                              </p:par>
                              <p:par>
                                <p:cTn id="55" presetID="29" presetClass="entr" presetSubtype="0" fill="hold" nodeType="withEffect">
                                  <p:stCondLst>
                                    <p:cond delay="0"/>
                                  </p:stCondLst>
                                  <p:childTnLst>
                                    <p:set>
                                      <p:cBhvr>
                                        <p:cTn id="56" dur="1" fill="hold">
                                          <p:stCondLst>
                                            <p:cond delay="0"/>
                                          </p:stCondLst>
                                        </p:cTn>
                                        <p:tgtEl>
                                          <p:spTgt spid="7"/>
                                        </p:tgtEl>
                                        <p:attrNameLst>
                                          <p:attrName>style.visibility</p:attrName>
                                        </p:attrNameLst>
                                      </p:cBhvr>
                                      <p:to>
                                        <p:strVal val="visible"/>
                                      </p:to>
                                    </p:set>
                                    <p:anim calcmode="lin" valueType="num">
                                      <p:cBhvr>
                                        <p:cTn id="57" dur="1000" fill="hold"/>
                                        <p:tgtEl>
                                          <p:spTgt spid="7"/>
                                        </p:tgtEl>
                                        <p:attrNameLst>
                                          <p:attrName>ppt_x</p:attrName>
                                        </p:attrNameLst>
                                      </p:cBhvr>
                                      <p:tavLst>
                                        <p:tav tm="0">
                                          <p:val>
                                            <p:strVal val="#ppt_x-.2"/>
                                          </p:val>
                                        </p:tav>
                                        <p:tav tm="100000">
                                          <p:val>
                                            <p:strVal val="#ppt_x"/>
                                          </p:val>
                                        </p:tav>
                                      </p:tavLst>
                                    </p:anim>
                                    <p:anim calcmode="lin" valueType="num">
                                      <p:cBhvr>
                                        <p:cTn id="58" dur="1000" fill="hold"/>
                                        <p:tgtEl>
                                          <p:spTgt spid="7"/>
                                        </p:tgtEl>
                                        <p:attrNameLst>
                                          <p:attrName>ppt_y</p:attrName>
                                        </p:attrNameLst>
                                      </p:cBhvr>
                                      <p:tavLst>
                                        <p:tav tm="0">
                                          <p:val>
                                            <p:strVal val="#ppt_y"/>
                                          </p:val>
                                        </p:tav>
                                        <p:tav tm="100000">
                                          <p:val>
                                            <p:strVal val="#ppt_y"/>
                                          </p:val>
                                        </p:tav>
                                      </p:tavLst>
                                    </p:anim>
                                    <p:animEffect transition="in" filter="wipe(right)" prLst="gradientSize: 0.1">
                                      <p:cBhvr>
                                        <p:cTn id="59" dur="1000"/>
                                        <p:tgtEl>
                                          <p:spTgt spid="7"/>
                                        </p:tgtEl>
                                      </p:cBhvr>
                                    </p:animEffect>
                                  </p:childTnLst>
                                </p:cTn>
                              </p:par>
                              <p:par>
                                <p:cTn id="60" presetID="29" presetClass="entr" presetSubtype="0"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 calcmode="lin" valueType="num">
                                      <p:cBhvr>
                                        <p:cTn id="62" dur="1000" fill="hold"/>
                                        <p:tgtEl>
                                          <p:spTgt spid="26"/>
                                        </p:tgtEl>
                                        <p:attrNameLst>
                                          <p:attrName>ppt_x</p:attrName>
                                        </p:attrNameLst>
                                      </p:cBhvr>
                                      <p:tavLst>
                                        <p:tav tm="0">
                                          <p:val>
                                            <p:strVal val="#ppt_x-.2"/>
                                          </p:val>
                                        </p:tav>
                                        <p:tav tm="100000">
                                          <p:val>
                                            <p:strVal val="#ppt_x"/>
                                          </p:val>
                                        </p:tav>
                                      </p:tavLst>
                                    </p:anim>
                                    <p:anim calcmode="lin" valueType="num">
                                      <p:cBhvr>
                                        <p:cTn id="63" dur="1000" fill="hold"/>
                                        <p:tgtEl>
                                          <p:spTgt spid="26"/>
                                        </p:tgtEl>
                                        <p:attrNameLst>
                                          <p:attrName>ppt_y</p:attrName>
                                        </p:attrNameLst>
                                      </p:cBhvr>
                                      <p:tavLst>
                                        <p:tav tm="0">
                                          <p:val>
                                            <p:strVal val="#ppt_y"/>
                                          </p:val>
                                        </p:tav>
                                        <p:tav tm="100000">
                                          <p:val>
                                            <p:strVal val="#ppt_y"/>
                                          </p:val>
                                        </p:tav>
                                      </p:tavLst>
                                    </p:anim>
                                    <p:animEffect transition="in" filter="wipe(right)" prLst="gradientSize: 0.1">
                                      <p:cBhvr>
                                        <p:cTn id="64" dur="1000"/>
                                        <p:tgtEl>
                                          <p:spTgt spid="26"/>
                                        </p:tgtEl>
                                      </p:cBhvr>
                                    </p:animEffect>
                                  </p:childTnLst>
                                </p:cTn>
                              </p:par>
                              <p:par>
                                <p:cTn id="65" presetID="29" presetClass="entr" presetSubtype="0"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 calcmode="lin" valueType="num">
                                      <p:cBhvr>
                                        <p:cTn id="67" dur="1000" fill="hold"/>
                                        <p:tgtEl>
                                          <p:spTgt spid="27"/>
                                        </p:tgtEl>
                                        <p:attrNameLst>
                                          <p:attrName>ppt_x</p:attrName>
                                        </p:attrNameLst>
                                      </p:cBhvr>
                                      <p:tavLst>
                                        <p:tav tm="0">
                                          <p:val>
                                            <p:strVal val="#ppt_x-.2"/>
                                          </p:val>
                                        </p:tav>
                                        <p:tav tm="100000">
                                          <p:val>
                                            <p:strVal val="#ppt_x"/>
                                          </p:val>
                                        </p:tav>
                                      </p:tavLst>
                                    </p:anim>
                                    <p:anim calcmode="lin" valueType="num">
                                      <p:cBhvr>
                                        <p:cTn id="68" dur="1000" fill="hold"/>
                                        <p:tgtEl>
                                          <p:spTgt spid="27"/>
                                        </p:tgtEl>
                                        <p:attrNameLst>
                                          <p:attrName>ppt_y</p:attrName>
                                        </p:attrNameLst>
                                      </p:cBhvr>
                                      <p:tavLst>
                                        <p:tav tm="0">
                                          <p:val>
                                            <p:strVal val="#ppt_y"/>
                                          </p:val>
                                        </p:tav>
                                        <p:tav tm="100000">
                                          <p:val>
                                            <p:strVal val="#ppt_y"/>
                                          </p:val>
                                        </p:tav>
                                      </p:tavLst>
                                    </p:anim>
                                    <p:animEffect transition="in" filter="wipe(right)" prLst="gradientSize: 0.1">
                                      <p:cBhvr>
                                        <p:cTn id="69" dur="1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5" grpId="0" animBg="1"/>
      <p:bldP spid="6" grpId="0" animBg="1"/>
      <p:bldP spid="11" grpId="0"/>
      <p:bldP spid="14" grpId="0"/>
      <p:bldP spid="16" grpId="0"/>
      <p:bldP spid="18" grpId="0" animBg="1"/>
      <p:bldP spid="26" grpId="0" animBg="1"/>
      <p:bldP spid="2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1.jpg"/>
          <p:cNvPicPr>
            <a:picLocks noChangeAspect="1"/>
          </p:cNvPicPr>
          <p:nvPr/>
        </p:nvPicPr>
        <p:blipFill>
          <a:blip r:embed="rId2"/>
          <a:stretch>
            <a:fillRect/>
          </a:stretch>
        </p:blipFill>
        <p:spPr>
          <a:xfrm>
            <a:off x="-50800" y="-1"/>
            <a:ext cx="9194800" cy="5571068"/>
          </a:xfrm>
          <a:prstGeom prst="rect">
            <a:avLst/>
          </a:prstGeom>
        </p:spPr>
      </p:pic>
    </p:spTree>
  </p:cSld>
  <p:clrMapOvr>
    <a:masterClrMapping/>
  </p:clrMapOvr>
  <p:transition advTm="3000">
    <p:random/>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0"/>
            <a:ext cx="9144000" cy="3239564"/>
          </a:xfrm>
          <a:prstGeom prst="rect">
            <a:avLst/>
          </a:prstGeom>
        </p:spPr>
      </p:pic>
      <p:grpSp>
        <p:nvGrpSpPr>
          <p:cNvPr id="2" name="组合 4"/>
          <p:cNvGrpSpPr/>
          <p:nvPr/>
        </p:nvGrpSpPr>
        <p:grpSpPr>
          <a:xfrm>
            <a:off x="3725640" y="2222121"/>
            <a:ext cx="1364671" cy="1364671"/>
            <a:chOff x="3764973" y="2644047"/>
            <a:chExt cx="1364671" cy="1364671"/>
          </a:xfrm>
        </p:grpSpPr>
        <p:sp>
          <p:nvSpPr>
            <p:cNvPr id="6" name="椭圆 5"/>
            <p:cNvSpPr/>
            <p:nvPr/>
          </p:nvSpPr>
          <p:spPr>
            <a:xfrm>
              <a:off x="3764973" y="2644047"/>
              <a:ext cx="1364671" cy="1364671"/>
            </a:xfrm>
            <a:prstGeom prst="ellipse">
              <a:avLst/>
            </a:pr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900055" y="2761993"/>
              <a:ext cx="1094509" cy="1107996"/>
            </a:xfrm>
            <a:prstGeom prst="rect">
              <a:avLst/>
            </a:prstGeom>
            <a:noFill/>
          </p:spPr>
          <p:txBody>
            <a:bodyPr wrap="square" rtlCol="0">
              <a:spAutoFit/>
            </a:bodyPr>
            <a:lstStyle/>
            <a:p>
              <a:pPr algn="ctr"/>
              <a:r>
                <a:rPr lang="en-US" altLang="zh-CN" sz="6600" dirty="0" smtClean="0">
                  <a:solidFill>
                    <a:schemeClr val="bg1"/>
                  </a:solidFill>
                  <a:latin typeface="Impact" panose="020B0806030902050204" pitchFamily="34" charset="0"/>
                </a:rPr>
                <a:t>05</a:t>
              </a:r>
              <a:endParaRPr lang="zh-CN" altLang="en-US" sz="6600" dirty="0">
                <a:solidFill>
                  <a:schemeClr val="bg1"/>
                </a:solidFill>
                <a:latin typeface="Impact" panose="020B0806030902050204" pitchFamily="34" charset="0"/>
              </a:endParaRPr>
            </a:p>
          </p:txBody>
        </p:sp>
      </p:grpSp>
      <p:sp>
        <p:nvSpPr>
          <p:cNvPr id="8" name="文本框 7"/>
          <p:cNvSpPr txBox="1"/>
          <p:nvPr/>
        </p:nvSpPr>
        <p:spPr>
          <a:xfrm>
            <a:off x="685799" y="3704738"/>
            <a:ext cx="7772401" cy="584775"/>
          </a:xfrm>
          <a:prstGeom prst="rect">
            <a:avLst/>
          </a:prstGeom>
          <a:noFill/>
        </p:spPr>
        <p:txBody>
          <a:bodyPr wrap="square" rtlCol="0">
            <a:spAutoFit/>
          </a:bodyPr>
          <a:lstStyle/>
          <a:p>
            <a:pPr algn="ctr"/>
            <a:r>
              <a:rPr lang="zh-CN" altLang="en-US" sz="3200" b="1" dirty="0">
                <a:solidFill>
                  <a:schemeClr val="accent2"/>
                </a:solidFill>
                <a:latin typeface="微软雅黑" panose="020B0503020204020204" pitchFamily="34" charset="-122"/>
                <a:ea typeface="微软雅黑" panose="020B0503020204020204" pitchFamily="34" charset="-122"/>
              </a:rPr>
              <a:t>重建丝绸之路是复兴中华文明的重要标志</a:t>
            </a:r>
          </a:p>
        </p:txBody>
      </p:sp>
      <p:pic>
        <p:nvPicPr>
          <p:cNvPr id="16" name="图片 15"/>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6897705" y="1490591"/>
            <a:ext cx="2246295" cy="1748973"/>
          </a:xfrm>
          <a:prstGeom prst="rect">
            <a:avLst/>
          </a:prstGeom>
        </p:spPr>
      </p:pic>
    </p:spTree>
    <p:extLst>
      <p:ext uri="{BB962C8B-B14F-4D97-AF65-F5344CB8AC3E}">
        <p14:creationId xmlns="" xmlns:p14="http://schemas.microsoft.com/office/powerpoint/2010/main" val="2032001835"/>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MH_Other_1"/>
          <p:cNvSpPr/>
          <p:nvPr>
            <p:custDataLst>
              <p:tags r:id="rId2"/>
            </p:custDataLst>
          </p:nvPr>
        </p:nvSpPr>
        <p:spPr>
          <a:xfrm rot="1252258">
            <a:off x="6200960" y="1124252"/>
            <a:ext cx="2262003" cy="2746804"/>
          </a:xfrm>
          <a:custGeom>
            <a:avLst/>
            <a:gdLst>
              <a:gd name="connsiteX0" fmla="*/ 0 w 3016004"/>
              <a:gd name="connsiteY0" fmla="*/ 0 h 3662405"/>
              <a:gd name="connsiteX1" fmla="*/ 2856920 w 3016004"/>
              <a:gd name="connsiteY1" fmla="*/ 0 h 3662405"/>
              <a:gd name="connsiteX2" fmla="*/ 3016004 w 3016004"/>
              <a:gd name="connsiteY2" fmla="*/ 417235 h 3662405"/>
              <a:gd name="connsiteX3" fmla="*/ 3016004 w 3016004"/>
              <a:gd name="connsiteY3" fmla="*/ 3662405 h 3662405"/>
              <a:gd name="connsiteX4" fmla="*/ 0 w 3016004"/>
              <a:gd name="connsiteY4" fmla="*/ 3662405 h 3662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6004" h="3662405">
                <a:moveTo>
                  <a:pt x="0" y="0"/>
                </a:moveTo>
                <a:lnTo>
                  <a:pt x="2856920" y="0"/>
                </a:lnTo>
                <a:lnTo>
                  <a:pt x="3016004" y="417235"/>
                </a:lnTo>
                <a:lnTo>
                  <a:pt x="3016004" y="3662405"/>
                </a:lnTo>
                <a:lnTo>
                  <a:pt x="0" y="3662405"/>
                </a:lnTo>
                <a:close/>
              </a:path>
            </a:pathLst>
          </a:custGeom>
          <a:solidFill>
            <a:srgbClr val="FFFFFF"/>
          </a:solidFill>
          <a:ln w="3175">
            <a:solidFill>
              <a:srgbClr val="DEDEDE"/>
            </a:solidFill>
          </a:ln>
          <a:effectLst>
            <a:outerShdw blurRad="508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62" name="MH_Picture_2"/>
          <p:cNvSpPr/>
          <p:nvPr>
            <p:custDataLst>
              <p:tags r:id="rId3"/>
            </p:custDataLst>
          </p:nvPr>
        </p:nvSpPr>
        <p:spPr>
          <a:xfrm rot="1252258">
            <a:off x="6348726" y="1229419"/>
            <a:ext cx="2082797" cy="2203334"/>
          </a:xfrm>
          <a:prstGeom prst="rect">
            <a:avLst/>
          </a:prstGeom>
          <a:blipFill dpi="0" rotWithShape="1">
            <a:blip r:embed="rId9" cstate="print"/>
            <a:srcRect/>
            <a:stretch>
              <a:fillRect l="-72473" t="-9454" r="-42721" b="-16423"/>
            </a:stretch>
          </a:blipFill>
          <a:ln>
            <a:noFill/>
          </a:ln>
          <a:effectLst>
            <a:innerShdw blurRad="889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58" name="MH_Other_2"/>
          <p:cNvSpPr/>
          <p:nvPr>
            <p:custDataLst>
              <p:tags r:id="rId4"/>
            </p:custDataLst>
          </p:nvPr>
        </p:nvSpPr>
        <p:spPr>
          <a:xfrm rot="20817921">
            <a:off x="4019165" y="1972250"/>
            <a:ext cx="2057456" cy="1608222"/>
          </a:xfrm>
          <a:prstGeom prst="rect">
            <a:avLst/>
          </a:prstGeom>
          <a:solidFill>
            <a:srgbClr val="FFFFFF"/>
          </a:solidFill>
          <a:ln w="3175">
            <a:solidFill>
              <a:srgbClr val="DEDEDE"/>
            </a:solidFill>
          </a:ln>
          <a:effectLst>
            <a:outerShdw blurRad="50800" dist="381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59" name="MH_Picture_1"/>
          <p:cNvSpPr/>
          <p:nvPr>
            <p:custDataLst>
              <p:tags r:id="rId5"/>
            </p:custDataLst>
          </p:nvPr>
        </p:nvSpPr>
        <p:spPr>
          <a:xfrm rot="20817921">
            <a:off x="4065419" y="2040908"/>
            <a:ext cx="1922257" cy="1290026"/>
          </a:xfrm>
          <a:prstGeom prst="rect">
            <a:avLst/>
          </a:prstGeom>
          <a:blipFill dpi="0" rotWithShape="1">
            <a:blip r:embed="rId10" cstate="print"/>
            <a:srcRect/>
            <a:stretch>
              <a:fillRect/>
            </a:stretch>
          </a:blipFill>
          <a:ln>
            <a:noFill/>
          </a:ln>
          <a:effectLst>
            <a:innerShdw blurRad="889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13" name="MH_Text_2"/>
          <p:cNvSpPr/>
          <p:nvPr>
            <p:custDataLst>
              <p:tags r:id="rId6"/>
            </p:custDataLst>
          </p:nvPr>
        </p:nvSpPr>
        <p:spPr>
          <a:xfrm>
            <a:off x="895982" y="3892285"/>
            <a:ext cx="5465061" cy="958011"/>
          </a:xfrm>
          <a:prstGeom prst="rect">
            <a:avLst/>
          </a:prstGeom>
        </p:spPr>
        <p:txBody>
          <a:bodyPr wrap="square">
            <a:noAutofit/>
          </a:bodyPr>
          <a:lstStyle/>
          <a:p>
            <a:pPr algn="just" defTabSz="134541">
              <a:lnSpc>
                <a:spcPct val="150000"/>
              </a:lnSpc>
              <a:spcBef>
                <a:spcPts val="450"/>
              </a:spcBef>
            </a:pP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宋代以后，瓷器快速发展，由于瓷器重且易碎，陆运有很多困难，大量瓷器等物品通过海上丝绸之路运往中东和欧洲，</a:t>
            </a:r>
            <a:r>
              <a:rPr lang="zh-CN" altLang="zh-CN" sz="1400" b="1" dirty="0">
                <a:solidFill>
                  <a:schemeClr val="tx1">
                    <a:lumMod val="75000"/>
                    <a:lumOff val="25000"/>
                  </a:schemeClr>
                </a:solidFill>
                <a:latin typeface="微软雅黑" panose="020B0503020204020204" pitchFamily="34" charset="-122"/>
                <a:ea typeface="微软雅黑" panose="020B0503020204020204" pitchFamily="34" charset="-122"/>
              </a:rPr>
              <a:t>海上丝绸之路逐渐成为中国通向西方的最主要道路。</a:t>
            </a:r>
            <a:endParaRPr lang="zh-CN" altLang="en-US" sz="1400" kern="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54723" y="1029235"/>
            <a:ext cx="3353101" cy="1023742"/>
          </a:xfrm>
          <a:prstGeom prst="rect">
            <a:avLst/>
          </a:prstGeom>
        </p:spPr>
        <p:txBody>
          <a:bodyPr wrap="square">
            <a:spAutoFit/>
          </a:bodyPr>
          <a:lstStyle/>
          <a:p>
            <a:pPr algn="just">
              <a:lnSpc>
                <a:spcPct val="150000"/>
              </a:lnSpc>
            </a:pP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早期受外国人欢迎的茶叶、丝绸、瓷器等通过这条道路走向世界。</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土豆、西红柿等</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外来物种也</a:t>
            </a:r>
            <a:r>
              <a:rPr lang="zh-CN" altLang="zh-CN" sz="1400" dirty="0">
                <a:solidFill>
                  <a:schemeClr val="tx1">
                    <a:lumMod val="75000"/>
                    <a:lumOff val="25000"/>
                  </a:schemeClr>
                </a:solidFill>
                <a:latin typeface="微软雅黑" panose="020B0503020204020204" pitchFamily="34" charset="-122"/>
                <a:ea typeface="微软雅黑" panose="020B0503020204020204" pitchFamily="34" charset="-122"/>
              </a:rPr>
              <a:t>通过丝绸之路引进中国</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a:t>
            </a:r>
          </a:p>
        </p:txBody>
      </p:sp>
      <p:sp>
        <p:nvSpPr>
          <p:cNvPr id="9" name="文本框 8"/>
          <p:cNvSpPr txBox="1"/>
          <p:nvPr/>
        </p:nvSpPr>
        <p:spPr>
          <a:xfrm>
            <a:off x="1763486" y="191478"/>
            <a:ext cx="5350865" cy="400110"/>
          </a:xfrm>
          <a:prstGeom prst="rect">
            <a:avLst/>
          </a:prstGeom>
          <a:noFill/>
        </p:spPr>
        <p:txBody>
          <a:bodyPr wrap="square" rtlCol="0">
            <a:spAutoFit/>
          </a:bodyPr>
          <a:lstStyle/>
          <a:p>
            <a:pPr algn="ctr"/>
            <a:r>
              <a:rPr lang="zh-CN" altLang="zh-CN" sz="2000" b="1" dirty="0">
                <a:solidFill>
                  <a:schemeClr val="accent2"/>
                </a:solidFill>
                <a:latin typeface="微软雅黑" panose="020B0503020204020204" pitchFamily="34" charset="-122"/>
                <a:ea typeface="微软雅黑" panose="020B0503020204020204" pitchFamily="34" charset="-122"/>
              </a:rPr>
              <a:t>历史上的丝绸之路是中国传统的国际通商之路</a:t>
            </a:r>
            <a:endParaRPr lang="zh-CN" altLang="en-US" sz="2000" b="1" dirty="0">
              <a:solidFill>
                <a:schemeClr val="accent2"/>
              </a:solidFill>
              <a:latin typeface="微软雅黑" panose="020B0503020204020204" pitchFamily="34" charset="-122"/>
              <a:ea typeface="微软雅黑" panose="020B0503020204020204" pitchFamily="34" charset="-122"/>
            </a:endParaRPr>
          </a:p>
        </p:txBody>
      </p:sp>
      <p:grpSp>
        <p:nvGrpSpPr>
          <p:cNvPr id="3" name="组合 9"/>
          <p:cNvGrpSpPr/>
          <p:nvPr/>
        </p:nvGrpSpPr>
        <p:grpSpPr>
          <a:xfrm>
            <a:off x="4145561" y="600889"/>
            <a:ext cx="602900" cy="70338"/>
            <a:chOff x="4272852" y="653143"/>
            <a:chExt cx="602900" cy="70338"/>
          </a:xfrm>
        </p:grpSpPr>
        <p:sp>
          <p:nvSpPr>
            <p:cNvPr id="11" name="矩形 10"/>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ustDataLst>
      <p:tags r:id="rId1"/>
    </p:custDataLst>
    <p:extLst>
      <p:ext uri="{BB962C8B-B14F-4D97-AF65-F5344CB8AC3E}">
        <p14:creationId xmlns="" xmlns:p14="http://schemas.microsoft.com/office/powerpoint/2010/main" val="2676961660"/>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1000"/>
                                        <p:tgtEl>
                                          <p:spTgt spid="62"/>
                                        </p:tgtEl>
                                      </p:cBhvr>
                                    </p:animEffect>
                                    <p:anim calcmode="lin" valueType="num">
                                      <p:cBhvr>
                                        <p:cTn id="8" dur="1000" fill="hold"/>
                                        <p:tgtEl>
                                          <p:spTgt spid="62"/>
                                        </p:tgtEl>
                                        <p:attrNameLst>
                                          <p:attrName>ppt_x</p:attrName>
                                        </p:attrNameLst>
                                      </p:cBhvr>
                                      <p:tavLst>
                                        <p:tav tm="0">
                                          <p:val>
                                            <p:strVal val="#ppt_x"/>
                                          </p:val>
                                        </p:tav>
                                        <p:tav tm="100000">
                                          <p:val>
                                            <p:strVal val="#ppt_x"/>
                                          </p:val>
                                        </p:tav>
                                      </p:tavLst>
                                    </p:anim>
                                    <p:anim calcmode="lin" valueType="num">
                                      <p:cBhvr>
                                        <p:cTn id="9" dur="1000" fill="hold"/>
                                        <p:tgtEl>
                                          <p:spTgt spid="6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fade">
                                      <p:cBhvr>
                                        <p:cTn id="12" dur="1000"/>
                                        <p:tgtEl>
                                          <p:spTgt spid="58"/>
                                        </p:tgtEl>
                                      </p:cBhvr>
                                    </p:animEffect>
                                    <p:anim calcmode="lin" valueType="num">
                                      <p:cBhvr>
                                        <p:cTn id="13" dur="1000" fill="hold"/>
                                        <p:tgtEl>
                                          <p:spTgt spid="58"/>
                                        </p:tgtEl>
                                        <p:attrNameLst>
                                          <p:attrName>ppt_x</p:attrName>
                                        </p:attrNameLst>
                                      </p:cBhvr>
                                      <p:tavLst>
                                        <p:tav tm="0">
                                          <p:val>
                                            <p:strVal val="#ppt_x"/>
                                          </p:val>
                                        </p:tav>
                                        <p:tav tm="100000">
                                          <p:val>
                                            <p:strVal val="#ppt_x"/>
                                          </p:val>
                                        </p:tav>
                                      </p:tavLst>
                                    </p:anim>
                                    <p:anim calcmode="lin" valueType="num">
                                      <p:cBhvr>
                                        <p:cTn id="14" dur="1000" fill="hold"/>
                                        <p:tgtEl>
                                          <p:spTgt spid="5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fade">
                                      <p:cBhvr>
                                        <p:cTn id="17" dur="1000"/>
                                        <p:tgtEl>
                                          <p:spTgt spid="59"/>
                                        </p:tgtEl>
                                      </p:cBhvr>
                                    </p:animEffect>
                                    <p:anim calcmode="lin" valueType="num">
                                      <p:cBhvr>
                                        <p:cTn id="18" dur="1000" fill="hold"/>
                                        <p:tgtEl>
                                          <p:spTgt spid="59"/>
                                        </p:tgtEl>
                                        <p:attrNameLst>
                                          <p:attrName>ppt_x</p:attrName>
                                        </p:attrNameLst>
                                      </p:cBhvr>
                                      <p:tavLst>
                                        <p:tav tm="0">
                                          <p:val>
                                            <p:strVal val="#ppt_x"/>
                                          </p:val>
                                        </p:tav>
                                        <p:tav tm="100000">
                                          <p:val>
                                            <p:strVal val="#ppt_x"/>
                                          </p:val>
                                        </p:tav>
                                      </p:tavLst>
                                    </p:anim>
                                    <p:anim calcmode="lin" valueType="num">
                                      <p:cBhvr>
                                        <p:cTn id="19" dur="1000" fill="hold"/>
                                        <p:tgtEl>
                                          <p:spTgt spid="5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63"/>
                                        </p:tgtEl>
                                        <p:attrNameLst>
                                          <p:attrName>style.visibility</p:attrName>
                                        </p:attrNameLst>
                                      </p:cBhvr>
                                      <p:to>
                                        <p:strVal val="visible"/>
                                      </p:to>
                                    </p:set>
                                    <p:animEffect transition="in" filter="fade">
                                      <p:cBhvr>
                                        <p:cTn id="34" dur="1000"/>
                                        <p:tgtEl>
                                          <p:spTgt spid="63"/>
                                        </p:tgtEl>
                                      </p:cBhvr>
                                    </p:animEffect>
                                    <p:anim calcmode="lin" valueType="num">
                                      <p:cBhvr>
                                        <p:cTn id="35" dur="1000" fill="hold"/>
                                        <p:tgtEl>
                                          <p:spTgt spid="63"/>
                                        </p:tgtEl>
                                        <p:attrNameLst>
                                          <p:attrName>ppt_x</p:attrName>
                                        </p:attrNameLst>
                                      </p:cBhvr>
                                      <p:tavLst>
                                        <p:tav tm="0">
                                          <p:val>
                                            <p:strVal val="#ppt_x"/>
                                          </p:val>
                                        </p:tav>
                                        <p:tav tm="100000">
                                          <p:val>
                                            <p:strVal val="#ppt_x"/>
                                          </p:val>
                                        </p:tav>
                                      </p:tavLst>
                                    </p:anim>
                                    <p:anim calcmode="lin" valueType="num">
                                      <p:cBhvr>
                                        <p:cTn id="36" dur="1000" fill="hold"/>
                                        <p:tgtEl>
                                          <p:spTgt spid="63"/>
                                        </p:tgtEl>
                                        <p:attrNameLst>
                                          <p:attrName>ppt_y</p:attrName>
                                        </p:attrNameLst>
                                      </p:cBhvr>
                                      <p:tavLst>
                                        <p:tav tm="0">
                                          <p:val>
                                            <p:strVal val="#ppt_y+.1"/>
                                          </p:val>
                                        </p:tav>
                                        <p:tav tm="100000">
                                          <p:val>
                                            <p:strVal val="#ppt_y"/>
                                          </p:val>
                                        </p:tav>
                                      </p:tavLst>
                                    </p:anim>
                                  </p:childTnLst>
                                </p:cTn>
                              </p:par>
                              <p:par>
                                <p:cTn id="37" presetID="42" presetClass="entr" presetSubtype="0" fill="hold" grpId="1" nodeType="with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fade">
                                      <p:cBhvr>
                                        <p:cTn id="39" dur="1000"/>
                                        <p:tgtEl>
                                          <p:spTgt spid="62"/>
                                        </p:tgtEl>
                                      </p:cBhvr>
                                    </p:animEffect>
                                    <p:anim calcmode="lin" valueType="num">
                                      <p:cBhvr>
                                        <p:cTn id="40" dur="1000" fill="hold"/>
                                        <p:tgtEl>
                                          <p:spTgt spid="62"/>
                                        </p:tgtEl>
                                        <p:attrNameLst>
                                          <p:attrName>ppt_x</p:attrName>
                                        </p:attrNameLst>
                                      </p:cBhvr>
                                      <p:tavLst>
                                        <p:tav tm="0">
                                          <p:val>
                                            <p:strVal val="#ppt_x"/>
                                          </p:val>
                                        </p:tav>
                                        <p:tav tm="100000">
                                          <p:val>
                                            <p:strVal val="#ppt_x"/>
                                          </p:val>
                                        </p:tav>
                                      </p:tavLst>
                                    </p:anim>
                                    <p:anim calcmode="lin" valueType="num">
                                      <p:cBhvr>
                                        <p:cTn id="41" dur="1000" fill="hold"/>
                                        <p:tgtEl>
                                          <p:spTgt spid="62"/>
                                        </p:tgtEl>
                                        <p:attrNameLst>
                                          <p:attrName>ppt_y</p:attrName>
                                        </p:attrNameLst>
                                      </p:cBhvr>
                                      <p:tavLst>
                                        <p:tav tm="0">
                                          <p:val>
                                            <p:strVal val="#ppt_y+.1"/>
                                          </p:val>
                                        </p:tav>
                                        <p:tav tm="100000">
                                          <p:val>
                                            <p:strVal val="#ppt_y"/>
                                          </p:val>
                                        </p:tav>
                                      </p:tavLst>
                                    </p:anim>
                                  </p:childTnLst>
                                </p:cTn>
                              </p:par>
                              <p:par>
                                <p:cTn id="42" presetID="42" presetClass="entr" presetSubtype="0" fill="hold" grpId="1" nodeType="withEffect">
                                  <p:stCondLst>
                                    <p:cond delay="0"/>
                                  </p:stCondLst>
                                  <p:childTnLst>
                                    <p:set>
                                      <p:cBhvr>
                                        <p:cTn id="43" dur="1" fill="hold">
                                          <p:stCondLst>
                                            <p:cond delay="0"/>
                                          </p:stCondLst>
                                        </p:cTn>
                                        <p:tgtEl>
                                          <p:spTgt spid="58"/>
                                        </p:tgtEl>
                                        <p:attrNameLst>
                                          <p:attrName>style.visibility</p:attrName>
                                        </p:attrNameLst>
                                      </p:cBhvr>
                                      <p:to>
                                        <p:strVal val="visible"/>
                                      </p:to>
                                    </p:set>
                                    <p:animEffect transition="in" filter="fade">
                                      <p:cBhvr>
                                        <p:cTn id="44" dur="1000"/>
                                        <p:tgtEl>
                                          <p:spTgt spid="58"/>
                                        </p:tgtEl>
                                      </p:cBhvr>
                                    </p:animEffect>
                                    <p:anim calcmode="lin" valueType="num">
                                      <p:cBhvr>
                                        <p:cTn id="45" dur="1000" fill="hold"/>
                                        <p:tgtEl>
                                          <p:spTgt spid="58"/>
                                        </p:tgtEl>
                                        <p:attrNameLst>
                                          <p:attrName>ppt_x</p:attrName>
                                        </p:attrNameLst>
                                      </p:cBhvr>
                                      <p:tavLst>
                                        <p:tav tm="0">
                                          <p:val>
                                            <p:strVal val="#ppt_x"/>
                                          </p:val>
                                        </p:tav>
                                        <p:tav tm="100000">
                                          <p:val>
                                            <p:strVal val="#ppt_x"/>
                                          </p:val>
                                        </p:tav>
                                      </p:tavLst>
                                    </p:anim>
                                    <p:anim calcmode="lin" valueType="num">
                                      <p:cBhvr>
                                        <p:cTn id="46" dur="1000" fill="hold"/>
                                        <p:tgtEl>
                                          <p:spTgt spid="58"/>
                                        </p:tgtEl>
                                        <p:attrNameLst>
                                          <p:attrName>ppt_y</p:attrName>
                                        </p:attrNameLst>
                                      </p:cBhvr>
                                      <p:tavLst>
                                        <p:tav tm="0">
                                          <p:val>
                                            <p:strVal val="#ppt_y+.1"/>
                                          </p:val>
                                        </p:tav>
                                        <p:tav tm="100000">
                                          <p:val>
                                            <p:strVal val="#ppt_y"/>
                                          </p:val>
                                        </p:tav>
                                      </p:tavLst>
                                    </p:anim>
                                  </p:childTnLst>
                                </p:cTn>
                              </p:par>
                              <p:par>
                                <p:cTn id="47" presetID="42" presetClass="entr" presetSubtype="0" fill="hold" grpId="1" nodeType="withEffect">
                                  <p:stCondLst>
                                    <p:cond delay="0"/>
                                  </p:stCondLst>
                                  <p:childTnLst>
                                    <p:set>
                                      <p:cBhvr>
                                        <p:cTn id="48" dur="1" fill="hold">
                                          <p:stCondLst>
                                            <p:cond delay="0"/>
                                          </p:stCondLst>
                                        </p:cTn>
                                        <p:tgtEl>
                                          <p:spTgt spid="59"/>
                                        </p:tgtEl>
                                        <p:attrNameLst>
                                          <p:attrName>style.visibility</p:attrName>
                                        </p:attrNameLst>
                                      </p:cBhvr>
                                      <p:to>
                                        <p:strVal val="visible"/>
                                      </p:to>
                                    </p:set>
                                    <p:animEffect transition="in" filter="fade">
                                      <p:cBhvr>
                                        <p:cTn id="49" dur="1000"/>
                                        <p:tgtEl>
                                          <p:spTgt spid="59"/>
                                        </p:tgtEl>
                                      </p:cBhvr>
                                    </p:animEffect>
                                    <p:anim calcmode="lin" valueType="num">
                                      <p:cBhvr>
                                        <p:cTn id="50" dur="1000" fill="hold"/>
                                        <p:tgtEl>
                                          <p:spTgt spid="59"/>
                                        </p:tgtEl>
                                        <p:attrNameLst>
                                          <p:attrName>ppt_x</p:attrName>
                                        </p:attrNameLst>
                                      </p:cBhvr>
                                      <p:tavLst>
                                        <p:tav tm="0">
                                          <p:val>
                                            <p:strVal val="#ppt_x"/>
                                          </p:val>
                                        </p:tav>
                                        <p:tav tm="100000">
                                          <p:val>
                                            <p:strVal val="#ppt_x"/>
                                          </p:val>
                                        </p:tav>
                                      </p:tavLst>
                                    </p:anim>
                                    <p:anim calcmode="lin" valueType="num">
                                      <p:cBhvr>
                                        <p:cTn id="51" dur="1000" fill="hold"/>
                                        <p:tgtEl>
                                          <p:spTgt spid="59"/>
                                        </p:tgtEl>
                                        <p:attrNameLst>
                                          <p:attrName>ppt_y</p:attrName>
                                        </p:attrNameLst>
                                      </p:cBhvr>
                                      <p:tavLst>
                                        <p:tav tm="0">
                                          <p:val>
                                            <p:strVal val="#ppt_y+.1"/>
                                          </p:val>
                                        </p:tav>
                                        <p:tav tm="100000">
                                          <p:val>
                                            <p:strVal val="#ppt_y"/>
                                          </p:val>
                                        </p:tav>
                                      </p:tavLst>
                                    </p:anim>
                                  </p:childTnLst>
                                </p:cTn>
                              </p:par>
                              <p:par>
                                <p:cTn id="52" presetID="42" presetClass="entr" presetSubtype="0" fill="hold" grpId="1" nodeType="with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fade">
                                      <p:cBhvr>
                                        <p:cTn id="54" dur="1000"/>
                                        <p:tgtEl>
                                          <p:spTgt spid="13"/>
                                        </p:tgtEl>
                                      </p:cBhvr>
                                    </p:animEffect>
                                    <p:anim calcmode="lin" valueType="num">
                                      <p:cBhvr>
                                        <p:cTn id="55" dur="1000" fill="hold"/>
                                        <p:tgtEl>
                                          <p:spTgt spid="13"/>
                                        </p:tgtEl>
                                        <p:attrNameLst>
                                          <p:attrName>ppt_x</p:attrName>
                                        </p:attrNameLst>
                                      </p:cBhvr>
                                      <p:tavLst>
                                        <p:tav tm="0">
                                          <p:val>
                                            <p:strVal val="#ppt_x"/>
                                          </p:val>
                                        </p:tav>
                                        <p:tav tm="100000">
                                          <p:val>
                                            <p:strVal val="#ppt_x"/>
                                          </p:val>
                                        </p:tav>
                                      </p:tavLst>
                                    </p:anim>
                                    <p:anim calcmode="lin" valueType="num">
                                      <p:cBhvr>
                                        <p:cTn id="56" dur="1000" fill="hold"/>
                                        <p:tgtEl>
                                          <p:spTgt spid="13"/>
                                        </p:tgtEl>
                                        <p:attrNameLst>
                                          <p:attrName>ppt_y</p:attrName>
                                        </p:attrNameLst>
                                      </p:cBhvr>
                                      <p:tavLst>
                                        <p:tav tm="0">
                                          <p:val>
                                            <p:strVal val="#ppt_y+.1"/>
                                          </p:val>
                                        </p:tav>
                                        <p:tav tm="100000">
                                          <p:val>
                                            <p:strVal val="#ppt_y"/>
                                          </p:val>
                                        </p:tav>
                                      </p:tavLst>
                                    </p:anim>
                                  </p:childTnLst>
                                </p:cTn>
                              </p:par>
                              <p:par>
                                <p:cTn id="57" presetID="42" presetClass="entr" presetSubtype="0" fill="hold" grpId="1" nodeType="withEffect">
                                  <p:stCondLst>
                                    <p:cond delay="0"/>
                                  </p:stCondLst>
                                  <p:childTnLst>
                                    <p:set>
                                      <p:cBhvr>
                                        <p:cTn id="58" dur="1" fill="hold">
                                          <p:stCondLst>
                                            <p:cond delay="0"/>
                                          </p:stCondLst>
                                        </p:cTn>
                                        <p:tgtEl>
                                          <p:spTgt spid="2"/>
                                        </p:tgtEl>
                                        <p:attrNameLst>
                                          <p:attrName>style.visibility</p:attrName>
                                        </p:attrNameLst>
                                      </p:cBhvr>
                                      <p:to>
                                        <p:strVal val="visible"/>
                                      </p:to>
                                    </p:set>
                                    <p:animEffect transition="in" filter="fade">
                                      <p:cBhvr>
                                        <p:cTn id="59" dur="1000"/>
                                        <p:tgtEl>
                                          <p:spTgt spid="2"/>
                                        </p:tgtEl>
                                      </p:cBhvr>
                                    </p:animEffect>
                                    <p:anim calcmode="lin" valueType="num">
                                      <p:cBhvr>
                                        <p:cTn id="60" dur="1000" fill="hold"/>
                                        <p:tgtEl>
                                          <p:spTgt spid="2"/>
                                        </p:tgtEl>
                                        <p:attrNameLst>
                                          <p:attrName>ppt_x</p:attrName>
                                        </p:attrNameLst>
                                      </p:cBhvr>
                                      <p:tavLst>
                                        <p:tav tm="0">
                                          <p:val>
                                            <p:strVal val="#ppt_x"/>
                                          </p:val>
                                        </p:tav>
                                        <p:tav tm="100000">
                                          <p:val>
                                            <p:strVal val="#ppt_x"/>
                                          </p:val>
                                        </p:tav>
                                      </p:tavLst>
                                    </p:anim>
                                    <p:anim calcmode="lin" valueType="num">
                                      <p:cBhvr>
                                        <p:cTn id="61"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2" grpId="0" animBg="1"/>
      <p:bldP spid="62" grpId="1" animBg="1"/>
      <p:bldP spid="58" grpId="0" animBg="1"/>
      <p:bldP spid="58" grpId="1" animBg="1"/>
      <p:bldP spid="59" grpId="0" animBg="1"/>
      <p:bldP spid="59" grpId="1" animBg="1"/>
      <p:bldP spid="13" grpId="0"/>
      <p:bldP spid="13" grpId="1"/>
      <p:bldP spid="2" grpId="0"/>
      <p:bldP spid="2"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MH_Text_1"/>
          <p:cNvSpPr txBox="1"/>
          <p:nvPr>
            <p:custDataLst>
              <p:tags r:id="rId2"/>
            </p:custDataLst>
          </p:nvPr>
        </p:nvSpPr>
        <p:spPr>
          <a:xfrm>
            <a:off x="1016474" y="1045737"/>
            <a:ext cx="5165983" cy="708609"/>
          </a:xfrm>
          <a:prstGeom prst="rect">
            <a:avLst/>
          </a:prstGeom>
          <a:noFill/>
        </p:spPr>
        <p:txBody>
          <a:bodyPr wrap="square" rtlCol="0">
            <a:noAutofit/>
          </a:bodyPr>
          <a:lstStyle/>
          <a:p>
            <a:pPr algn="just">
              <a:lnSpc>
                <a:spcPct val="120000"/>
              </a:lnSpc>
              <a:spcBef>
                <a:spcPts val="450"/>
              </a:spcBef>
              <a:spcAft>
                <a:spcPts val="450"/>
              </a:spcAft>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唐朝时，</a:t>
            </a: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玄奘通过丝绸之路到印度取经，在丝绸之路上的一个重要城市——敦煌，曾发现大量的历史文献。</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1534878" y="191478"/>
            <a:ext cx="5799901" cy="400110"/>
          </a:xfrm>
          <a:prstGeom prst="rect">
            <a:avLst/>
          </a:prstGeom>
          <a:noFill/>
        </p:spPr>
        <p:txBody>
          <a:bodyPr wrap="square" rtlCol="0">
            <a:spAutoFit/>
          </a:bodyPr>
          <a:lstStyle/>
          <a:p>
            <a:pPr algn="ctr"/>
            <a:r>
              <a:rPr lang="zh-CN" altLang="zh-CN" sz="2000" b="1" dirty="0">
                <a:solidFill>
                  <a:schemeClr val="accent2"/>
                </a:solidFill>
                <a:latin typeface="微软雅黑" panose="020B0503020204020204" pitchFamily="34" charset="-122"/>
                <a:ea typeface="微软雅黑" panose="020B0503020204020204" pitchFamily="34" charset="-122"/>
              </a:rPr>
              <a:t>历史上的丝绸之路</a:t>
            </a:r>
            <a:r>
              <a:rPr lang="zh-CN" altLang="en-US" sz="2000" b="1" dirty="0">
                <a:solidFill>
                  <a:schemeClr val="accent2"/>
                </a:solidFill>
                <a:latin typeface="微软雅黑" panose="020B0503020204020204" pitchFamily="34" charset="-122"/>
                <a:ea typeface="微软雅黑" panose="020B0503020204020204" pitchFamily="34" charset="-122"/>
              </a:rPr>
              <a:t>也</a:t>
            </a:r>
            <a:r>
              <a:rPr lang="zh-CN" altLang="zh-CN" sz="2000" b="1" dirty="0">
                <a:solidFill>
                  <a:schemeClr val="accent2"/>
                </a:solidFill>
                <a:latin typeface="微软雅黑" panose="020B0503020204020204" pitchFamily="34" charset="-122"/>
                <a:ea typeface="微软雅黑" panose="020B0503020204020204" pitchFamily="34" charset="-122"/>
              </a:rPr>
              <a:t>是东西方文化交流的重要通道</a:t>
            </a:r>
            <a:endParaRPr lang="zh-CN" altLang="en-US" sz="2000" b="1" dirty="0">
              <a:solidFill>
                <a:schemeClr val="accent2"/>
              </a:solidFill>
              <a:latin typeface="微软雅黑" panose="020B0503020204020204" pitchFamily="34" charset="-122"/>
              <a:ea typeface="微软雅黑" panose="020B0503020204020204" pitchFamily="34" charset="-122"/>
            </a:endParaRPr>
          </a:p>
        </p:txBody>
      </p:sp>
      <p:grpSp>
        <p:nvGrpSpPr>
          <p:cNvPr id="2" name="组合 9"/>
          <p:cNvGrpSpPr/>
          <p:nvPr/>
        </p:nvGrpSpPr>
        <p:grpSpPr>
          <a:xfrm>
            <a:off x="4145561" y="600889"/>
            <a:ext cx="602900" cy="70338"/>
            <a:chOff x="4272852" y="653143"/>
            <a:chExt cx="602900" cy="70338"/>
          </a:xfrm>
        </p:grpSpPr>
        <p:sp>
          <p:nvSpPr>
            <p:cNvPr id="12" name="矩形 11"/>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p:cNvPicPr>
            <a:picLocks noChangeAspect="1"/>
          </p:cNvPicPr>
          <p:nvPr/>
        </p:nvPicPr>
        <p:blipFill rotWithShape="1">
          <a:blip r:embed="rId5" cstate="print">
            <a:extLst>
              <a:ext uri="{28A0092B-C50C-407E-A947-70E740481C1C}">
                <a14:useLocalDpi xmlns="" xmlns:a14="http://schemas.microsoft.com/office/drawing/2010/main" val="0"/>
              </a:ext>
            </a:extLst>
          </a:blip>
          <a:srcRect r="31641"/>
          <a:stretch/>
        </p:blipFill>
        <p:spPr>
          <a:xfrm>
            <a:off x="6182457" y="1570788"/>
            <a:ext cx="1968438" cy="3212825"/>
          </a:xfrm>
          <a:prstGeom prst="rect">
            <a:avLst/>
          </a:prstGeom>
        </p:spPr>
      </p:pic>
      <p:pic>
        <p:nvPicPr>
          <p:cNvPr id="6" name="图片 5"/>
          <p:cNvPicPr>
            <a:picLocks noChangeAspect="1"/>
          </p:cNvPicPr>
          <p:nvPr/>
        </p:nvPicPr>
        <p:blipFill rotWithShape="1">
          <a:blip r:embed="rId6" cstate="print">
            <a:extLst>
              <a:ext uri="{28A0092B-C50C-407E-A947-70E740481C1C}">
                <a14:useLocalDpi xmlns="" xmlns:a14="http://schemas.microsoft.com/office/drawing/2010/main" val="0"/>
              </a:ext>
            </a:extLst>
          </a:blip>
          <a:srcRect l="5900" t="3228" r="8137" b="7645"/>
          <a:stretch/>
        </p:blipFill>
        <p:spPr>
          <a:xfrm>
            <a:off x="1277919" y="1802511"/>
            <a:ext cx="4646222" cy="2981102"/>
          </a:xfrm>
          <a:prstGeom prst="rect">
            <a:avLst/>
          </a:prstGeom>
        </p:spPr>
      </p:pic>
    </p:spTree>
    <p:custDataLst>
      <p:tags r:id="rId1"/>
    </p:custDataLst>
    <p:extLst>
      <p:ext uri="{BB962C8B-B14F-4D97-AF65-F5344CB8AC3E}">
        <p14:creationId xmlns="" xmlns:p14="http://schemas.microsoft.com/office/powerpoint/2010/main" val="963424317"/>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rotWithShape="1">
          <a:blip r:embed="rId3" cstate="print">
            <a:extLst>
              <a:ext uri="{28A0092B-C50C-407E-A947-70E740481C1C}">
                <a14:useLocalDpi xmlns="" xmlns:a14="http://schemas.microsoft.com/office/drawing/2010/main" val="0"/>
              </a:ext>
            </a:extLst>
          </a:blip>
          <a:srcRect l="5132" t="795" r="7101" b="13127"/>
          <a:stretch/>
        </p:blipFill>
        <p:spPr>
          <a:xfrm>
            <a:off x="1279662" y="1131871"/>
            <a:ext cx="2653126" cy="35375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5" name="矩形 14"/>
          <p:cNvSpPr/>
          <p:nvPr/>
        </p:nvSpPr>
        <p:spPr>
          <a:xfrm>
            <a:off x="4495995" y="1238627"/>
            <a:ext cx="3369367" cy="3323987"/>
          </a:xfrm>
          <a:prstGeom prst="rect">
            <a:avLst/>
          </a:prstGeom>
        </p:spPr>
        <p:txBody>
          <a:bodyPr wrap="square">
            <a:spAutoFit/>
          </a:bodyPr>
          <a:lstStyle/>
          <a:p>
            <a:pPr marL="285750" indent="-285750" algn="just">
              <a:lnSpc>
                <a:spcPts val="2400"/>
              </a:lnSpc>
              <a:spcBef>
                <a:spcPts val="1200"/>
              </a:spcBef>
              <a:buFont typeface="Wingdings" panose="05000000000000000000" pitchFamily="2" charset="2"/>
              <a:buChar char="n"/>
            </a:pP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在中国迅速发展、国际影响力迅速扩大的今天，丝绸之路经济带建设使得古代中国通往西方的商路重新活跃起来，这对中华文明的复兴有非常重大的意义。</a:t>
            </a:r>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marL="285750" indent="-285750" algn="just">
              <a:lnSpc>
                <a:spcPts val="2400"/>
              </a:lnSpc>
              <a:spcBef>
                <a:spcPts val="1200"/>
              </a:spcBef>
              <a:buFont typeface="Wingdings" panose="05000000000000000000" pitchFamily="2" charset="2"/>
              <a:buChar char="n"/>
            </a:pP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斯文·赫定在《丝绸之路》一书中大胆推测：“中国政府如能使丝绸之路重新复苏，并使用现代交通手段，必将对人类有所贡献，同时也为自己树起一座丰碑。”</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1943089" y="191478"/>
            <a:ext cx="5070029" cy="400110"/>
          </a:xfrm>
          <a:prstGeom prst="rect">
            <a:avLst/>
          </a:prstGeom>
          <a:noFill/>
        </p:spPr>
        <p:txBody>
          <a:bodyPr wrap="square" rtlCol="0">
            <a:spAutoFit/>
          </a:bodyPr>
          <a:lstStyle/>
          <a:p>
            <a:pPr algn="ctr"/>
            <a:r>
              <a:rPr lang="zh-CN" altLang="en-US" sz="2000" b="1" dirty="0">
                <a:solidFill>
                  <a:schemeClr val="accent2"/>
                </a:solidFill>
                <a:latin typeface="微软雅黑" panose="020B0503020204020204" pitchFamily="34" charset="-122"/>
                <a:ea typeface="微软雅黑" panose="020B0503020204020204" pitchFamily="34" charset="-122"/>
              </a:rPr>
              <a:t>重建丝绸之路对中华文明的复兴有重大意义</a:t>
            </a:r>
          </a:p>
        </p:txBody>
      </p:sp>
      <p:grpSp>
        <p:nvGrpSpPr>
          <p:cNvPr id="2" name="组合 4"/>
          <p:cNvGrpSpPr/>
          <p:nvPr/>
        </p:nvGrpSpPr>
        <p:grpSpPr>
          <a:xfrm>
            <a:off x="4186381" y="600889"/>
            <a:ext cx="602900" cy="70338"/>
            <a:chOff x="4272852" y="653143"/>
            <a:chExt cx="602900" cy="70338"/>
          </a:xfrm>
        </p:grpSpPr>
        <p:sp>
          <p:nvSpPr>
            <p:cNvPr id="6" name="矩形 5"/>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 xmlns:p14="http://schemas.microsoft.com/office/powerpoint/2010/main" val="495535614"/>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170613" y="1170096"/>
            <a:ext cx="5086610" cy="3688205"/>
            <a:chOff x="2370535" y="1372791"/>
            <a:chExt cx="4395788" cy="3187303"/>
          </a:xfrm>
        </p:grpSpPr>
        <p:sp>
          <p:nvSpPr>
            <p:cNvPr id="6" name="MH_Other_1"/>
            <p:cNvSpPr/>
            <p:nvPr>
              <p:custDataLst>
                <p:tags r:id="rId2"/>
              </p:custDataLst>
            </p:nvPr>
          </p:nvSpPr>
          <p:spPr>
            <a:xfrm>
              <a:off x="2547938" y="1372791"/>
              <a:ext cx="2917031" cy="2394347"/>
            </a:xfrm>
            <a:custGeom>
              <a:avLst/>
              <a:gdLst>
                <a:gd name="connsiteX0" fmla="*/ 0 w 3718560"/>
                <a:gd name="connsiteY0" fmla="*/ 0 h 3518262"/>
                <a:gd name="connsiteX1" fmla="*/ 0 w 3718560"/>
                <a:gd name="connsiteY1" fmla="*/ 3509554 h 3518262"/>
                <a:gd name="connsiteX2" fmla="*/ 3718560 w 3718560"/>
                <a:gd name="connsiteY2" fmla="*/ 3518262 h 3518262"/>
                <a:gd name="connsiteX3" fmla="*/ 3718560 w 3718560"/>
                <a:gd name="connsiteY3" fmla="*/ 3518262 h 3518262"/>
              </a:gdLst>
              <a:ahLst/>
              <a:cxnLst>
                <a:cxn ang="0">
                  <a:pos x="connsiteX0" y="connsiteY0"/>
                </a:cxn>
                <a:cxn ang="0">
                  <a:pos x="connsiteX1" y="connsiteY1"/>
                </a:cxn>
                <a:cxn ang="0">
                  <a:pos x="connsiteX2" y="connsiteY2"/>
                </a:cxn>
                <a:cxn ang="0">
                  <a:pos x="connsiteX3" y="connsiteY3"/>
                </a:cxn>
              </a:cxnLst>
              <a:rect l="l" t="t" r="r" b="b"/>
              <a:pathLst>
                <a:path w="3718560" h="3518262">
                  <a:moveTo>
                    <a:pt x="0" y="0"/>
                  </a:moveTo>
                  <a:lnTo>
                    <a:pt x="0" y="3509554"/>
                  </a:lnTo>
                  <a:lnTo>
                    <a:pt x="3718560" y="3518262"/>
                  </a:lnTo>
                  <a:lnTo>
                    <a:pt x="3718560" y="3518262"/>
                  </a:lnTo>
                </a:path>
              </a:pathLst>
            </a:custGeom>
            <a:noFill/>
            <a:ln w="76200" cap="flat" cmpd="sng" algn="ctr">
              <a:solidFill>
                <a:schemeClr val="accent2"/>
              </a:solidFill>
              <a:prstDash val="solid"/>
              <a:miter lim="800000"/>
            </a:ln>
            <a:effectLst/>
          </p:spPr>
          <p:txBody>
            <a:bodyPr anchor="ctr"/>
            <a:lstStyle/>
            <a:p>
              <a:pPr algn="ctr">
                <a:defRPr/>
              </a:pPr>
              <a:endParaRPr lang="zh-CN" altLang="en-US" sz="1013" kern="0">
                <a:solidFill>
                  <a:srgbClr val="FFFFFF"/>
                </a:solidFill>
                <a:latin typeface="Arial"/>
                <a:ea typeface="宋体"/>
              </a:endParaRPr>
            </a:p>
          </p:txBody>
        </p:sp>
        <p:sp>
          <p:nvSpPr>
            <p:cNvPr id="7" name="MH_Desc_1"/>
            <p:cNvSpPr/>
            <p:nvPr>
              <p:custDataLst>
                <p:tags r:id="rId3"/>
              </p:custDataLst>
            </p:nvPr>
          </p:nvSpPr>
          <p:spPr>
            <a:xfrm>
              <a:off x="2370535" y="1588294"/>
              <a:ext cx="4098131" cy="2933700"/>
            </a:xfrm>
            <a:custGeom>
              <a:avLst/>
              <a:gdLst>
                <a:gd name="connsiteX0" fmla="*/ 5320937 w 5320937"/>
                <a:gd name="connsiteY0" fmla="*/ 1837508 h 4188823"/>
                <a:gd name="connsiteX1" fmla="*/ 5320937 w 5320937"/>
                <a:gd name="connsiteY1" fmla="*/ 0 h 4188823"/>
                <a:gd name="connsiteX2" fmla="*/ 0 w 5320937"/>
                <a:gd name="connsiteY2" fmla="*/ 0 h 4188823"/>
                <a:gd name="connsiteX3" fmla="*/ 0 w 5320937"/>
                <a:gd name="connsiteY3" fmla="*/ 3405051 h 4188823"/>
                <a:gd name="connsiteX4" fmla="*/ 2717075 w 5320937"/>
                <a:gd name="connsiteY4" fmla="*/ 3405051 h 4188823"/>
                <a:gd name="connsiteX5" fmla="*/ 3500847 w 5320937"/>
                <a:gd name="connsiteY5" fmla="*/ 4188823 h 4188823"/>
                <a:gd name="connsiteX6" fmla="*/ 3518263 w 5320937"/>
                <a:gd name="connsiteY6" fmla="*/ 4188823 h 418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20937" h="4188823">
                  <a:moveTo>
                    <a:pt x="5320937" y="1837508"/>
                  </a:moveTo>
                  <a:lnTo>
                    <a:pt x="5320937" y="0"/>
                  </a:lnTo>
                  <a:lnTo>
                    <a:pt x="0" y="0"/>
                  </a:lnTo>
                  <a:lnTo>
                    <a:pt x="0" y="3405051"/>
                  </a:lnTo>
                  <a:lnTo>
                    <a:pt x="2717075" y="3405051"/>
                  </a:lnTo>
                  <a:lnTo>
                    <a:pt x="3500847" y="4188823"/>
                  </a:lnTo>
                  <a:lnTo>
                    <a:pt x="3518263" y="4188823"/>
                  </a:lnTo>
                </a:path>
              </a:pathLst>
            </a:custGeom>
            <a:noFill/>
            <a:ln w="76200" cap="flat" cmpd="sng" algn="ctr">
              <a:solidFill>
                <a:schemeClr val="accent2"/>
              </a:solidFill>
              <a:prstDash val="solid"/>
              <a:miter lim="800000"/>
            </a:ln>
            <a:effectLst/>
          </p:spPr>
          <p:txBody>
            <a:bodyPr lIns="459000" tIns="252000" rIns="243000" bIns="1188000">
              <a:noAutofit/>
            </a:bodyPr>
            <a:lstStyle/>
            <a:p>
              <a:pPr algn="just">
                <a:lnSpc>
                  <a:spcPct val="120000"/>
                </a:lnSpc>
                <a:defRPr/>
              </a:pPr>
              <a:endPar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MH_Other_2"/>
            <p:cNvSpPr>
              <a:spLocks/>
            </p:cNvSpPr>
            <p:nvPr>
              <p:custDataLst>
                <p:tags r:id="rId4"/>
              </p:custDataLst>
            </p:nvPr>
          </p:nvSpPr>
          <p:spPr bwMode="auto">
            <a:xfrm>
              <a:off x="5055394" y="2792016"/>
              <a:ext cx="1710929" cy="1768078"/>
            </a:xfrm>
            <a:custGeom>
              <a:avLst/>
              <a:gdLst>
                <a:gd name="T0" fmla="*/ 311438 w 1909763"/>
                <a:gd name="T1" fmla="*/ 1234671 h 1912938"/>
                <a:gd name="T2" fmla="*/ 423998 w 1909763"/>
                <a:gd name="T3" fmla="*/ 1256142 h 1912938"/>
                <a:gd name="T4" fmla="*/ 469528 w 1909763"/>
                <a:gd name="T5" fmla="*/ 1335710 h 1912938"/>
                <a:gd name="T6" fmla="*/ 530235 w 1909763"/>
                <a:gd name="T7" fmla="*/ 1396649 h 1912938"/>
                <a:gd name="T8" fmla="*/ 631728 w 1909763"/>
                <a:gd name="T9" fmla="*/ 1456326 h 1912938"/>
                <a:gd name="T10" fmla="*/ 647854 w 1909763"/>
                <a:gd name="T11" fmla="*/ 1533683 h 1912938"/>
                <a:gd name="T12" fmla="*/ 0 w 1909763"/>
                <a:gd name="T13" fmla="*/ 1905000 h 1912938"/>
                <a:gd name="T14" fmla="*/ 990076 w 1909763"/>
                <a:gd name="T15" fmla="*/ 547002 h 1912938"/>
                <a:gd name="T16" fmla="*/ 1084268 w 1909763"/>
                <a:gd name="T17" fmla="*/ 595709 h 1912938"/>
                <a:gd name="T18" fmla="*/ 1176565 w 1909763"/>
                <a:gd name="T19" fmla="*/ 667504 h 1912938"/>
                <a:gd name="T20" fmla="*/ 1294781 w 1909763"/>
                <a:gd name="T21" fmla="*/ 800657 h 1912938"/>
                <a:gd name="T22" fmla="*/ 1351992 w 1909763"/>
                <a:gd name="T23" fmla="*/ 906610 h 1912938"/>
                <a:gd name="T24" fmla="*/ 1367480 w 1909763"/>
                <a:gd name="T25" fmla="*/ 971447 h 1912938"/>
                <a:gd name="T26" fmla="*/ 741633 w 1909763"/>
                <a:gd name="T27" fmla="*/ 1521772 h 1912938"/>
                <a:gd name="T28" fmla="*/ 719507 w 1909763"/>
                <a:gd name="T29" fmla="*/ 1441437 h 1912938"/>
                <a:gd name="T30" fmla="*/ 689163 w 1909763"/>
                <a:gd name="T31" fmla="*/ 1362684 h 1912938"/>
                <a:gd name="T32" fmla="*/ 605717 w 1909763"/>
                <a:gd name="T33" fmla="*/ 1309233 h 1912938"/>
                <a:gd name="T34" fmla="*/ 554511 w 1909763"/>
                <a:gd name="T35" fmla="*/ 1257047 h 1912938"/>
                <a:gd name="T36" fmla="*/ 495403 w 1909763"/>
                <a:gd name="T37" fmla="*/ 1173233 h 1912938"/>
                <a:gd name="T38" fmla="*/ 414485 w 1909763"/>
                <a:gd name="T39" fmla="*/ 1167223 h 1912938"/>
                <a:gd name="T40" fmla="*/ 334200 w 1909763"/>
                <a:gd name="T41" fmla="*/ 1137810 h 1912938"/>
                <a:gd name="T42" fmla="*/ 1102115 w 1909763"/>
                <a:gd name="T43" fmla="*/ 389221 h 1912938"/>
                <a:gd name="T44" fmla="*/ 1182317 w 1909763"/>
                <a:gd name="T45" fmla="*/ 412935 h 1912938"/>
                <a:gd name="T46" fmla="*/ 1278052 w 1909763"/>
                <a:gd name="T47" fmla="*/ 467951 h 1912938"/>
                <a:gd name="T48" fmla="*/ 1390271 w 1909763"/>
                <a:gd name="T49" fmla="*/ 569762 h 1912938"/>
                <a:gd name="T50" fmla="*/ 1465401 w 1909763"/>
                <a:gd name="T51" fmla="*/ 674102 h 1912938"/>
                <a:gd name="T52" fmla="*/ 1496150 w 1909763"/>
                <a:gd name="T53" fmla="*/ 753148 h 1912938"/>
                <a:gd name="T54" fmla="*/ 1438773 w 1909763"/>
                <a:gd name="T55" fmla="*/ 874245 h 1912938"/>
                <a:gd name="T56" fmla="*/ 1394075 w 1909763"/>
                <a:gd name="T57" fmla="*/ 754728 h 1912938"/>
                <a:gd name="T58" fmla="*/ 1286611 w 1909763"/>
                <a:gd name="T59" fmla="*/ 617822 h 1912938"/>
                <a:gd name="T60" fmla="*/ 1182317 w 1909763"/>
                <a:gd name="T61" fmla="*/ 530239 h 1912938"/>
                <a:gd name="T62" fmla="*/ 1095458 w 1909763"/>
                <a:gd name="T63" fmla="*/ 479966 h 1912938"/>
                <a:gd name="T64" fmla="*/ 1079925 w 1909763"/>
                <a:gd name="T65" fmla="*/ 387324 h 1912938"/>
                <a:gd name="T66" fmla="*/ 1274840 w 1909763"/>
                <a:gd name="T67" fmla="*/ 248813 h 1912938"/>
                <a:gd name="T68" fmla="*/ 1361157 w 1909763"/>
                <a:gd name="T69" fmla="*/ 287000 h 1912938"/>
                <a:gd name="T70" fmla="*/ 1471820 w 1909763"/>
                <a:gd name="T71" fmla="*/ 367792 h 1912938"/>
                <a:gd name="T72" fmla="*/ 1577108 w 1909763"/>
                <a:gd name="T73" fmla="*/ 484246 h 1912938"/>
                <a:gd name="T74" fmla="*/ 1629910 w 1909763"/>
                <a:gd name="T75" fmla="*/ 580818 h 1912938"/>
                <a:gd name="T76" fmla="*/ 1646668 w 1909763"/>
                <a:gd name="T77" fmla="*/ 647723 h 1912938"/>
                <a:gd name="T78" fmla="*/ 1571733 w 1909763"/>
                <a:gd name="T79" fmla="*/ 701374 h 1912938"/>
                <a:gd name="T80" fmla="*/ 1500908 w 1909763"/>
                <a:gd name="T81" fmla="*/ 566932 h 1912938"/>
                <a:gd name="T82" fmla="*/ 1381077 w 1909763"/>
                <a:gd name="T83" fmla="*/ 437539 h 1912938"/>
                <a:gd name="T84" fmla="*/ 1277685 w 1909763"/>
                <a:gd name="T85" fmla="*/ 362111 h 1912938"/>
                <a:gd name="T86" fmla="*/ 1174610 w 1909763"/>
                <a:gd name="T87" fmla="*/ 313195 h 1912938"/>
                <a:gd name="T88" fmla="*/ 1571880 w 1909763"/>
                <a:gd name="T89" fmla="*/ 0 h 1912938"/>
                <a:gd name="T90" fmla="*/ 1674374 w 1909763"/>
                <a:gd name="T91" fmla="*/ 27868 h 1912938"/>
                <a:gd name="T92" fmla="*/ 1797116 w 1909763"/>
                <a:gd name="T93" fmla="*/ 110838 h 1912938"/>
                <a:gd name="T94" fmla="*/ 1880946 w 1909763"/>
                <a:gd name="T95" fmla="*/ 216927 h 1912938"/>
                <a:gd name="T96" fmla="*/ 1901825 w 1909763"/>
                <a:gd name="T97" fmla="*/ 315415 h 1912938"/>
                <a:gd name="T98" fmla="*/ 1879681 w 1909763"/>
                <a:gd name="T99" fmla="*/ 399018 h 1912938"/>
                <a:gd name="T100" fmla="*/ 1834128 w 1909763"/>
                <a:gd name="T101" fmla="*/ 461405 h 1912938"/>
                <a:gd name="T102" fmla="*/ 1716764 w 1909763"/>
                <a:gd name="T103" fmla="*/ 551026 h 1912938"/>
                <a:gd name="T104" fmla="*/ 1686079 w 1909763"/>
                <a:gd name="T105" fmla="*/ 466156 h 1912938"/>
                <a:gd name="T106" fmla="*/ 1635148 w 1909763"/>
                <a:gd name="T107" fmla="*/ 386034 h 1912938"/>
                <a:gd name="T108" fmla="*/ 1552899 w 1909763"/>
                <a:gd name="T109" fmla="*/ 297997 h 1912938"/>
                <a:gd name="T110" fmla="*/ 1465272 w 1909763"/>
                <a:gd name="T111" fmla="*/ 231811 h 1912938"/>
                <a:gd name="T112" fmla="*/ 1387135 w 1909763"/>
                <a:gd name="T113" fmla="*/ 193176 h 1912938"/>
                <a:gd name="T114" fmla="*/ 1324816 w 1909763"/>
                <a:gd name="T115" fmla="*/ 138389 h 1912938"/>
                <a:gd name="T116" fmla="*/ 1449455 w 1909763"/>
                <a:gd name="T117" fmla="*/ 33885 h 1912938"/>
                <a:gd name="T118" fmla="*/ 1518102 w 1909763"/>
                <a:gd name="T119" fmla="*/ 4750 h 191293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909763" h="1912938">
                  <a:moveTo>
                    <a:pt x="275590" y="1223963"/>
                  </a:moveTo>
                  <a:lnTo>
                    <a:pt x="276860" y="1225231"/>
                  </a:lnTo>
                  <a:lnTo>
                    <a:pt x="281623" y="1228085"/>
                  </a:lnTo>
                  <a:lnTo>
                    <a:pt x="285433" y="1229987"/>
                  </a:lnTo>
                  <a:lnTo>
                    <a:pt x="290513" y="1232207"/>
                  </a:lnTo>
                  <a:lnTo>
                    <a:pt x="296545" y="1235060"/>
                  </a:lnTo>
                  <a:lnTo>
                    <a:pt x="304165" y="1237280"/>
                  </a:lnTo>
                  <a:lnTo>
                    <a:pt x="312738" y="1239816"/>
                  </a:lnTo>
                  <a:lnTo>
                    <a:pt x="323215" y="1242036"/>
                  </a:lnTo>
                  <a:lnTo>
                    <a:pt x="335280" y="1244255"/>
                  </a:lnTo>
                  <a:lnTo>
                    <a:pt x="348933" y="1246157"/>
                  </a:lnTo>
                  <a:lnTo>
                    <a:pt x="364173" y="1248060"/>
                  </a:lnTo>
                  <a:lnTo>
                    <a:pt x="381318" y="1249328"/>
                  </a:lnTo>
                  <a:lnTo>
                    <a:pt x="400368" y="1249962"/>
                  </a:lnTo>
                  <a:lnTo>
                    <a:pt x="421958" y="1250279"/>
                  </a:lnTo>
                  <a:lnTo>
                    <a:pt x="425768" y="1261376"/>
                  </a:lnTo>
                  <a:lnTo>
                    <a:pt x="430213" y="1272474"/>
                  </a:lnTo>
                  <a:lnTo>
                    <a:pt x="434658" y="1282937"/>
                  </a:lnTo>
                  <a:lnTo>
                    <a:pt x="440055" y="1293083"/>
                  </a:lnTo>
                  <a:lnTo>
                    <a:pt x="445453" y="1303229"/>
                  </a:lnTo>
                  <a:lnTo>
                    <a:pt x="451485" y="1313375"/>
                  </a:lnTo>
                  <a:lnTo>
                    <a:pt x="457835" y="1322886"/>
                  </a:lnTo>
                  <a:lnTo>
                    <a:pt x="464185" y="1332081"/>
                  </a:lnTo>
                  <a:lnTo>
                    <a:pt x="471488" y="1341276"/>
                  </a:lnTo>
                  <a:lnTo>
                    <a:pt x="478473" y="1349837"/>
                  </a:lnTo>
                  <a:lnTo>
                    <a:pt x="485775" y="1358080"/>
                  </a:lnTo>
                  <a:lnTo>
                    <a:pt x="493395" y="1366324"/>
                  </a:lnTo>
                  <a:lnTo>
                    <a:pt x="500698" y="1374250"/>
                  </a:lnTo>
                  <a:lnTo>
                    <a:pt x="508635" y="1381860"/>
                  </a:lnTo>
                  <a:lnTo>
                    <a:pt x="516573" y="1388835"/>
                  </a:lnTo>
                  <a:lnTo>
                    <a:pt x="524510" y="1395493"/>
                  </a:lnTo>
                  <a:lnTo>
                    <a:pt x="532448" y="1402469"/>
                  </a:lnTo>
                  <a:lnTo>
                    <a:pt x="540385" y="1408810"/>
                  </a:lnTo>
                  <a:lnTo>
                    <a:pt x="555943" y="1420541"/>
                  </a:lnTo>
                  <a:lnTo>
                    <a:pt x="571500" y="1430687"/>
                  </a:lnTo>
                  <a:lnTo>
                    <a:pt x="586105" y="1439565"/>
                  </a:lnTo>
                  <a:lnTo>
                    <a:pt x="600075" y="1447492"/>
                  </a:lnTo>
                  <a:lnTo>
                    <a:pt x="612775" y="1453833"/>
                  </a:lnTo>
                  <a:lnTo>
                    <a:pt x="624523" y="1458589"/>
                  </a:lnTo>
                  <a:lnTo>
                    <a:pt x="634365" y="1462394"/>
                  </a:lnTo>
                  <a:lnTo>
                    <a:pt x="634365" y="1467784"/>
                  </a:lnTo>
                  <a:lnTo>
                    <a:pt x="634683" y="1473808"/>
                  </a:lnTo>
                  <a:lnTo>
                    <a:pt x="635318" y="1479832"/>
                  </a:lnTo>
                  <a:lnTo>
                    <a:pt x="636270" y="1486173"/>
                  </a:lnTo>
                  <a:lnTo>
                    <a:pt x="638810" y="1499173"/>
                  </a:lnTo>
                  <a:lnTo>
                    <a:pt x="641668" y="1512489"/>
                  </a:lnTo>
                  <a:lnTo>
                    <a:pt x="645795" y="1526440"/>
                  </a:lnTo>
                  <a:lnTo>
                    <a:pt x="650558" y="1540074"/>
                  </a:lnTo>
                  <a:lnTo>
                    <a:pt x="655321" y="1553707"/>
                  </a:lnTo>
                  <a:lnTo>
                    <a:pt x="660083" y="1566707"/>
                  </a:lnTo>
                  <a:lnTo>
                    <a:pt x="665481" y="1579389"/>
                  </a:lnTo>
                  <a:lnTo>
                    <a:pt x="670243" y="1590803"/>
                  </a:lnTo>
                  <a:lnTo>
                    <a:pt x="679133" y="1610144"/>
                  </a:lnTo>
                  <a:lnTo>
                    <a:pt x="685165" y="1623144"/>
                  </a:lnTo>
                  <a:lnTo>
                    <a:pt x="687388" y="1627900"/>
                  </a:lnTo>
                  <a:lnTo>
                    <a:pt x="0" y="1912938"/>
                  </a:lnTo>
                  <a:lnTo>
                    <a:pt x="275590" y="1223963"/>
                  </a:lnTo>
                  <a:close/>
                  <a:moveTo>
                    <a:pt x="923427" y="530225"/>
                  </a:moveTo>
                  <a:lnTo>
                    <a:pt x="931362" y="531813"/>
                  </a:lnTo>
                  <a:lnTo>
                    <a:pt x="941201" y="533401"/>
                  </a:lnTo>
                  <a:lnTo>
                    <a:pt x="951993" y="536259"/>
                  </a:lnTo>
                  <a:lnTo>
                    <a:pt x="965007" y="539435"/>
                  </a:lnTo>
                  <a:lnTo>
                    <a:pt x="978972" y="544199"/>
                  </a:lnTo>
                  <a:lnTo>
                    <a:pt x="994208" y="549281"/>
                  </a:lnTo>
                  <a:lnTo>
                    <a:pt x="1010713" y="555950"/>
                  </a:lnTo>
                  <a:lnTo>
                    <a:pt x="1028805" y="564526"/>
                  </a:lnTo>
                  <a:lnTo>
                    <a:pt x="1038327" y="568972"/>
                  </a:lnTo>
                  <a:lnTo>
                    <a:pt x="1047849" y="574053"/>
                  </a:lnTo>
                  <a:lnTo>
                    <a:pt x="1057689" y="579453"/>
                  </a:lnTo>
                  <a:lnTo>
                    <a:pt x="1067845" y="585487"/>
                  </a:lnTo>
                  <a:lnTo>
                    <a:pt x="1078320" y="591521"/>
                  </a:lnTo>
                  <a:lnTo>
                    <a:pt x="1088794" y="598191"/>
                  </a:lnTo>
                  <a:lnTo>
                    <a:pt x="1099903" y="605495"/>
                  </a:lnTo>
                  <a:lnTo>
                    <a:pt x="1111012" y="613118"/>
                  </a:lnTo>
                  <a:lnTo>
                    <a:pt x="1122439" y="621058"/>
                  </a:lnTo>
                  <a:lnTo>
                    <a:pt x="1133548" y="630268"/>
                  </a:lnTo>
                  <a:lnTo>
                    <a:pt x="1145609" y="639161"/>
                  </a:lnTo>
                  <a:lnTo>
                    <a:pt x="1157353" y="649006"/>
                  </a:lnTo>
                  <a:lnTo>
                    <a:pt x="1169415" y="659487"/>
                  </a:lnTo>
                  <a:lnTo>
                    <a:pt x="1181476" y="670285"/>
                  </a:lnTo>
                  <a:lnTo>
                    <a:pt x="1193855" y="681719"/>
                  </a:lnTo>
                  <a:lnTo>
                    <a:pt x="1206234" y="693787"/>
                  </a:lnTo>
                  <a:lnTo>
                    <a:pt x="1224326" y="712208"/>
                  </a:lnTo>
                  <a:lnTo>
                    <a:pt x="1241148" y="730311"/>
                  </a:lnTo>
                  <a:lnTo>
                    <a:pt x="1257336" y="748731"/>
                  </a:lnTo>
                  <a:lnTo>
                    <a:pt x="1272888" y="767152"/>
                  </a:lnTo>
                  <a:lnTo>
                    <a:pt x="1287172" y="785573"/>
                  </a:lnTo>
                  <a:lnTo>
                    <a:pt x="1300185" y="803993"/>
                  </a:lnTo>
                  <a:lnTo>
                    <a:pt x="1312246" y="822096"/>
                  </a:lnTo>
                  <a:lnTo>
                    <a:pt x="1323356" y="840199"/>
                  </a:lnTo>
                  <a:lnTo>
                    <a:pt x="1333513" y="857984"/>
                  </a:lnTo>
                  <a:lnTo>
                    <a:pt x="1343035" y="875770"/>
                  </a:lnTo>
                  <a:lnTo>
                    <a:pt x="1346843" y="884345"/>
                  </a:lnTo>
                  <a:lnTo>
                    <a:pt x="1350970" y="892920"/>
                  </a:lnTo>
                  <a:lnTo>
                    <a:pt x="1354461" y="901813"/>
                  </a:lnTo>
                  <a:lnTo>
                    <a:pt x="1357635" y="910388"/>
                  </a:lnTo>
                  <a:lnTo>
                    <a:pt x="1360809" y="918963"/>
                  </a:lnTo>
                  <a:lnTo>
                    <a:pt x="1363349" y="927220"/>
                  </a:lnTo>
                  <a:lnTo>
                    <a:pt x="1365570" y="935478"/>
                  </a:lnTo>
                  <a:lnTo>
                    <a:pt x="1367792" y="943735"/>
                  </a:lnTo>
                  <a:lnTo>
                    <a:pt x="1369697" y="951675"/>
                  </a:lnTo>
                  <a:lnTo>
                    <a:pt x="1370966" y="959933"/>
                  </a:lnTo>
                  <a:lnTo>
                    <a:pt x="1372236" y="967873"/>
                  </a:lnTo>
                  <a:lnTo>
                    <a:pt x="1373188" y="975495"/>
                  </a:lnTo>
                  <a:lnTo>
                    <a:pt x="774247" y="1579563"/>
                  </a:lnTo>
                  <a:lnTo>
                    <a:pt x="771708" y="1576387"/>
                  </a:lnTo>
                  <a:lnTo>
                    <a:pt x="768851" y="1572258"/>
                  </a:lnTo>
                  <a:lnTo>
                    <a:pt x="765042" y="1566542"/>
                  </a:lnTo>
                  <a:lnTo>
                    <a:pt x="760281" y="1559237"/>
                  </a:lnTo>
                  <a:lnTo>
                    <a:pt x="755520" y="1550344"/>
                  </a:lnTo>
                  <a:lnTo>
                    <a:pt x="749807" y="1540181"/>
                  </a:lnTo>
                  <a:lnTo>
                    <a:pt x="744728" y="1528113"/>
                  </a:lnTo>
                  <a:lnTo>
                    <a:pt x="739333" y="1515091"/>
                  </a:lnTo>
                  <a:lnTo>
                    <a:pt x="734254" y="1500164"/>
                  </a:lnTo>
                  <a:lnTo>
                    <a:pt x="731715" y="1492224"/>
                  </a:lnTo>
                  <a:lnTo>
                    <a:pt x="729493" y="1483967"/>
                  </a:lnTo>
                  <a:lnTo>
                    <a:pt x="727271" y="1475392"/>
                  </a:lnTo>
                  <a:lnTo>
                    <a:pt x="725367" y="1466181"/>
                  </a:lnTo>
                  <a:lnTo>
                    <a:pt x="724097" y="1457289"/>
                  </a:lnTo>
                  <a:lnTo>
                    <a:pt x="722510" y="1447443"/>
                  </a:lnTo>
                  <a:lnTo>
                    <a:pt x="721241" y="1437280"/>
                  </a:lnTo>
                  <a:lnTo>
                    <a:pt x="720288" y="1427117"/>
                  </a:lnTo>
                  <a:lnTo>
                    <a:pt x="719336" y="1416319"/>
                  </a:lnTo>
                  <a:lnTo>
                    <a:pt x="719336" y="1405203"/>
                  </a:lnTo>
                  <a:lnTo>
                    <a:pt x="719336" y="1394087"/>
                  </a:lnTo>
                  <a:lnTo>
                    <a:pt x="719971" y="1382018"/>
                  </a:lnTo>
                  <a:lnTo>
                    <a:pt x="705688" y="1375349"/>
                  </a:lnTo>
                  <a:lnTo>
                    <a:pt x="692039" y="1368362"/>
                  </a:lnTo>
                  <a:lnTo>
                    <a:pt x="679343" y="1361692"/>
                  </a:lnTo>
                  <a:lnTo>
                    <a:pt x="667282" y="1355023"/>
                  </a:lnTo>
                  <a:lnTo>
                    <a:pt x="655855" y="1348035"/>
                  </a:lnTo>
                  <a:lnTo>
                    <a:pt x="645381" y="1341366"/>
                  </a:lnTo>
                  <a:lnTo>
                    <a:pt x="635224" y="1334696"/>
                  </a:lnTo>
                  <a:lnTo>
                    <a:pt x="625385" y="1327709"/>
                  </a:lnTo>
                  <a:lnTo>
                    <a:pt x="616497" y="1321357"/>
                  </a:lnTo>
                  <a:lnTo>
                    <a:pt x="608245" y="1314688"/>
                  </a:lnTo>
                  <a:lnTo>
                    <a:pt x="599992" y="1308018"/>
                  </a:lnTo>
                  <a:lnTo>
                    <a:pt x="592692" y="1301349"/>
                  </a:lnTo>
                  <a:lnTo>
                    <a:pt x="585709" y="1294679"/>
                  </a:lnTo>
                  <a:lnTo>
                    <a:pt x="579361" y="1288327"/>
                  </a:lnTo>
                  <a:lnTo>
                    <a:pt x="573013" y="1281975"/>
                  </a:lnTo>
                  <a:lnTo>
                    <a:pt x="567300" y="1275306"/>
                  </a:lnTo>
                  <a:lnTo>
                    <a:pt x="561904" y="1268636"/>
                  </a:lnTo>
                  <a:lnTo>
                    <a:pt x="556825" y="1262285"/>
                  </a:lnTo>
                  <a:lnTo>
                    <a:pt x="552064" y="1255933"/>
                  </a:lnTo>
                  <a:lnTo>
                    <a:pt x="547621" y="1249898"/>
                  </a:lnTo>
                  <a:lnTo>
                    <a:pt x="539686" y="1237194"/>
                  </a:lnTo>
                  <a:lnTo>
                    <a:pt x="532703" y="1224808"/>
                  </a:lnTo>
                  <a:lnTo>
                    <a:pt x="526355" y="1212739"/>
                  </a:lnTo>
                  <a:lnTo>
                    <a:pt x="520641" y="1200988"/>
                  </a:lnTo>
                  <a:lnTo>
                    <a:pt x="509850" y="1177804"/>
                  </a:lnTo>
                  <a:lnTo>
                    <a:pt x="497471" y="1178122"/>
                  </a:lnTo>
                  <a:lnTo>
                    <a:pt x="485727" y="1178122"/>
                  </a:lnTo>
                  <a:lnTo>
                    <a:pt x="474300" y="1178122"/>
                  </a:lnTo>
                  <a:lnTo>
                    <a:pt x="463509" y="1177804"/>
                  </a:lnTo>
                  <a:lnTo>
                    <a:pt x="453352" y="1177169"/>
                  </a:lnTo>
                  <a:lnTo>
                    <a:pt x="443512" y="1175898"/>
                  </a:lnTo>
                  <a:lnTo>
                    <a:pt x="433673" y="1174628"/>
                  </a:lnTo>
                  <a:lnTo>
                    <a:pt x="424785" y="1173675"/>
                  </a:lnTo>
                  <a:lnTo>
                    <a:pt x="416215" y="1172087"/>
                  </a:lnTo>
                  <a:lnTo>
                    <a:pt x="408280" y="1170182"/>
                  </a:lnTo>
                  <a:lnTo>
                    <a:pt x="393045" y="1167006"/>
                  </a:lnTo>
                  <a:lnTo>
                    <a:pt x="379714" y="1162877"/>
                  </a:lnTo>
                  <a:lnTo>
                    <a:pt x="367653" y="1158431"/>
                  </a:lnTo>
                  <a:lnTo>
                    <a:pt x="357496" y="1153984"/>
                  </a:lnTo>
                  <a:lnTo>
                    <a:pt x="348926" y="1149855"/>
                  </a:lnTo>
                  <a:lnTo>
                    <a:pt x="341308" y="1146044"/>
                  </a:lnTo>
                  <a:lnTo>
                    <a:pt x="335595" y="1142551"/>
                  </a:lnTo>
                  <a:lnTo>
                    <a:pt x="331151" y="1139375"/>
                  </a:lnTo>
                  <a:lnTo>
                    <a:pt x="327660" y="1137152"/>
                  </a:lnTo>
                  <a:lnTo>
                    <a:pt x="325438" y="1134928"/>
                  </a:lnTo>
                  <a:lnTo>
                    <a:pt x="923427" y="530225"/>
                  </a:lnTo>
                  <a:close/>
                  <a:moveTo>
                    <a:pt x="1084432" y="388938"/>
                  </a:moveTo>
                  <a:lnTo>
                    <a:pt x="1089844" y="389573"/>
                  </a:lnTo>
                  <a:lnTo>
                    <a:pt x="1097165" y="389891"/>
                  </a:lnTo>
                  <a:lnTo>
                    <a:pt x="1106715" y="390843"/>
                  </a:lnTo>
                  <a:lnTo>
                    <a:pt x="1118175" y="392748"/>
                  </a:lnTo>
                  <a:lnTo>
                    <a:pt x="1132499" y="396241"/>
                  </a:lnTo>
                  <a:lnTo>
                    <a:pt x="1140458" y="398146"/>
                  </a:lnTo>
                  <a:lnTo>
                    <a:pt x="1148734" y="400686"/>
                  </a:lnTo>
                  <a:lnTo>
                    <a:pt x="1157329" y="403226"/>
                  </a:lnTo>
                  <a:lnTo>
                    <a:pt x="1166879" y="406718"/>
                  </a:lnTo>
                  <a:lnTo>
                    <a:pt x="1176747" y="410528"/>
                  </a:lnTo>
                  <a:lnTo>
                    <a:pt x="1187252" y="414656"/>
                  </a:lnTo>
                  <a:lnTo>
                    <a:pt x="1197756" y="419418"/>
                  </a:lnTo>
                  <a:lnTo>
                    <a:pt x="1208579" y="424816"/>
                  </a:lnTo>
                  <a:lnTo>
                    <a:pt x="1220358" y="430848"/>
                  </a:lnTo>
                  <a:lnTo>
                    <a:pt x="1232136" y="437198"/>
                  </a:lnTo>
                  <a:lnTo>
                    <a:pt x="1244550" y="444183"/>
                  </a:lnTo>
                  <a:lnTo>
                    <a:pt x="1256965" y="452121"/>
                  </a:lnTo>
                  <a:lnTo>
                    <a:pt x="1270017" y="460376"/>
                  </a:lnTo>
                  <a:lnTo>
                    <a:pt x="1283386" y="469901"/>
                  </a:lnTo>
                  <a:lnTo>
                    <a:pt x="1296438" y="480061"/>
                  </a:lnTo>
                  <a:lnTo>
                    <a:pt x="1310444" y="490856"/>
                  </a:lnTo>
                  <a:lnTo>
                    <a:pt x="1324450" y="502286"/>
                  </a:lnTo>
                  <a:lnTo>
                    <a:pt x="1338775" y="514986"/>
                  </a:lnTo>
                  <a:lnTo>
                    <a:pt x="1353100" y="528003"/>
                  </a:lnTo>
                  <a:lnTo>
                    <a:pt x="1367743" y="542291"/>
                  </a:lnTo>
                  <a:lnTo>
                    <a:pt x="1382386" y="557531"/>
                  </a:lnTo>
                  <a:lnTo>
                    <a:pt x="1396074" y="572136"/>
                  </a:lnTo>
                  <a:lnTo>
                    <a:pt x="1408489" y="586423"/>
                  </a:lnTo>
                  <a:lnTo>
                    <a:pt x="1420267" y="600393"/>
                  </a:lnTo>
                  <a:lnTo>
                    <a:pt x="1430772" y="613728"/>
                  </a:lnTo>
                  <a:lnTo>
                    <a:pt x="1440640" y="627381"/>
                  </a:lnTo>
                  <a:lnTo>
                    <a:pt x="1449235" y="640081"/>
                  </a:lnTo>
                  <a:lnTo>
                    <a:pt x="1457511" y="653098"/>
                  </a:lnTo>
                  <a:lnTo>
                    <a:pt x="1464833" y="665163"/>
                  </a:lnTo>
                  <a:lnTo>
                    <a:pt x="1471517" y="676911"/>
                  </a:lnTo>
                  <a:lnTo>
                    <a:pt x="1477566" y="688341"/>
                  </a:lnTo>
                  <a:lnTo>
                    <a:pt x="1482341" y="699136"/>
                  </a:lnTo>
                  <a:lnTo>
                    <a:pt x="1487434" y="709613"/>
                  </a:lnTo>
                  <a:lnTo>
                    <a:pt x="1490935" y="720408"/>
                  </a:lnTo>
                  <a:lnTo>
                    <a:pt x="1494755" y="729616"/>
                  </a:lnTo>
                  <a:lnTo>
                    <a:pt x="1497939" y="739141"/>
                  </a:lnTo>
                  <a:lnTo>
                    <a:pt x="1500167" y="747713"/>
                  </a:lnTo>
                  <a:lnTo>
                    <a:pt x="1502395" y="756286"/>
                  </a:lnTo>
                  <a:lnTo>
                    <a:pt x="1503987" y="763906"/>
                  </a:lnTo>
                  <a:lnTo>
                    <a:pt x="1505260" y="771526"/>
                  </a:lnTo>
                  <a:lnTo>
                    <a:pt x="1507170" y="784543"/>
                  </a:lnTo>
                  <a:lnTo>
                    <a:pt x="1508125" y="795338"/>
                  </a:lnTo>
                  <a:lnTo>
                    <a:pt x="1508125" y="804228"/>
                  </a:lnTo>
                  <a:lnTo>
                    <a:pt x="1507807" y="810261"/>
                  </a:lnTo>
                  <a:lnTo>
                    <a:pt x="1506852" y="815341"/>
                  </a:lnTo>
                  <a:lnTo>
                    <a:pt x="1444778" y="877888"/>
                  </a:lnTo>
                  <a:lnTo>
                    <a:pt x="1442550" y="864553"/>
                  </a:lnTo>
                  <a:lnTo>
                    <a:pt x="1439048" y="851218"/>
                  </a:lnTo>
                  <a:lnTo>
                    <a:pt x="1435228" y="836296"/>
                  </a:lnTo>
                  <a:lnTo>
                    <a:pt x="1430135" y="821691"/>
                  </a:lnTo>
                  <a:lnTo>
                    <a:pt x="1424087" y="806451"/>
                  </a:lnTo>
                  <a:lnTo>
                    <a:pt x="1416765" y="790576"/>
                  </a:lnTo>
                  <a:lnTo>
                    <a:pt x="1408807" y="774383"/>
                  </a:lnTo>
                  <a:lnTo>
                    <a:pt x="1399894" y="757873"/>
                  </a:lnTo>
                  <a:lnTo>
                    <a:pt x="1390026" y="741363"/>
                  </a:lnTo>
                  <a:lnTo>
                    <a:pt x="1378884" y="724536"/>
                  </a:lnTo>
                  <a:lnTo>
                    <a:pt x="1367106" y="707073"/>
                  </a:lnTo>
                  <a:lnTo>
                    <a:pt x="1353737" y="689928"/>
                  </a:lnTo>
                  <a:lnTo>
                    <a:pt x="1340048" y="672466"/>
                  </a:lnTo>
                  <a:lnTo>
                    <a:pt x="1325087" y="655003"/>
                  </a:lnTo>
                  <a:lnTo>
                    <a:pt x="1308852" y="637541"/>
                  </a:lnTo>
                  <a:lnTo>
                    <a:pt x="1291981" y="620396"/>
                  </a:lnTo>
                  <a:lnTo>
                    <a:pt x="1278611" y="607061"/>
                  </a:lnTo>
                  <a:lnTo>
                    <a:pt x="1264923" y="594361"/>
                  </a:lnTo>
                  <a:lnTo>
                    <a:pt x="1251235" y="582296"/>
                  </a:lnTo>
                  <a:lnTo>
                    <a:pt x="1238184" y="570866"/>
                  </a:lnTo>
                  <a:lnTo>
                    <a:pt x="1224814" y="560388"/>
                  </a:lnTo>
                  <a:lnTo>
                    <a:pt x="1212081" y="550228"/>
                  </a:lnTo>
                  <a:lnTo>
                    <a:pt x="1199348" y="541021"/>
                  </a:lnTo>
                  <a:lnTo>
                    <a:pt x="1187252" y="532448"/>
                  </a:lnTo>
                  <a:lnTo>
                    <a:pt x="1175155" y="524511"/>
                  </a:lnTo>
                  <a:lnTo>
                    <a:pt x="1163059" y="516573"/>
                  </a:lnTo>
                  <a:lnTo>
                    <a:pt x="1151917" y="509588"/>
                  </a:lnTo>
                  <a:lnTo>
                    <a:pt x="1140776" y="502921"/>
                  </a:lnTo>
                  <a:lnTo>
                    <a:pt x="1129953" y="496888"/>
                  </a:lnTo>
                  <a:lnTo>
                    <a:pt x="1119766" y="491808"/>
                  </a:lnTo>
                  <a:lnTo>
                    <a:pt x="1109580" y="486411"/>
                  </a:lnTo>
                  <a:lnTo>
                    <a:pt x="1100030" y="481966"/>
                  </a:lnTo>
                  <a:lnTo>
                    <a:pt x="1082522" y="474028"/>
                  </a:lnTo>
                  <a:lnTo>
                    <a:pt x="1066287" y="467678"/>
                  </a:lnTo>
                  <a:lnTo>
                    <a:pt x="1052599" y="462598"/>
                  </a:lnTo>
                  <a:lnTo>
                    <a:pt x="1040821" y="459106"/>
                  </a:lnTo>
                  <a:lnTo>
                    <a:pt x="1031590" y="456248"/>
                  </a:lnTo>
                  <a:lnTo>
                    <a:pt x="1024905" y="454343"/>
                  </a:lnTo>
                  <a:lnTo>
                    <a:pt x="1019175" y="453391"/>
                  </a:lnTo>
                  <a:lnTo>
                    <a:pt x="1084432" y="388938"/>
                  </a:lnTo>
                  <a:close/>
                  <a:moveTo>
                    <a:pt x="1213168" y="238125"/>
                  </a:moveTo>
                  <a:lnTo>
                    <a:pt x="1218883" y="238125"/>
                  </a:lnTo>
                  <a:lnTo>
                    <a:pt x="1226186" y="238759"/>
                  </a:lnTo>
                  <a:lnTo>
                    <a:pt x="1236028" y="239709"/>
                  </a:lnTo>
                  <a:lnTo>
                    <a:pt x="1248411" y="242245"/>
                  </a:lnTo>
                  <a:lnTo>
                    <a:pt x="1263016" y="245414"/>
                  </a:lnTo>
                  <a:lnTo>
                    <a:pt x="1270953" y="247315"/>
                  </a:lnTo>
                  <a:lnTo>
                    <a:pt x="1280161" y="249850"/>
                  </a:lnTo>
                  <a:lnTo>
                    <a:pt x="1289051" y="253020"/>
                  </a:lnTo>
                  <a:lnTo>
                    <a:pt x="1298893" y="256506"/>
                  </a:lnTo>
                  <a:lnTo>
                    <a:pt x="1309053" y="260625"/>
                  </a:lnTo>
                  <a:lnTo>
                    <a:pt x="1319848" y="264745"/>
                  </a:lnTo>
                  <a:lnTo>
                    <a:pt x="1330961" y="269816"/>
                  </a:lnTo>
                  <a:lnTo>
                    <a:pt x="1342391" y="275203"/>
                  </a:lnTo>
                  <a:lnTo>
                    <a:pt x="1354456" y="281541"/>
                  </a:lnTo>
                  <a:lnTo>
                    <a:pt x="1366838" y="288196"/>
                  </a:lnTo>
                  <a:lnTo>
                    <a:pt x="1379538" y="295802"/>
                  </a:lnTo>
                  <a:lnTo>
                    <a:pt x="1392873" y="303725"/>
                  </a:lnTo>
                  <a:lnTo>
                    <a:pt x="1405891" y="312598"/>
                  </a:lnTo>
                  <a:lnTo>
                    <a:pt x="1419861" y="322422"/>
                  </a:lnTo>
                  <a:lnTo>
                    <a:pt x="1433831" y="332880"/>
                  </a:lnTo>
                  <a:lnTo>
                    <a:pt x="1448436" y="344289"/>
                  </a:lnTo>
                  <a:lnTo>
                    <a:pt x="1463041" y="356332"/>
                  </a:lnTo>
                  <a:lnTo>
                    <a:pt x="1477963" y="369325"/>
                  </a:lnTo>
                  <a:lnTo>
                    <a:pt x="1492886" y="383269"/>
                  </a:lnTo>
                  <a:lnTo>
                    <a:pt x="1508126" y="398164"/>
                  </a:lnTo>
                  <a:lnTo>
                    <a:pt x="1523366" y="413692"/>
                  </a:lnTo>
                  <a:lnTo>
                    <a:pt x="1537653" y="428587"/>
                  </a:lnTo>
                  <a:lnTo>
                    <a:pt x="1550353" y="443481"/>
                  </a:lnTo>
                  <a:lnTo>
                    <a:pt x="1562418" y="458376"/>
                  </a:lnTo>
                  <a:lnTo>
                    <a:pt x="1573848" y="472637"/>
                  </a:lnTo>
                  <a:lnTo>
                    <a:pt x="1583691" y="486264"/>
                  </a:lnTo>
                  <a:lnTo>
                    <a:pt x="1593216" y="499891"/>
                  </a:lnTo>
                  <a:lnTo>
                    <a:pt x="1601471" y="512884"/>
                  </a:lnTo>
                  <a:lnTo>
                    <a:pt x="1609091" y="525878"/>
                  </a:lnTo>
                  <a:lnTo>
                    <a:pt x="1616076" y="538237"/>
                  </a:lnTo>
                  <a:lnTo>
                    <a:pt x="1622108" y="549963"/>
                  </a:lnTo>
                  <a:lnTo>
                    <a:pt x="1627823" y="561371"/>
                  </a:lnTo>
                  <a:lnTo>
                    <a:pt x="1632268" y="572780"/>
                  </a:lnTo>
                  <a:lnTo>
                    <a:pt x="1636713" y="583238"/>
                  </a:lnTo>
                  <a:lnTo>
                    <a:pt x="1640206" y="593379"/>
                  </a:lnTo>
                  <a:lnTo>
                    <a:pt x="1643699" y="603203"/>
                  </a:lnTo>
                  <a:lnTo>
                    <a:pt x="1646239" y="612077"/>
                  </a:lnTo>
                  <a:lnTo>
                    <a:pt x="1648143" y="620633"/>
                  </a:lnTo>
                  <a:lnTo>
                    <a:pt x="1650049" y="628873"/>
                  </a:lnTo>
                  <a:lnTo>
                    <a:pt x="1651636" y="636478"/>
                  </a:lnTo>
                  <a:lnTo>
                    <a:pt x="1652589" y="643767"/>
                  </a:lnTo>
                  <a:lnTo>
                    <a:pt x="1653541" y="650422"/>
                  </a:lnTo>
                  <a:lnTo>
                    <a:pt x="1654176" y="661514"/>
                  </a:lnTo>
                  <a:lnTo>
                    <a:pt x="1654176" y="670705"/>
                  </a:lnTo>
                  <a:lnTo>
                    <a:pt x="1653859" y="677043"/>
                  </a:lnTo>
                  <a:lnTo>
                    <a:pt x="1652906" y="682747"/>
                  </a:lnTo>
                  <a:lnTo>
                    <a:pt x="1588136" y="747713"/>
                  </a:lnTo>
                  <a:lnTo>
                    <a:pt x="1585596" y="733769"/>
                  </a:lnTo>
                  <a:lnTo>
                    <a:pt x="1582421" y="719508"/>
                  </a:lnTo>
                  <a:lnTo>
                    <a:pt x="1578293" y="704297"/>
                  </a:lnTo>
                  <a:lnTo>
                    <a:pt x="1572896" y="689085"/>
                  </a:lnTo>
                  <a:lnTo>
                    <a:pt x="1566546" y="672923"/>
                  </a:lnTo>
                  <a:lnTo>
                    <a:pt x="1559561" y="656761"/>
                  </a:lnTo>
                  <a:lnTo>
                    <a:pt x="1550671" y="639964"/>
                  </a:lnTo>
                  <a:lnTo>
                    <a:pt x="1541463" y="622534"/>
                  </a:lnTo>
                  <a:lnTo>
                    <a:pt x="1531303" y="605105"/>
                  </a:lnTo>
                  <a:lnTo>
                    <a:pt x="1519556" y="587358"/>
                  </a:lnTo>
                  <a:lnTo>
                    <a:pt x="1507173" y="569294"/>
                  </a:lnTo>
                  <a:lnTo>
                    <a:pt x="1493521" y="551230"/>
                  </a:lnTo>
                  <a:lnTo>
                    <a:pt x="1479233" y="533166"/>
                  </a:lnTo>
                  <a:lnTo>
                    <a:pt x="1463676" y="514786"/>
                  </a:lnTo>
                  <a:lnTo>
                    <a:pt x="1446848" y="497039"/>
                  </a:lnTo>
                  <a:lnTo>
                    <a:pt x="1429386" y="478975"/>
                  </a:lnTo>
                  <a:lnTo>
                    <a:pt x="1415098" y="465031"/>
                  </a:lnTo>
                  <a:lnTo>
                    <a:pt x="1400811" y="451721"/>
                  </a:lnTo>
                  <a:lnTo>
                    <a:pt x="1386841" y="439362"/>
                  </a:lnTo>
                  <a:lnTo>
                    <a:pt x="1372871" y="427636"/>
                  </a:lnTo>
                  <a:lnTo>
                    <a:pt x="1359536" y="416544"/>
                  </a:lnTo>
                  <a:lnTo>
                    <a:pt x="1345883" y="406086"/>
                  </a:lnTo>
                  <a:lnTo>
                    <a:pt x="1332548" y="396262"/>
                  </a:lnTo>
                  <a:lnTo>
                    <a:pt x="1319848" y="387389"/>
                  </a:lnTo>
                  <a:lnTo>
                    <a:pt x="1307148" y="378832"/>
                  </a:lnTo>
                  <a:lnTo>
                    <a:pt x="1295083" y="370909"/>
                  </a:lnTo>
                  <a:lnTo>
                    <a:pt x="1283018" y="363620"/>
                  </a:lnTo>
                  <a:lnTo>
                    <a:pt x="1271271" y="356648"/>
                  </a:lnTo>
                  <a:lnTo>
                    <a:pt x="1260158" y="350627"/>
                  </a:lnTo>
                  <a:lnTo>
                    <a:pt x="1249681" y="344606"/>
                  </a:lnTo>
                  <a:lnTo>
                    <a:pt x="1239203" y="339219"/>
                  </a:lnTo>
                  <a:lnTo>
                    <a:pt x="1229361" y="334782"/>
                  </a:lnTo>
                  <a:lnTo>
                    <a:pt x="1210628" y="326542"/>
                  </a:lnTo>
                  <a:lnTo>
                    <a:pt x="1193801" y="319887"/>
                  </a:lnTo>
                  <a:lnTo>
                    <a:pt x="1179513" y="314500"/>
                  </a:lnTo>
                  <a:lnTo>
                    <a:pt x="1167766" y="310697"/>
                  </a:lnTo>
                  <a:lnTo>
                    <a:pt x="1157923" y="307845"/>
                  </a:lnTo>
                  <a:lnTo>
                    <a:pt x="1150621" y="306260"/>
                  </a:lnTo>
                  <a:lnTo>
                    <a:pt x="1144588" y="304992"/>
                  </a:lnTo>
                  <a:lnTo>
                    <a:pt x="1213168" y="238125"/>
                  </a:lnTo>
                  <a:close/>
                  <a:moveTo>
                    <a:pt x="1555569" y="0"/>
                  </a:moveTo>
                  <a:lnTo>
                    <a:pt x="1566687" y="0"/>
                  </a:lnTo>
                  <a:lnTo>
                    <a:pt x="1578441" y="0"/>
                  </a:lnTo>
                  <a:lnTo>
                    <a:pt x="1589876" y="1272"/>
                  </a:lnTo>
                  <a:lnTo>
                    <a:pt x="1601948" y="2862"/>
                  </a:lnTo>
                  <a:lnTo>
                    <a:pt x="1614337" y="5088"/>
                  </a:lnTo>
                  <a:lnTo>
                    <a:pt x="1627043" y="7950"/>
                  </a:lnTo>
                  <a:lnTo>
                    <a:pt x="1640385" y="11766"/>
                  </a:lnTo>
                  <a:lnTo>
                    <a:pt x="1653409" y="16218"/>
                  </a:lnTo>
                  <a:lnTo>
                    <a:pt x="1667386" y="21624"/>
                  </a:lnTo>
                  <a:lnTo>
                    <a:pt x="1681363" y="27984"/>
                  </a:lnTo>
                  <a:lnTo>
                    <a:pt x="1695976" y="35298"/>
                  </a:lnTo>
                  <a:lnTo>
                    <a:pt x="1710588" y="42930"/>
                  </a:lnTo>
                  <a:lnTo>
                    <a:pt x="1725836" y="52152"/>
                  </a:lnTo>
                  <a:lnTo>
                    <a:pt x="1741084" y="62010"/>
                  </a:lnTo>
                  <a:lnTo>
                    <a:pt x="1756649" y="72822"/>
                  </a:lnTo>
                  <a:lnTo>
                    <a:pt x="1772850" y="84588"/>
                  </a:lnTo>
                  <a:lnTo>
                    <a:pt x="1789051" y="97626"/>
                  </a:lnTo>
                  <a:lnTo>
                    <a:pt x="1804617" y="111300"/>
                  </a:lnTo>
                  <a:lnTo>
                    <a:pt x="1819547" y="124656"/>
                  </a:lnTo>
                  <a:lnTo>
                    <a:pt x="1832571" y="138330"/>
                  </a:lnTo>
                  <a:lnTo>
                    <a:pt x="1844642" y="151686"/>
                  </a:lnTo>
                  <a:lnTo>
                    <a:pt x="1856078" y="165042"/>
                  </a:lnTo>
                  <a:lnTo>
                    <a:pt x="1865608" y="178398"/>
                  </a:lnTo>
                  <a:lnTo>
                    <a:pt x="1874502" y="191755"/>
                  </a:lnTo>
                  <a:lnTo>
                    <a:pt x="1881809" y="204475"/>
                  </a:lnTo>
                  <a:lnTo>
                    <a:pt x="1888797" y="217831"/>
                  </a:lnTo>
                  <a:lnTo>
                    <a:pt x="1894197" y="230869"/>
                  </a:lnTo>
                  <a:lnTo>
                    <a:pt x="1898962" y="243907"/>
                  </a:lnTo>
                  <a:lnTo>
                    <a:pt x="1902457" y="256309"/>
                  </a:lnTo>
                  <a:lnTo>
                    <a:pt x="1905633" y="268711"/>
                  </a:lnTo>
                  <a:lnTo>
                    <a:pt x="1907857" y="281113"/>
                  </a:lnTo>
                  <a:lnTo>
                    <a:pt x="1908810" y="293197"/>
                  </a:lnTo>
                  <a:lnTo>
                    <a:pt x="1909763" y="305281"/>
                  </a:lnTo>
                  <a:lnTo>
                    <a:pt x="1909763" y="316729"/>
                  </a:lnTo>
                  <a:lnTo>
                    <a:pt x="1908492" y="328177"/>
                  </a:lnTo>
                  <a:lnTo>
                    <a:pt x="1907539" y="339307"/>
                  </a:lnTo>
                  <a:lnTo>
                    <a:pt x="1905316" y="350437"/>
                  </a:lnTo>
                  <a:lnTo>
                    <a:pt x="1902457" y="360931"/>
                  </a:lnTo>
                  <a:lnTo>
                    <a:pt x="1899598" y="371425"/>
                  </a:lnTo>
                  <a:lnTo>
                    <a:pt x="1895786" y="381601"/>
                  </a:lnTo>
                  <a:lnTo>
                    <a:pt x="1891656" y="391459"/>
                  </a:lnTo>
                  <a:lnTo>
                    <a:pt x="1887527" y="400681"/>
                  </a:lnTo>
                  <a:lnTo>
                    <a:pt x="1882762" y="409903"/>
                  </a:lnTo>
                  <a:lnTo>
                    <a:pt x="1877361" y="418490"/>
                  </a:lnTo>
                  <a:lnTo>
                    <a:pt x="1871643" y="426758"/>
                  </a:lnTo>
                  <a:lnTo>
                    <a:pt x="1865925" y="434708"/>
                  </a:lnTo>
                  <a:lnTo>
                    <a:pt x="1860208" y="442340"/>
                  </a:lnTo>
                  <a:lnTo>
                    <a:pt x="1854172" y="449336"/>
                  </a:lnTo>
                  <a:lnTo>
                    <a:pt x="1847501" y="456014"/>
                  </a:lnTo>
                  <a:lnTo>
                    <a:pt x="1841783" y="463328"/>
                  </a:lnTo>
                  <a:lnTo>
                    <a:pt x="1830983" y="476048"/>
                  </a:lnTo>
                  <a:lnTo>
                    <a:pt x="1801122" y="514208"/>
                  </a:lnTo>
                  <a:lnTo>
                    <a:pt x="1764909" y="560636"/>
                  </a:lnTo>
                  <a:lnTo>
                    <a:pt x="1730283" y="604838"/>
                  </a:lnTo>
                  <a:lnTo>
                    <a:pt x="1729648" y="593708"/>
                  </a:lnTo>
                  <a:lnTo>
                    <a:pt x="1728377" y="581306"/>
                  </a:lnTo>
                  <a:lnTo>
                    <a:pt x="1726471" y="567632"/>
                  </a:lnTo>
                  <a:lnTo>
                    <a:pt x="1723930" y="553322"/>
                  </a:lnTo>
                  <a:lnTo>
                    <a:pt x="1720118" y="537740"/>
                  </a:lnTo>
                  <a:lnTo>
                    <a:pt x="1715353" y="521840"/>
                  </a:lnTo>
                  <a:lnTo>
                    <a:pt x="1712494" y="513254"/>
                  </a:lnTo>
                  <a:lnTo>
                    <a:pt x="1709318" y="504668"/>
                  </a:lnTo>
                  <a:lnTo>
                    <a:pt x="1705823" y="496082"/>
                  </a:lnTo>
                  <a:lnTo>
                    <a:pt x="1702011" y="487178"/>
                  </a:lnTo>
                  <a:lnTo>
                    <a:pt x="1697882" y="477638"/>
                  </a:lnTo>
                  <a:lnTo>
                    <a:pt x="1693117" y="468098"/>
                  </a:lnTo>
                  <a:lnTo>
                    <a:pt x="1688034" y="458876"/>
                  </a:lnTo>
                  <a:lnTo>
                    <a:pt x="1682952" y="449018"/>
                  </a:lnTo>
                  <a:lnTo>
                    <a:pt x="1677234" y="439160"/>
                  </a:lnTo>
                  <a:lnTo>
                    <a:pt x="1670881" y="428984"/>
                  </a:lnTo>
                  <a:lnTo>
                    <a:pt x="1664527" y="418808"/>
                  </a:lnTo>
                  <a:lnTo>
                    <a:pt x="1657221" y="408631"/>
                  </a:lnTo>
                  <a:lnTo>
                    <a:pt x="1649915" y="398137"/>
                  </a:lnTo>
                  <a:lnTo>
                    <a:pt x="1641973" y="387643"/>
                  </a:lnTo>
                  <a:lnTo>
                    <a:pt x="1633079" y="376831"/>
                  </a:lnTo>
                  <a:lnTo>
                    <a:pt x="1624184" y="365701"/>
                  </a:lnTo>
                  <a:lnTo>
                    <a:pt x="1614337" y="354889"/>
                  </a:lnTo>
                  <a:lnTo>
                    <a:pt x="1604489" y="343441"/>
                  </a:lnTo>
                  <a:lnTo>
                    <a:pt x="1593688" y="332311"/>
                  </a:lnTo>
                  <a:lnTo>
                    <a:pt x="1582570" y="320863"/>
                  </a:lnTo>
                  <a:lnTo>
                    <a:pt x="1571134" y="310051"/>
                  </a:lnTo>
                  <a:lnTo>
                    <a:pt x="1559381" y="299239"/>
                  </a:lnTo>
                  <a:lnTo>
                    <a:pt x="1548263" y="289381"/>
                  </a:lnTo>
                  <a:lnTo>
                    <a:pt x="1536827" y="279523"/>
                  </a:lnTo>
                  <a:lnTo>
                    <a:pt x="1525709" y="270619"/>
                  </a:lnTo>
                  <a:lnTo>
                    <a:pt x="1514590" y="262351"/>
                  </a:lnTo>
                  <a:lnTo>
                    <a:pt x="1503472" y="254083"/>
                  </a:lnTo>
                  <a:lnTo>
                    <a:pt x="1492672" y="246451"/>
                  </a:lnTo>
                  <a:lnTo>
                    <a:pt x="1481871" y="239137"/>
                  </a:lnTo>
                  <a:lnTo>
                    <a:pt x="1471388" y="232777"/>
                  </a:lnTo>
                  <a:lnTo>
                    <a:pt x="1460905" y="226417"/>
                  </a:lnTo>
                  <a:lnTo>
                    <a:pt x="1450740" y="220693"/>
                  </a:lnTo>
                  <a:lnTo>
                    <a:pt x="1440575" y="215287"/>
                  </a:lnTo>
                  <a:lnTo>
                    <a:pt x="1430410" y="210199"/>
                  </a:lnTo>
                  <a:lnTo>
                    <a:pt x="1420562" y="205747"/>
                  </a:lnTo>
                  <a:lnTo>
                    <a:pt x="1411350" y="201613"/>
                  </a:lnTo>
                  <a:lnTo>
                    <a:pt x="1401820" y="197479"/>
                  </a:lnTo>
                  <a:lnTo>
                    <a:pt x="1392925" y="193981"/>
                  </a:lnTo>
                  <a:lnTo>
                    <a:pt x="1375136" y="187620"/>
                  </a:lnTo>
                  <a:lnTo>
                    <a:pt x="1358300" y="182850"/>
                  </a:lnTo>
                  <a:lnTo>
                    <a:pt x="1342417" y="178716"/>
                  </a:lnTo>
                  <a:lnTo>
                    <a:pt x="1327805" y="175536"/>
                  </a:lnTo>
                  <a:lnTo>
                    <a:pt x="1314145" y="173310"/>
                  </a:lnTo>
                  <a:lnTo>
                    <a:pt x="1301756" y="171720"/>
                  </a:lnTo>
                  <a:lnTo>
                    <a:pt x="1290638" y="171084"/>
                  </a:lnTo>
                  <a:lnTo>
                    <a:pt x="1330346" y="138966"/>
                  </a:lnTo>
                  <a:lnTo>
                    <a:pt x="1370689" y="105894"/>
                  </a:lnTo>
                  <a:lnTo>
                    <a:pt x="1405950" y="76638"/>
                  </a:lnTo>
                  <a:lnTo>
                    <a:pt x="1419609" y="64554"/>
                  </a:lnTo>
                  <a:lnTo>
                    <a:pt x="1429774" y="55650"/>
                  </a:lnTo>
                  <a:lnTo>
                    <a:pt x="1435810" y="49926"/>
                  </a:lnTo>
                  <a:lnTo>
                    <a:pt x="1442163" y="44520"/>
                  </a:lnTo>
                  <a:lnTo>
                    <a:pt x="1448834" y="39432"/>
                  </a:lnTo>
                  <a:lnTo>
                    <a:pt x="1455505" y="34026"/>
                  </a:lnTo>
                  <a:lnTo>
                    <a:pt x="1463129" y="29256"/>
                  </a:lnTo>
                  <a:lnTo>
                    <a:pt x="1470753" y="24486"/>
                  </a:lnTo>
                  <a:lnTo>
                    <a:pt x="1479012" y="20352"/>
                  </a:lnTo>
                  <a:lnTo>
                    <a:pt x="1487271" y="16218"/>
                  </a:lnTo>
                  <a:lnTo>
                    <a:pt x="1495848" y="13038"/>
                  </a:lnTo>
                  <a:lnTo>
                    <a:pt x="1505378" y="9540"/>
                  </a:lnTo>
                  <a:lnTo>
                    <a:pt x="1514590" y="6996"/>
                  </a:lnTo>
                  <a:lnTo>
                    <a:pt x="1524438" y="4770"/>
                  </a:lnTo>
                  <a:lnTo>
                    <a:pt x="1534285" y="2544"/>
                  </a:lnTo>
                  <a:lnTo>
                    <a:pt x="1544768" y="1272"/>
                  </a:lnTo>
                  <a:lnTo>
                    <a:pt x="1555569" y="0"/>
                  </a:lnTo>
                  <a:close/>
                </a:path>
              </a:pathLst>
            </a:custGeom>
            <a:solidFill>
              <a:schemeClr val="accent2"/>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013" kern="0">
                <a:solidFill>
                  <a:srgbClr val="FFFFFF"/>
                </a:solidFill>
                <a:latin typeface="Arial"/>
                <a:ea typeface="宋体"/>
              </a:endParaRPr>
            </a:p>
          </p:txBody>
        </p:sp>
      </p:grpSp>
      <p:sp>
        <p:nvSpPr>
          <p:cNvPr id="9" name="文本框 8"/>
          <p:cNvSpPr txBox="1"/>
          <p:nvPr/>
        </p:nvSpPr>
        <p:spPr>
          <a:xfrm>
            <a:off x="4057649" y="191478"/>
            <a:ext cx="840918" cy="400110"/>
          </a:xfrm>
          <a:prstGeom prst="rect">
            <a:avLst/>
          </a:prstGeom>
          <a:noFill/>
        </p:spPr>
        <p:txBody>
          <a:bodyPr wrap="square" rtlCol="0">
            <a:spAutoFit/>
          </a:bodyPr>
          <a:lstStyle/>
          <a:p>
            <a:pPr algn="ctr"/>
            <a:r>
              <a:rPr lang="zh-CN" altLang="en-US" sz="2000" b="1" dirty="0">
                <a:solidFill>
                  <a:schemeClr val="accent2"/>
                </a:solidFill>
                <a:latin typeface="微软雅黑" panose="020B0503020204020204" pitchFamily="34" charset="-122"/>
                <a:ea typeface="微软雅黑" panose="020B0503020204020204" pitchFamily="34" charset="-122"/>
              </a:rPr>
              <a:t>结语</a:t>
            </a:r>
          </a:p>
        </p:txBody>
      </p:sp>
      <p:grpSp>
        <p:nvGrpSpPr>
          <p:cNvPr id="4" name="组合 9"/>
          <p:cNvGrpSpPr/>
          <p:nvPr/>
        </p:nvGrpSpPr>
        <p:grpSpPr>
          <a:xfrm>
            <a:off x="4186381" y="600889"/>
            <a:ext cx="602900" cy="70338"/>
            <a:chOff x="4272852" y="653143"/>
            <a:chExt cx="602900" cy="70338"/>
          </a:xfrm>
        </p:grpSpPr>
        <p:sp>
          <p:nvSpPr>
            <p:cNvPr id="11" name="矩形 10"/>
            <p:cNvSpPr/>
            <p:nvPr/>
          </p:nvSpPr>
          <p:spPr>
            <a:xfrm>
              <a:off x="427285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2357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574302" y="653143"/>
              <a:ext cx="150725" cy="7033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725027" y="653143"/>
              <a:ext cx="150725" cy="703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2503281" y="1632880"/>
            <a:ext cx="3453356" cy="2160591"/>
          </a:xfrm>
          <a:prstGeom prst="rect">
            <a:avLst/>
          </a:prstGeom>
        </p:spPr>
        <p:txBody>
          <a:bodyPr wrap="square">
            <a:spAutoFit/>
          </a:bodyPr>
          <a:lstStyle/>
          <a:p>
            <a:pPr algn="just">
              <a:lnSpc>
                <a:spcPct val="120000"/>
              </a:lnSpc>
              <a:defRPr/>
            </a:pP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通过“一带一路”建设</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推进基础设施投资，推进沿线国家与中国经济互联互通，直至把整个欧亚大陆的市场完全发展起来，这</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一</a:t>
            </a: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伟大创举不仅对世界经济</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、重塑人类文明史来说</a:t>
            </a: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是一个重大贡献</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对中华文明的复兴来说</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也</a:t>
            </a:r>
            <a:r>
              <a:rPr lang="zh-CN" altLang="zh-CN" sz="1600" b="1" dirty="0">
                <a:solidFill>
                  <a:schemeClr val="tx1">
                    <a:lumMod val="75000"/>
                    <a:lumOff val="25000"/>
                  </a:schemeClr>
                </a:solidFill>
                <a:latin typeface="微软雅黑" panose="020B0503020204020204" pitchFamily="34" charset="-122"/>
                <a:ea typeface="微软雅黑" panose="020B0503020204020204" pitchFamily="34" charset="-122"/>
              </a:rPr>
              <a:t>是一个历史性事业。</a:t>
            </a:r>
            <a:endPar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 xmlns:p14="http://schemas.microsoft.com/office/powerpoint/2010/main" val="2450766342"/>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0"/>
            <a:ext cx="9144000" cy="3567112"/>
          </a:xfrm>
          <a:prstGeom prst="rect">
            <a:avLst/>
          </a:prstGeom>
        </p:spPr>
      </p:pic>
      <p:sp>
        <p:nvSpPr>
          <p:cNvPr id="9" name="矩形 8"/>
          <p:cNvSpPr/>
          <p:nvPr/>
        </p:nvSpPr>
        <p:spPr>
          <a:xfrm>
            <a:off x="0" y="3567112"/>
            <a:ext cx="9144000" cy="1576388"/>
          </a:xfrm>
          <a:prstGeom prst="rect">
            <a:avLst/>
          </a:prstGeom>
          <a:solidFill>
            <a:schemeClr val="accent2">
              <a:alpha val="70000"/>
            </a:schemeClr>
          </a:solidFill>
          <a:ln>
            <a:noFill/>
          </a:ln>
          <a:effectLst>
            <a:outerShdw dist="88900"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3649706"/>
            <a:ext cx="9144000" cy="1411200"/>
          </a:xfrm>
          <a:prstGeom prst="rect">
            <a:avLst/>
          </a:prstGeom>
          <a:solidFill>
            <a:schemeClr val="accent2">
              <a:alpha val="50000"/>
            </a:schemeClr>
          </a:solidFill>
          <a:ln>
            <a:noFill/>
          </a:ln>
          <a:effectLst>
            <a:outerShdw dist="76200"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3739706"/>
            <a:ext cx="9144000" cy="123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3811504" y="4021558"/>
            <a:ext cx="3603014" cy="769441"/>
          </a:xfrm>
          <a:prstGeom prst="rect">
            <a:avLst/>
          </a:prstGeom>
          <a:noFill/>
        </p:spPr>
        <p:txBody>
          <a:bodyPr wrap="square" rtlCol="0">
            <a:spAutoFit/>
          </a:bodyPr>
          <a:lstStyle/>
          <a:p>
            <a:pPr algn="ctr"/>
            <a:r>
              <a:rPr lang="zh-CN" altLang="en-US" sz="4400" b="1" dirty="0">
                <a:solidFill>
                  <a:schemeClr val="tx1">
                    <a:lumMod val="85000"/>
                    <a:lumOff val="15000"/>
                  </a:schemeClr>
                </a:solidFill>
                <a:latin typeface="微软雅黑" panose="020B0503020204020204" pitchFamily="34" charset="-122"/>
                <a:ea typeface="微软雅黑" panose="020B0503020204020204" pitchFamily="34" charset="-122"/>
              </a:rPr>
              <a:t>感谢您的聆听</a:t>
            </a:r>
          </a:p>
        </p:txBody>
      </p:sp>
      <p:pic>
        <p:nvPicPr>
          <p:cNvPr id="21" name="图片 20"/>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6519797" y="1458333"/>
            <a:ext cx="2768252" cy="2155370"/>
          </a:xfrm>
          <a:prstGeom prst="rect">
            <a:avLst/>
          </a:prstGeom>
        </p:spPr>
      </p:pic>
    </p:spTree>
    <p:extLst>
      <p:ext uri="{BB962C8B-B14F-4D97-AF65-F5344CB8AC3E}">
        <p14:creationId xmlns="" xmlns:p14="http://schemas.microsoft.com/office/powerpoint/2010/main" val="3605352168"/>
      </p:ext>
    </p:extLst>
  </p:cSld>
  <p:clrMapOvr>
    <a:masterClrMapping/>
  </p:clrMapOvr>
  <p:transition advTm="3000">
    <p:random/>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3.jpg"/>
          <p:cNvPicPr>
            <a:picLocks noChangeAspect="1"/>
          </p:cNvPicPr>
          <p:nvPr/>
        </p:nvPicPr>
        <p:blipFill>
          <a:blip r:embed="rId2"/>
          <a:stretch>
            <a:fillRect/>
          </a:stretch>
        </p:blipFill>
        <p:spPr>
          <a:xfrm>
            <a:off x="0" y="0"/>
            <a:ext cx="9144000" cy="5143500"/>
          </a:xfrm>
          <a:prstGeom prst="rect">
            <a:avLst/>
          </a:prstGeom>
        </p:spPr>
      </p:pic>
    </p:spTree>
  </p:cSld>
  <p:clrMapOvr>
    <a:masterClrMapping/>
  </p:clrMapOvr>
  <p:transition advTm="3000">
    <p:random/>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jpg"/>
          <p:cNvPicPr>
            <a:picLocks noChangeAspect="1"/>
          </p:cNvPicPr>
          <p:nvPr/>
        </p:nvPicPr>
        <p:blipFill>
          <a:blip r:embed="rId2"/>
          <a:stretch>
            <a:fillRect/>
          </a:stretch>
        </p:blipFill>
        <p:spPr>
          <a:xfrm>
            <a:off x="1" y="-1"/>
            <a:ext cx="9144000" cy="5545668"/>
          </a:xfrm>
          <a:prstGeom prst="rect">
            <a:avLst/>
          </a:prstGeom>
        </p:spPr>
      </p:pic>
    </p:spTree>
  </p:cSld>
  <p:clrMapOvr>
    <a:masterClrMapping/>
  </p:clrMapOvr>
  <p:transition advTm="3000">
    <p:random/>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9.jpg"/>
          <p:cNvPicPr>
            <a:picLocks noChangeAspect="1"/>
          </p:cNvPicPr>
          <p:nvPr/>
        </p:nvPicPr>
        <p:blipFill>
          <a:blip r:embed="rId2"/>
          <a:stretch>
            <a:fillRect/>
          </a:stretch>
        </p:blipFill>
        <p:spPr>
          <a:xfrm>
            <a:off x="1" y="-101600"/>
            <a:ext cx="9143999" cy="5384800"/>
          </a:xfrm>
          <a:prstGeom prst="rect">
            <a:avLst/>
          </a:prstGeom>
        </p:spPr>
      </p:pic>
    </p:spTree>
  </p:cSld>
  <p:clrMapOvr>
    <a:masterClrMapping/>
  </p:clrMapOvr>
  <p:transition advTm="3000">
    <p:random/>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0" y="0"/>
            <a:ext cx="9144000" cy="3567112"/>
          </a:xfrm>
          <a:prstGeom prst="rect">
            <a:avLst/>
          </a:prstGeom>
        </p:spPr>
      </p:pic>
      <p:pic>
        <p:nvPicPr>
          <p:cNvPr id="2" name="图片 1"/>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6519797" y="1458333"/>
            <a:ext cx="2768252" cy="2155370"/>
          </a:xfrm>
          <a:prstGeom prst="rect">
            <a:avLst/>
          </a:prstGeom>
        </p:spPr>
      </p:pic>
      <p:sp>
        <p:nvSpPr>
          <p:cNvPr id="9" name="矩形 8"/>
          <p:cNvSpPr/>
          <p:nvPr/>
        </p:nvSpPr>
        <p:spPr>
          <a:xfrm>
            <a:off x="0" y="3567112"/>
            <a:ext cx="9144000" cy="1576388"/>
          </a:xfrm>
          <a:prstGeom prst="rect">
            <a:avLst/>
          </a:prstGeom>
          <a:solidFill>
            <a:schemeClr val="accent2">
              <a:alpha val="70000"/>
            </a:schemeClr>
          </a:solidFill>
          <a:ln>
            <a:noFill/>
          </a:ln>
          <a:effectLst>
            <a:outerShdw dist="88900"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3649706"/>
            <a:ext cx="9144000" cy="1411200"/>
          </a:xfrm>
          <a:prstGeom prst="rect">
            <a:avLst/>
          </a:prstGeom>
          <a:solidFill>
            <a:schemeClr val="accent2">
              <a:alpha val="50000"/>
            </a:schemeClr>
          </a:solidFill>
          <a:ln>
            <a:noFill/>
          </a:ln>
          <a:effectLst>
            <a:outerShdw dist="76200"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3739706"/>
            <a:ext cx="9144000" cy="123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80514" y="4032817"/>
            <a:ext cx="8782242" cy="584775"/>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rPr>
              <a:t>“一带一路”</a:t>
            </a:r>
            <a:r>
              <a:rPr lang="zh-CN" altLang="zh-CN" sz="3200" b="1" dirty="0">
                <a:solidFill>
                  <a:schemeClr val="tx1">
                    <a:lumMod val="85000"/>
                    <a:lumOff val="15000"/>
                  </a:schemeClr>
                </a:solidFill>
                <a:latin typeface="微软雅黑" panose="020B0503020204020204" pitchFamily="34" charset="-122"/>
                <a:ea typeface="微软雅黑" panose="020B0503020204020204" pitchFamily="34" charset="-122"/>
              </a:rPr>
              <a:t>是中华民族伟大复兴的广阔之路</a:t>
            </a:r>
            <a:endPar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8" name="Bandari - Your Smile - 纯音乐版.mp3">
            <a:hlinkClick r:id="" action="ppaction://media"/>
            <a:extLst>
              <a:ext uri="{FF2B5EF4-FFF2-40B4-BE49-F238E27FC236}">
                <a16:creationId xmlns="" xmlns:a16="http://schemas.microsoft.com/office/drawing/2014/main" id="{CF111E44-B9FB-49FA-926F-5FE84F9C2895}"/>
              </a:ext>
            </a:extLst>
          </p:cNvPr>
          <p:cNvPicPr>
            <a:picLocks noChangeAspect="1"/>
          </p:cNvPicPr>
          <p:nvPr>
            <a:videoFile r:link="rId1"/>
            <p:extLst>
              <p:ext uri="{DAA4B4D4-6D71-4841-9C94-3DE7FCFB9230}">
                <p14:media xmlns="" xmlns:p14="http://schemas.microsoft.com/office/powerpoint/2010/main" r:embed="rId6"/>
              </p:ext>
            </p:extLst>
          </p:nvPr>
        </p:nvPicPr>
        <p:blipFill>
          <a:blip r:embed="rId7" cstate="print"/>
          <a:stretch>
            <a:fillRect/>
          </a:stretch>
        </p:blipFill>
        <p:spPr>
          <a:xfrm>
            <a:off x="-774095" y="0"/>
            <a:ext cx="774095" cy="774095"/>
          </a:xfrm>
          <a:prstGeom prst="rect">
            <a:avLst/>
          </a:prstGeom>
        </p:spPr>
      </p:pic>
    </p:spTree>
    <p:extLst>
      <p:ext uri="{BB962C8B-B14F-4D97-AF65-F5344CB8AC3E}">
        <p14:creationId xmlns="" xmlns:p14="http://schemas.microsoft.com/office/powerpoint/2010/main" val="158305285"/>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1000"/>
                                        <p:tgtEl>
                                          <p:spTgt spid="10"/>
                                        </p:tgtEl>
                                      </p:cBhvr>
                                    </p:animEffect>
                                    <p:anim calcmode="lin" valueType="num">
                                      <p:cBhvr>
                                        <p:cTn id="27" dur="1000" fill="hold"/>
                                        <p:tgtEl>
                                          <p:spTgt spid="10"/>
                                        </p:tgtEl>
                                        <p:attrNameLst>
                                          <p:attrName>ppt_x</p:attrName>
                                        </p:attrNameLst>
                                      </p:cBhvr>
                                      <p:tavLst>
                                        <p:tav tm="0">
                                          <p:val>
                                            <p:strVal val="#ppt_x"/>
                                          </p:val>
                                        </p:tav>
                                        <p:tav tm="100000">
                                          <p:val>
                                            <p:strVal val="#ppt_x"/>
                                          </p:val>
                                        </p:tav>
                                      </p:tavLst>
                                    </p:anim>
                                    <p:anim calcmode="lin" valueType="num">
                                      <p:cBhvr>
                                        <p:cTn id="28" dur="1000" fill="hold"/>
                                        <p:tgtEl>
                                          <p:spTgt spid="10"/>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anim calcmode="lin" valueType="num">
                                      <p:cBhvr>
                                        <p:cTn id="32" dur="1000" fill="hold"/>
                                        <p:tgtEl>
                                          <p:spTgt spid="11"/>
                                        </p:tgtEl>
                                        <p:attrNameLst>
                                          <p:attrName>ppt_x</p:attrName>
                                        </p:attrNameLst>
                                      </p:cBhvr>
                                      <p:tavLst>
                                        <p:tav tm="0">
                                          <p:val>
                                            <p:strVal val="#ppt_x"/>
                                          </p:val>
                                        </p:tav>
                                        <p:tav tm="100000">
                                          <p:val>
                                            <p:strVal val="#ppt_x"/>
                                          </p:val>
                                        </p:tav>
                                      </p:tavLst>
                                    </p:anim>
                                    <p:anim calcmode="lin" valueType="num">
                                      <p:cBhvr>
                                        <p:cTn id="33" dur="1000" fill="hold"/>
                                        <p:tgtEl>
                                          <p:spTgt spid="11"/>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1000"/>
                                        <p:tgtEl>
                                          <p:spTgt spid="12"/>
                                        </p:tgtEl>
                                      </p:cBhvr>
                                    </p:animEffect>
                                    <p:anim calcmode="lin" valueType="num">
                                      <p:cBhvr>
                                        <p:cTn id="37" dur="1000" fill="hold"/>
                                        <p:tgtEl>
                                          <p:spTgt spid="12"/>
                                        </p:tgtEl>
                                        <p:attrNameLst>
                                          <p:attrName>ppt_x</p:attrName>
                                        </p:attrNameLst>
                                      </p:cBhvr>
                                      <p:tavLst>
                                        <p:tav tm="0">
                                          <p:val>
                                            <p:strVal val="#ppt_x"/>
                                          </p:val>
                                        </p:tav>
                                        <p:tav tm="100000">
                                          <p:val>
                                            <p:strVal val="#ppt_x"/>
                                          </p:val>
                                        </p:tav>
                                      </p:tavLst>
                                    </p:anim>
                                    <p:anim calcmode="lin" valueType="num">
                                      <p:cBhvr>
                                        <p:cTn id="38" dur="1000" fill="hold"/>
                                        <p:tgtEl>
                                          <p:spTgt spid="12"/>
                                        </p:tgtEl>
                                        <p:attrNameLst>
                                          <p:attrName>ppt_y</p:attrName>
                                        </p:attrNameLst>
                                      </p:cBhvr>
                                      <p:tavLst>
                                        <p:tav tm="0">
                                          <p:val>
                                            <p:strVal val="#ppt_y+.1"/>
                                          </p:val>
                                        </p:tav>
                                        <p:tav tm="100000">
                                          <p:val>
                                            <p:strVal val="#ppt_y"/>
                                          </p:val>
                                        </p:tav>
                                      </p:tavLst>
                                    </p:anim>
                                  </p:childTnLst>
                                </p:cTn>
                              </p:par>
                            </p:childTnLst>
                          </p:cTn>
                        </p:par>
                        <p:par>
                          <p:cTn id="39" fill="hold">
                            <p:stCondLst>
                              <p:cond delay="1000"/>
                            </p:stCondLst>
                            <p:childTnLst>
                              <p:par>
                                <p:cTn id="40" presetID="1" presetClass="mediacall" presetSubtype="0" fill="hold" nodeType="afterEffect">
                                  <p:stCondLst>
                                    <p:cond delay="0"/>
                                  </p:stCondLst>
                                  <p:childTnLst>
                                    <p:cmd type="call" cmd="playFrom(0.0)">
                                      <p:cBhvr>
                                        <p:cTn id="41"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42" repeatCount="indefinite" fill="hold" display="0">
                  <p:stCondLst>
                    <p:cond delay="indefinite"/>
                  </p:stCondLst>
                  <p:endCondLst>
                    <p:cond evt="onStopAudio" delay="0">
                      <p:tgtEl>
                        <p:sldTgt/>
                      </p:tgtEl>
                    </p:cond>
                  </p:endCondLst>
                </p:cTn>
                <p:tgtEl>
                  <p:spTgt spid="8"/>
                </p:tgtEl>
              </p:cMediaNode>
            </p:video>
          </p:childTnLst>
        </p:cTn>
      </p:par>
    </p:tnLst>
    <p:bldLst>
      <p:bldP spid="9" grpId="0" animBg="1"/>
      <p:bldP spid="10" grpId="0" animBg="1"/>
      <p:bldP spid="11" grpId="0" animBg="1"/>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图片 63"/>
          <p:cNvPicPr>
            <a:picLocks noChangeAspect="1"/>
          </p:cNvPicPr>
          <p:nvPr/>
        </p:nvPicPr>
        <p:blipFill rotWithShape="1">
          <a:blip r:embed="rId31" cstate="print">
            <a:extLst>
              <a:ext uri="{28A0092B-C50C-407E-A947-70E740481C1C}">
                <a14:useLocalDpi xmlns="" xmlns:a14="http://schemas.microsoft.com/office/drawing/2010/main" val="0"/>
              </a:ext>
            </a:extLst>
          </a:blip>
          <a:srcRect l="1537" t="-16" r="13945" b="16"/>
          <a:stretch/>
        </p:blipFill>
        <p:spPr>
          <a:xfrm>
            <a:off x="0" y="0"/>
            <a:ext cx="9135836" cy="5143500"/>
          </a:xfrm>
          <a:prstGeom prst="rect">
            <a:avLst/>
          </a:prstGeom>
        </p:spPr>
      </p:pic>
      <p:sp>
        <p:nvSpPr>
          <p:cNvPr id="2" name="矩形 1"/>
          <p:cNvSpPr/>
          <p:nvPr/>
        </p:nvSpPr>
        <p:spPr>
          <a:xfrm>
            <a:off x="0" y="0"/>
            <a:ext cx="9144000" cy="4504267"/>
          </a:xfrm>
          <a:prstGeom prst="rect">
            <a:avLst/>
          </a:prstGeom>
          <a:solidFill>
            <a:schemeClr val="bg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MH_Others_1"/>
          <p:cNvSpPr/>
          <p:nvPr>
            <p:custDataLst>
              <p:tags r:id="rId2"/>
            </p:custDataLst>
          </p:nvPr>
        </p:nvSpPr>
        <p:spPr>
          <a:xfrm>
            <a:off x="1941750" y="2565"/>
            <a:ext cx="148731" cy="5140935"/>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3"/>
          </a:p>
        </p:txBody>
      </p:sp>
      <p:sp>
        <p:nvSpPr>
          <p:cNvPr id="21" name="MH_Others_2"/>
          <p:cNvSpPr txBox="1"/>
          <p:nvPr>
            <p:custDataLst>
              <p:tags r:id="rId3"/>
            </p:custDataLst>
          </p:nvPr>
        </p:nvSpPr>
        <p:spPr>
          <a:xfrm>
            <a:off x="585925" y="1137037"/>
            <a:ext cx="775693" cy="830997"/>
          </a:xfrm>
          <a:prstGeom prst="rect">
            <a:avLst/>
          </a:prstGeom>
          <a:noFill/>
        </p:spPr>
        <p:txBody>
          <a:bodyPr wrap="none" rtlCol="0" anchor="ctr" anchorCtr="0">
            <a:noAutofit/>
          </a:bodyPr>
          <a:lstStyle/>
          <a:p>
            <a:pPr algn="ctr"/>
            <a:r>
              <a:rPr lang="zh-CN" altLang="en-US" sz="4800" b="1" dirty="0">
                <a:solidFill>
                  <a:schemeClr val="accent2"/>
                </a:solidFill>
                <a:latin typeface="微软雅黑" panose="020B0503020204020204" pitchFamily="34" charset="-122"/>
                <a:ea typeface="微软雅黑" panose="020B0503020204020204" pitchFamily="34" charset="-122"/>
              </a:rPr>
              <a:t>目</a:t>
            </a:r>
          </a:p>
        </p:txBody>
      </p:sp>
      <p:sp>
        <p:nvSpPr>
          <p:cNvPr id="22" name="MH_Others_3"/>
          <p:cNvSpPr txBox="1"/>
          <p:nvPr>
            <p:custDataLst>
              <p:tags r:id="rId4"/>
            </p:custDataLst>
          </p:nvPr>
        </p:nvSpPr>
        <p:spPr>
          <a:xfrm>
            <a:off x="577515" y="2909424"/>
            <a:ext cx="792512" cy="830997"/>
          </a:xfrm>
          <a:prstGeom prst="rect">
            <a:avLst/>
          </a:prstGeom>
          <a:noFill/>
        </p:spPr>
        <p:txBody>
          <a:bodyPr wrap="square" rtlCol="0" anchor="ctr" anchorCtr="0">
            <a:noAutofit/>
          </a:bodyPr>
          <a:lstStyle/>
          <a:p>
            <a:pPr algn="ctr"/>
            <a:r>
              <a:rPr lang="zh-CN" altLang="en-US" sz="4800" b="1" dirty="0">
                <a:solidFill>
                  <a:schemeClr val="accent2"/>
                </a:solidFill>
                <a:latin typeface="微软雅黑" panose="020B0503020204020204" pitchFamily="34" charset="-122"/>
                <a:ea typeface="微软雅黑" panose="020B0503020204020204" pitchFamily="34" charset="-122"/>
              </a:rPr>
              <a:t>录</a:t>
            </a:r>
          </a:p>
        </p:txBody>
      </p:sp>
      <p:sp>
        <p:nvSpPr>
          <p:cNvPr id="23" name="MH_Others_4"/>
          <p:cNvSpPr/>
          <p:nvPr>
            <p:custDataLst>
              <p:tags r:id="rId5"/>
            </p:custDataLst>
          </p:nvPr>
        </p:nvSpPr>
        <p:spPr>
          <a:xfrm>
            <a:off x="883613" y="2354978"/>
            <a:ext cx="180316" cy="16750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noAutofit/>
          </a:bodyPr>
          <a:lstStyle/>
          <a:p>
            <a:pPr algn="ctr"/>
            <a:endParaRPr lang="zh-CN" altLang="en-US" sz="2700" b="1">
              <a:solidFill>
                <a:schemeClr val="accent2"/>
              </a:solidFill>
              <a:latin typeface="微软雅黑" panose="020B0503020204020204" pitchFamily="34" charset="-122"/>
              <a:ea typeface="微软雅黑" panose="020B0503020204020204" pitchFamily="34" charset="-122"/>
            </a:endParaRPr>
          </a:p>
        </p:txBody>
      </p:sp>
      <p:cxnSp>
        <p:nvCxnSpPr>
          <p:cNvPr id="4" name="MH_Others_5"/>
          <p:cNvCxnSpPr>
            <a:stCxn id="5" idx="6"/>
          </p:cNvCxnSpPr>
          <p:nvPr>
            <p:custDataLst>
              <p:tags r:id="rId6"/>
            </p:custDataLst>
          </p:nvPr>
        </p:nvCxnSpPr>
        <p:spPr>
          <a:xfrm>
            <a:off x="2083615" y="839033"/>
            <a:ext cx="403482" cy="162307"/>
          </a:xfrm>
          <a:prstGeom prst="line">
            <a:avLst/>
          </a:prstGeom>
          <a:ln w="254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 name="MH_Others_6"/>
          <p:cNvSpPr/>
          <p:nvPr>
            <p:custDataLst>
              <p:tags r:id="rId7"/>
            </p:custDataLst>
          </p:nvPr>
        </p:nvSpPr>
        <p:spPr>
          <a:xfrm>
            <a:off x="1948615" y="778305"/>
            <a:ext cx="135000" cy="121455"/>
          </a:xfrm>
          <a:prstGeom prst="ellipse">
            <a:avLst/>
          </a:prstGeom>
          <a:solidFill>
            <a:schemeClr val="accent2"/>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900"/>
          </a:p>
        </p:txBody>
      </p:sp>
      <p:sp>
        <p:nvSpPr>
          <p:cNvPr id="6" name="MH_Entry_1">
            <a:hlinkClick r:id="" action="ppaction://noaction"/>
          </p:cNvPr>
          <p:cNvSpPr txBox="1">
            <a:spLocks noChangeArrowheads="1"/>
          </p:cNvSpPr>
          <p:nvPr>
            <p:custDataLst>
              <p:tags r:id="rId8"/>
            </p:custDataLst>
          </p:nvPr>
        </p:nvSpPr>
        <p:spPr bwMode="auto">
          <a:xfrm>
            <a:off x="2932262" y="819528"/>
            <a:ext cx="4687903" cy="3636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“一带一路”建设投资成绩斐然</a:t>
            </a:r>
          </a:p>
        </p:txBody>
      </p:sp>
      <p:sp>
        <p:nvSpPr>
          <p:cNvPr id="7" name="MH_Number_1">
            <a:hlinkClick r:id="" action="ppaction://noaction"/>
          </p:cNvPr>
          <p:cNvSpPr txBox="1">
            <a:spLocks noChangeArrowheads="1"/>
          </p:cNvSpPr>
          <p:nvPr>
            <p:custDataLst>
              <p:tags r:id="rId9"/>
            </p:custDataLst>
          </p:nvPr>
        </p:nvSpPr>
        <p:spPr bwMode="auto">
          <a:xfrm>
            <a:off x="2349411" y="805209"/>
            <a:ext cx="582851" cy="38589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400" b="1" dirty="0">
                <a:solidFill>
                  <a:schemeClr val="tx1">
                    <a:lumMod val="75000"/>
                    <a:lumOff val="25000"/>
                  </a:schemeClr>
                </a:solidFill>
                <a:latin typeface="Times New Roman" panose="02020603050405020304" pitchFamily="18" charset="0"/>
                <a:ea typeface="Arial Unicode MS" panose="020B0604020202020204" pitchFamily="34" charset="-122"/>
                <a:cs typeface="Times New Roman" panose="02020603050405020304" pitchFamily="18" charset="0"/>
              </a:rPr>
              <a:t>01</a:t>
            </a:r>
            <a:endParaRPr lang="zh-CN" altLang="en-US" sz="2400" b="1" dirty="0">
              <a:solidFill>
                <a:schemeClr val="tx1">
                  <a:lumMod val="75000"/>
                  <a:lumOff val="25000"/>
                </a:schemeClr>
              </a:solidFill>
              <a:latin typeface="Times New Roman" panose="02020603050405020304" pitchFamily="18" charset="0"/>
              <a:ea typeface="Arial Unicode MS" panose="020B0604020202020204" pitchFamily="34" charset="-122"/>
              <a:cs typeface="Times New Roman" panose="02020603050405020304" pitchFamily="18" charset="0"/>
            </a:endParaRPr>
          </a:p>
        </p:txBody>
      </p:sp>
      <p:cxnSp>
        <p:nvCxnSpPr>
          <p:cNvPr id="28" name="MH_Others_7"/>
          <p:cNvCxnSpPr>
            <a:stCxn id="29" idx="6"/>
          </p:cNvCxnSpPr>
          <p:nvPr>
            <p:custDataLst>
              <p:tags r:id="rId10"/>
            </p:custDataLst>
          </p:nvPr>
        </p:nvCxnSpPr>
        <p:spPr>
          <a:xfrm>
            <a:off x="2083615" y="1387782"/>
            <a:ext cx="403482" cy="162307"/>
          </a:xfrm>
          <a:prstGeom prst="line">
            <a:avLst/>
          </a:prstGeom>
          <a:ln w="254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9" name="MH_Others_8"/>
          <p:cNvSpPr/>
          <p:nvPr>
            <p:custDataLst>
              <p:tags r:id="rId11"/>
            </p:custDataLst>
          </p:nvPr>
        </p:nvSpPr>
        <p:spPr>
          <a:xfrm>
            <a:off x="1948615" y="1327054"/>
            <a:ext cx="135000" cy="121455"/>
          </a:xfrm>
          <a:prstGeom prst="ellipse">
            <a:avLst/>
          </a:prstGeom>
          <a:solidFill>
            <a:schemeClr val="accent2"/>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900"/>
          </a:p>
        </p:txBody>
      </p:sp>
      <p:sp>
        <p:nvSpPr>
          <p:cNvPr id="30" name="MH_Entry_2">
            <a:hlinkClick r:id="" action="ppaction://noaction"/>
          </p:cNvPr>
          <p:cNvSpPr txBox="1">
            <a:spLocks noChangeArrowheads="1"/>
          </p:cNvSpPr>
          <p:nvPr>
            <p:custDataLst>
              <p:tags r:id="rId12"/>
            </p:custDataLst>
          </p:nvPr>
        </p:nvSpPr>
        <p:spPr bwMode="auto">
          <a:xfrm>
            <a:off x="2932262" y="1369909"/>
            <a:ext cx="5708440" cy="3636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nchor="ctr">
            <a:no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000" b="1" dirty="0">
                <a:solidFill>
                  <a:schemeClr val="accent2"/>
                </a:solidFill>
                <a:latin typeface="微软雅黑" panose="020B0503020204020204" pitchFamily="34" charset="-122"/>
                <a:ea typeface="微软雅黑" panose="020B0503020204020204" pitchFamily="34" charset="-122"/>
              </a:rPr>
              <a:t>丝绸之路经济带建设有助于中国经济发展趋于平衡</a:t>
            </a:r>
          </a:p>
        </p:txBody>
      </p:sp>
      <p:cxnSp>
        <p:nvCxnSpPr>
          <p:cNvPr id="33" name="MH_Others_9"/>
          <p:cNvCxnSpPr>
            <a:stCxn id="34" idx="6"/>
          </p:cNvCxnSpPr>
          <p:nvPr>
            <p:custDataLst>
              <p:tags r:id="rId13"/>
            </p:custDataLst>
          </p:nvPr>
        </p:nvCxnSpPr>
        <p:spPr>
          <a:xfrm>
            <a:off x="2083615" y="1936531"/>
            <a:ext cx="403482" cy="162307"/>
          </a:xfrm>
          <a:prstGeom prst="line">
            <a:avLst/>
          </a:prstGeom>
          <a:ln w="254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4" name="MH_Others_10"/>
          <p:cNvSpPr/>
          <p:nvPr>
            <p:custDataLst>
              <p:tags r:id="rId14"/>
            </p:custDataLst>
          </p:nvPr>
        </p:nvSpPr>
        <p:spPr>
          <a:xfrm>
            <a:off x="1948615" y="1875802"/>
            <a:ext cx="135000" cy="121455"/>
          </a:xfrm>
          <a:prstGeom prst="ellipse">
            <a:avLst/>
          </a:prstGeom>
          <a:solidFill>
            <a:schemeClr val="accent2"/>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900"/>
          </a:p>
        </p:txBody>
      </p:sp>
      <p:sp>
        <p:nvSpPr>
          <p:cNvPr id="35" name="MH_Entry_3">
            <a:hlinkClick r:id="" action="ppaction://noaction"/>
          </p:cNvPr>
          <p:cNvSpPr txBox="1">
            <a:spLocks noChangeArrowheads="1"/>
          </p:cNvSpPr>
          <p:nvPr>
            <p:custDataLst>
              <p:tags r:id="rId15"/>
            </p:custDataLst>
          </p:nvPr>
        </p:nvSpPr>
        <p:spPr bwMode="auto">
          <a:xfrm>
            <a:off x="2932262" y="1920290"/>
            <a:ext cx="5651290" cy="3636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重振丝绸之路为处理乱世难题提供了解决之道</a:t>
            </a:r>
          </a:p>
        </p:txBody>
      </p:sp>
      <p:cxnSp>
        <p:nvCxnSpPr>
          <p:cNvPr id="38" name="MH_Others_11"/>
          <p:cNvCxnSpPr>
            <a:stCxn id="39" idx="6"/>
          </p:cNvCxnSpPr>
          <p:nvPr>
            <p:custDataLst>
              <p:tags r:id="rId16"/>
            </p:custDataLst>
          </p:nvPr>
        </p:nvCxnSpPr>
        <p:spPr>
          <a:xfrm>
            <a:off x="2083615" y="2485280"/>
            <a:ext cx="403482" cy="162307"/>
          </a:xfrm>
          <a:prstGeom prst="line">
            <a:avLst/>
          </a:prstGeom>
          <a:ln w="254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9" name="MH_Others_12"/>
          <p:cNvSpPr/>
          <p:nvPr>
            <p:custDataLst>
              <p:tags r:id="rId17"/>
            </p:custDataLst>
          </p:nvPr>
        </p:nvSpPr>
        <p:spPr>
          <a:xfrm>
            <a:off x="1948615" y="2424551"/>
            <a:ext cx="135000" cy="121455"/>
          </a:xfrm>
          <a:prstGeom prst="ellipse">
            <a:avLst/>
          </a:prstGeom>
          <a:solidFill>
            <a:schemeClr val="accent2"/>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900"/>
          </a:p>
        </p:txBody>
      </p:sp>
      <p:sp>
        <p:nvSpPr>
          <p:cNvPr id="40" name="MH_Entry_4">
            <a:hlinkClick r:id="" action="ppaction://noaction"/>
          </p:cNvPr>
          <p:cNvSpPr txBox="1">
            <a:spLocks noChangeArrowheads="1"/>
          </p:cNvSpPr>
          <p:nvPr>
            <p:custDataLst>
              <p:tags r:id="rId18"/>
            </p:custDataLst>
          </p:nvPr>
        </p:nvSpPr>
        <p:spPr bwMode="auto">
          <a:xfrm>
            <a:off x="2932262" y="2470671"/>
            <a:ext cx="5651290" cy="3636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000" b="1" dirty="0">
                <a:solidFill>
                  <a:schemeClr val="accent2"/>
                </a:solidFill>
                <a:latin typeface="微软雅黑" panose="020B0503020204020204" pitchFamily="34" charset="-122"/>
                <a:ea typeface="微软雅黑" panose="020B0503020204020204" pitchFamily="34" charset="-122"/>
              </a:rPr>
              <a:t>丝绸之路经济带建设符合中国地缘政治利益</a:t>
            </a:r>
          </a:p>
        </p:txBody>
      </p:sp>
      <p:cxnSp>
        <p:nvCxnSpPr>
          <p:cNvPr id="43" name="MH_Others_13"/>
          <p:cNvCxnSpPr>
            <a:stCxn id="44" idx="6"/>
          </p:cNvCxnSpPr>
          <p:nvPr>
            <p:custDataLst>
              <p:tags r:id="rId19"/>
            </p:custDataLst>
          </p:nvPr>
        </p:nvCxnSpPr>
        <p:spPr>
          <a:xfrm>
            <a:off x="2083615" y="3034028"/>
            <a:ext cx="403482" cy="162307"/>
          </a:xfrm>
          <a:prstGeom prst="line">
            <a:avLst/>
          </a:prstGeom>
          <a:ln w="254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4" name="MH_Others_14"/>
          <p:cNvSpPr/>
          <p:nvPr>
            <p:custDataLst>
              <p:tags r:id="rId20"/>
            </p:custDataLst>
          </p:nvPr>
        </p:nvSpPr>
        <p:spPr>
          <a:xfrm>
            <a:off x="1948615" y="2973300"/>
            <a:ext cx="135000" cy="121455"/>
          </a:xfrm>
          <a:prstGeom prst="ellipse">
            <a:avLst/>
          </a:prstGeom>
          <a:solidFill>
            <a:schemeClr val="accent2"/>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900"/>
          </a:p>
        </p:txBody>
      </p:sp>
      <p:sp>
        <p:nvSpPr>
          <p:cNvPr id="45" name="MH_Entry_5">
            <a:hlinkClick r:id="" action="ppaction://noaction"/>
          </p:cNvPr>
          <p:cNvSpPr txBox="1">
            <a:spLocks noChangeArrowheads="1"/>
          </p:cNvSpPr>
          <p:nvPr>
            <p:custDataLst>
              <p:tags r:id="rId21"/>
            </p:custDataLst>
          </p:nvPr>
        </p:nvSpPr>
        <p:spPr bwMode="auto">
          <a:xfrm>
            <a:off x="2932262" y="3021052"/>
            <a:ext cx="5651290" cy="3636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5" name="MH_Entry_7">
            <a:hlinkClick r:id="" action="ppaction://noaction"/>
          </p:cNvPr>
          <p:cNvSpPr txBox="1">
            <a:spLocks noChangeArrowheads="1"/>
          </p:cNvSpPr>
          <p:nvPr>
            <p:custDataLst>
              <p:tags r:id="rId22"/>
            </p:custDataLst>
          </p:nvPr>
        </p:nvSpPr>
        <p:spPr bwMode="auto">
          <a:xfrm>
            <a:off x="2957662" y="3021149"/>
            <a:ext cx="4687903" cy="3636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nchor="ctr">
            <a:no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重建丝绸之路是复兴中华文明的重要标志</a:t>
            </a:r>
          </a:p>
        </p:txBody>
      </p:sp>
      <p:sp>
        <p:nvSpPr>
          <p:cNvPr id="58" name="MH_Number_1">
            <a:hlinkClick r:id="" action="ppaction://noaction"/>
          </p:cNvPr>
          <p:cNvSpPr txBox="1">
            <a:spLocks noChangeArrowheads="1"/>
          </p:cNvSpPr>
          <p:nvPr>
            <p:custDataLst>
              <p:tags r:id="rId23"/>
            </p:custDataLst>
          </p:nvPr>
        </p:nvSpPr>
        <p:spPr bwMode="auto">
          <a:xfrm>
            <a:off x="2349411" y="1351600"/>
            <a:ext cx="582851" cy="38589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400" b="1" dirty="0">
                <a:solidFill>
                  <a:schemeClr val="accent2"/>
                </a:solidFill>
                <a:latin typeface="Times New Roman" panose="02020603050405020304" pitchFamily="18" charset="0"/>
                <a:ea typeface="Arial Unicode MS" panose="020B0604020202020204" pitchFamily="34" charset="-122"/>
                <a:cs typeface="Times New Roman" panose="02020603050405020304" pitchFamily="18" charset="0"/>
              </a:rPr>
              <a:t>02</a:t>
            </a:r>
            <a:endParaRPr lang="zh-CN" altLang="en-US" sz="2400" b="1" dirty="0">
              <a:solidFill>
                <a:schemeClr val="accent2"/>
              </a:solidFill>
              <a:latin typeface="Times New Roman" panose="02020603050405020304" pitchFamily="18" charset="0"/>
              <a:ea typeface="Arial Unicode MS" panose="020B0604020202020204" pitchFamily="34" charset="-122"/>
              <a:cs typeface="Times New Roman" panose="02020603050405020304" pitchFamily="18" charset="0"/>
            </a:endParaRPr>
          </a:p>
        </p:txBody>
      </p:sp>
      <p:sp>
        <p:nvSpPr>
          <p:cNvPr id="59" name="MH_Number_1">
            <a:hlinkClick r:id="" action="ppaction://noaction"/>
          </p:cNvPr>
          <p:cNvSpPr txBox="1">
            <a:spLocks noChangeArrowheads="1"/>
          </p:cNvSpPr>
          <p:nvPr>
            <p:custDataLst>
              <p:tags r:id="rId24"/>
            </p:custDataLst>
          </p:nvPr>
        </p:nvSpPr>
        <p:spPr bwMode="auto">
          <a:xfrm>
            <a:off x="2349411" y="1897991"/>
            <a:ext cx="582851" cy="38589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400" b="1" dirty="0">
                <a:solidFill>
                  <a:schemeClr val="tx1">
                    <a:lumMod val="75000"/>
                    <a:lumOff val="25000"/>
                  </a:schemeClr>
                </a:solidFill>
                <a:latin typeface="Times New Roman" panose="02020603050405020304" pitchFamily="18" charset="0"/>
                <a:ea typeface="Arial Unicode MS" panose="020B0604020202020204" pitchFamily="34" charset="-122"/>
                <a:cs typeface="Times New Roman" panose="02020603050405020304" pitchFamily="18" charset="0"/>
              </a:rPr>
              <a:t>03</a:t>
            </a:r>
            <a:endParaRPr lang="zh-CN" altLang="en-US" sz="2400" b="1" dirty="0">
              <a:solidFill>
                <a:schemeClr val="tx1">
                  <a:lumMod val="75000"/>
                  <a:lumOff val="25000"/>
                </a:schemeClr>
              </a:solidFill>
              <a:latin typeface="Times New Roman" panose="02020603050405020304" pitchFamily="18" charset="0"/>
              <a:ea typeface="Arial Unicode MS" panose="020B0604020202020204" pitchFamily="34" charset="-122"/>
              <a:cs typeface="Times New Roman" panose="02020603050405020304" pitchFamily="18" charset="0"/>
            </a:endParaRPr>
          </a:p>
        </p:txBody>
      </p:sp>
      <p:sp>
        <p:nvSpPr>
          <p:cNvPr id="60" name="MH_Number_1">
            <a:hlinkClick r:id="" action="ppaction://noaction"/>
          </p:cNvPr>
          <p:cNvSpPr txBox="1">
            <a:spLocks noChangeArrowheads="1"/>
          </p:cNvSpPr>
          <p:nvPr>
            <p:custDataLst>
              <p:tags r:id="rId25"/>
            </p:custDataLst>
          </p:nvPr>
        </p:nvSpPr>
        <p:spPr bwMode="auto">
          <a:xfrm>
            <a:off x="2349411" y="2444382"/>
            <a:ext cx="582851" cy="38589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400" b="1" dirty="0">
                <a:solidFill>
                  <a:schemeClr val="accent2"/>
                </a:solidFill>
                <a:latin typeface="Times New Roman" panose="02020603050405020304" pitchFamily="18" charset="0"/>
                <a:ea typeface="Arial Unicode MS" panose="020B0604020202020204" pitchFamily="34" charset="-122"/>
                <a:cs typeface="Times New Roman" panose="02020603050405020304" pitchFamily="18" charset="0"/>
              </a:rPr>
              <a:t>04</a:t>
            </a:r>
            <a:endParaRPr lang="zh-CN" altLang="en-US" sz="2400" b="1" dirty="0">
              <a:solidFill>
                <a:schemeClr val="accent2"/>
              </a:solidFill>
              <a:latin typeface="Times New Roman" panose="02020603050405020304" pitchFamily="18" charset="0"/>
              <a:ea typeface="Arial Unicode MS" panose="020B0604020202020204" pitchFamily="34" charset="-122"/>
              <a:cs typeface="Times New Roman" panose="02020603050405020304" pitchFamily="18" charset="0"/>
            </a:endParaRPr>
          </a:p>
        </p:txBody>
      </p:sp>
      <p:sp>
        <p:nvSpPr>
          <p:cNvPr id="61" name="MH_Number_1">
            <a:hlinkClick r:id="" action="ppaction://noaction"/>
          </p:cNvPr>
          <p:cNvSpPr txBox="1">
            <a:spLocks noChangeArrowheads="1"/>
          </p:cNvSpPr>
          <p:nvPr>
            <p:custDataLst>
              <p:tags r:id="rId26"/>
            </p:custDataLst>
          </p:nvPr>
        </p:nvSpPr>
        <p:spPr bwMode="auto">
          <a:xfrm>
            <a:off x="2349411" y="3031668"/>
            <a:ext cx="582851" cy="38589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400" b="1" dirty="0">
                <a:solidFill>
                  <a:schemeClr val="tx1">
                    <a:lumMod val="75000"/>
                    <a:lumOff val="25000"/>
                  </a:schemeClr>
                </a:solidFill>
                <a:latin typeface="Times New Roman" panose="02020603050405020304" pitchFamily="18" charset="0"/>
                <a:ea typeface="Arial Unicode MS" panose="020B0604020202020204" pitchFamily="34" charset="-122"/>
                <a:cs typeface="Times New Roman" panose="02020603050405020304" pitchFamily="18" charset="0"/>
              </a:rPr>
              <a:t>05</a:t>
            </a:r>
            <a:endParaRPr lang="zh-CN" altLang="en-US" sz="2400" b="1" dirty="0">
              <a:solidFill>
                <a:schemeClr val="tx1">
                  <a:lumMod val="75000"/>
                  <a:lumOff val="25000"/>
                </a:schemeClr>
              </a:solidFill>
              <a:latin typeface="Times New Roman" panose="02020603050405020304" pitchFamily="18" charset="0"/>
              <a:ea typeface="Arial Unicode MS" panose="020B0604020202020204" pitchFamily="34" charset="-122"/>
              <a:cs typeface="Times New Roman" panose="02020603050405020304" pitchFamily="18" charset="0"/>
            </a:endParaRPr>
          </a:p>
        </p:txBody>
      </p:sp>
      <p:sp>
        <p:nvSpPr>
          <p:cNvPr id="62" name="MH_Number_1">
            <a:hlinkClick r:id="" action="ppaction://noaction"/>
          </p:cNvPr>
          <p:cNvSpPr txBox="1">
            <a:spLocks noChangeArrowheads="1"/>
          </p:cNvSpPr>
          <p:nvPr>
            <p:custDataLst>
              <p:tags r:id="rId27"/>
            </p:custDataLst>
          </p:nvPr>
        </p:nvSpPr>
        <p:spPr bwMode="auto">
          <a:xfrm>
            <a:off x="2337536" y="3568681"/>
            <a:ext cx="582851" cy="38589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endParaRPr lang="zh-CN" altLang="en-US" sz="2400" b="1" dirty="0">
              <a:solidFill>
                <a:schemeClr val="accent2"/>
              </a:solidFill>
              <a:latin typeface="Times New Roman" panose="02020603050405020304" pitchFamily="18" charset="0"/>
              <a:ea typeface="Arial Unicode MS" panose="020B0604020202020204" pitchFamily="34" charset="-122"/>
              <a:cs typeface="Times New Roman" panose="02020603050405020304" pitchFamily="18" charset="0"/>
            </a:endParaRPr>
          </a:p>
        </p:txBody>
      </p:sp>
      <p:sp>
        <p:nvSpPr>
          <p:cNvPr id="63" name="MH_Number_1">
            <a:hlinkClick r:id="" action="ppaction://noaction"/>
          </p:cNvPr>
          <p:cNvSpPr txBox="1">
            <a:spLocks noChangeArrowheads="1"/>
          </p:cNvSpPr>
          <p:nvPr>
            <p:custDataLst>
              <p:tags r:id="rId28"/>
            </p:custDataLst>
          </p:nvPr>
        </p:nvSpPr>
        <p:spPr bwMode="auto">
          <a:xfrm>
            <a:off x="2349411" y="4110682"/>
            <a:ext cx="582851" cy="38589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endParaRPr lang="zh-CN" altLang="en-US" sz="2400" b="1" dirty="0">
              <a:solidFill>
                <a:schemeClr val="tx1">
                  <a:lumMod val="75000"/>
                  <a:lumOff val="25000"/>
                </a:schemeClr>
              </a:solidFill>
              <a:latin typeface="Times New Roman" panose="02020603050405020304" pitchFamily="18" charset="0"/>
              <a:ea typeface="Arial Unicode MS" panose="020B0604020202020204" pitchFamily="34" charset="-122"/>
              <a:cs typeface="Times New Roman" panose="02020603050405020304" pitchFamily="18" charset="0"/>
            </a:endParaRPr>
          </a:p>
        </p:txBody>
      </p:sp>
    </p:spTree>
    <p:custDataLst>
      <p:tags r:id="rId1"/>
    </p:custDataLst>
    <p:extLst>
      <p:ext uri="{BB962C8B-B14F-4D97-AF65-F5344CB8AC3E}">
        <p14:creationId xmlns="" xmlns:p14="http://schemas.microsoft.com/office/powerpoint/2010/main" val="4051513680"/>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ppt_x</p:attrName>
                                        </p:attrNameLst>
                                      </p:cBhvr>
                                      <p:tavLst>
                                        <p:tav tm="0">
                                          <p:val>
                                            <p:strVal val="#ppt_x-.2"/>
                                          </p:val>
                                        </p:tav>
                                        <p:tav tm="100000">
                                          <p:val>
                                            <p:strVal val="#ppt_x"/>
                                          </p:val>
                                        </p:tav>
                                      </p:tavLst>
                                    </p:anim>
                                    <p:anim calcmode="lin" valueType="num">
                                      <p:cBhvr>
                                        <p:cTn id="8" dur="1000" fill="hold"/>
                                        <p:tgtEl>
                                          <p:spTgt spid="21"/>
                                        </p:tgtEl>
                                        <p:attrNameLst>
                                          <p:attrName>ppt_y</p:attrName>
                                        </p:attrNameLst>
                                      </p:cBhvr>
                                      <p:tavLst>
                                        <p:tav tm="0">
                                          <p:val>
                                            <p:strVal val="#ppt_y"/>
                                          </p:val>
                                        </p:tav>
                                        <p:tav tm="100000">
                                          <p:val>
                                            <p:strVal val="#ppt_y"/>
                                          </p:val>
                                        </p:tav>
                                      </p:tavLst>
                                    </p:anim>
                                    <p:animEffect transition="in" filter="wipe(right)" prLst="gradientSize: 0.1">
                                      <p:cBhvr>
                                        <p:cTn id="9" dur="1000"/>
                                        <p:tgtEl>
                                          <p:spTgt spid="21"/>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1000" fill="hold"/>
                                        <p:tgtEl>
                                          <p:spTgt spid="22"/>
                                        </p:tgtEl>
                                        <p:attrNameLst>
                                          <p:attrName>ppt_x</p:attrName>
                                        </p:attrNameLst>
                                      </p:cBhvr>
                                      <p:tavLst>
                                        <p:tav tm="0">
                                          <p:val>
                                            <p:strVal val="#ppt_x-.2"/>
                                          </p:val>
                                        </p:tav>
                                        <p:tav tm="100000">
                                          <p:val>
                                            <p:strVal val="#ppt_x"/>
                                          </p:val>
                                        </p:tav>
                                      </p:tavLst>
                                    </p:anim>
                                    <p:anim calcmode="lin" valueType="num">
                                      <p:cBhvr>
                                        <p:cTn id="13" dur="1000" fill="hold"/>
                                        <p:tgtEl>
                                          <p:spTgt spid="22"/>
                                        </p:tgtEl>
                                        <p:attrNameLst>
                                          <p:attrName>ppt_y</p:attrName>
                                        </p:attrNameLst>
                                      </p:cBhvr>
                                      <p:tavLst>
                                        <p:tav tm="0">
                                          <p:val>
                                            <p:strVal val="#ppt_y"/>
                                          </p:val>
                                        </p:tav>
                                        <p:tav tm="100000">
                                          <p:val>
                                            <p:strVal val="#ppt_y"/>
                                          </p:val>
                                        </p:tav>
                                      </p:tavLst>
                                    </p:anim>
                                    <p:animEffect transition="in" filter="wipe(right)" prLst="gradientSize: 0.1">
                                      <p:cBhvr>
                                        <p:cTn id="14" dur="1000"/>
                                        <p:tgtEl>
                                          <p:spTgt spid="22"/>
                                        </p:tgtEl>
                                      </p:cBhvr>
                                    </p:animEffect>
                                  </p:childTnLst>
                                </p:cTn>
                              </p:par>
                              <p:par>
                                <p:cTn id="15" presetID="29"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p:cTn id="17" dur="1000" fill="hold"/>
                                        <p:tgtEl>
                                          <p:spTgt spid="23"/>
                                        </p:tgtEl>
                                        <p:attrNameLst>
                                          <p:attrName>ppt_x</p:attrName>
                                        </p:attrNameLst>
                                      </p:cBhvr>
                                      <p:tavLst>
                                        <p:tav tm="0">
                                          <p:val>
                                            <p:strVal val="#ppt_x-.2"/>
                                          </p:val>
                                        </p:tav>
                                        <p:tav tm="100000">
                                          <p:val>
                                            <p:strVal val="#ppt_x"/>
                                          </p:val>
                                        </p:tav>
                                      </p:tavLst>
                                    </p:anim>
                                    <p:anim calcmode="lin" valueType="num">
                                      <p:cBhvr>
                                        <p:cTn id="18" dur="1000" fill="hold"/>
                                        <p:tgtEl>
                                          <p:spTgt spid="23"/>
                                        </p:tgtEl>
                                        <p:attrNameLst>
                                          <p:attrName>ppt_y</p:attrName>
                                        </p:attrNameLst>
                                      </p:cBhvr>
                                      <p:tavLst>
                                        <p:tav tm="0">
                                          <p:val>
                                            <p:strVal val="#ppt_y"/>
                                          </p:val>
                                        </p:tav>
                                        <p:tav tm="100000">
                                          <p:val>
                                            <p:strVal val="#ppt_y"/>
                                          </p:val>
                                        </p:tav>
                                      </p:tavLst>
                                    </p:anim>
                                    <p:animEffect transition="in" filter="wipe(right)" prLst="gradientSize: 0.1">
                                      <p:cBhvr>
                                        <p:cTn id="19" dur="1000"/>
                                        <p:tgtEl>
                                          <p:spTgt spid="23"/>
                                        </p:tgtEl>
                                      </p:cBhvr>
                                    </p:animEffect>
                                  </p:childTnLst>
                                </p:cTn>
                              </p:par>
                            </p:childTnLst>
                          </p:cTn>
                        </p:par>
                      </p:childTnLst>
                    </p:cTn>
                  </p:par>
                  <p:par>
                    <p:cTn id="20" fill="hold">
                      <p:stCondLst>
                        <p:cond delay="indefinite"/>
                      </p:stCondLst>
                      <p:childTnLst>
                        <p:par>
                          <p:cTn id="21" fill="hold">
                            <p:stCondLst>
                              <p:cond delay="0"/>
                            </p:stCondLst>
                            <p:childTnLst>
                              <p:par>
                                <p:cTn id="22" presetID="5" presetClass="entr" presetSubtype="10"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checkerboard(across)">
                                      <p:cBhvr>
                                        <p:cTn id="24" dur="5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000"/>
                                        <p:tgtEl>
                                          <p:spTgt spid="4"/>
                                        </p:tgtEl>
                                      </p:cBhvr>
                                    </p:animEffect>
                                    <p:anim calcmode="lin" valueType="num">
                                      <p:cBhvr>
                                        <p:cTn id="30" dur="1000" fill="hold"/>
                                        <p:tgtEl>
                                          <p:spTgt spid="4"/>
                                        </p:tgtEl>
                                        <p:attrNameLst>
                                          <p:attrName>ppt_x</p:attrName>
                                        </p:attrNameLst>
                                      </p:cBhvr>
                                      <p:tavLst>
                                        <p:tav tm="0">
                                          <p:val>
                                            <p:strVal val="#ppt_x"/>
                                          </p:val>
                                        </p:tav>
                                        <p:tav tm="100000">
                                          <p:val>
                                            <p:strVal val="#ppt_x"/>
                                          </p:val>
                                        </p:tav>
                                      </p:tavLst>
                                    </p:anim>
                                    <p:anim calcmode="lin" valueType="num">
                                      <p:cBhvr>
                                        <p:cTn id="31" dur="1000" fill="hold"/>
                                        <p:tgtEl>
                                          <p:spTgt spid="4"/>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1000"/>
                                        <p:tgtEl>
                                          <p:spTgt spid="6"/>
                                        </p:tgtEl>
                                      </p:cBhvr>
                                    </p:animEffect>
                                    <p:anim calcmode="lin" valueType="num">
                                      <p:cBhvr>
                                        <p:cTn id="40" dur="1000" fill="hold"/>
                                        <p:tgtEl>
                                          <p:spTgt spid="6"/>
                                        </p:tgtEl>
                                        <p:attrNameLst>
                                          <p:attrName>ppt_x</p:attrName>
                                        </p:attrNameLst>
                                      </p:cBhvr>
                                      <p:tavLst>
                                        <p:tav tm="0">
                                          <p:val>
                                            <p:strVal val="#ppt_x"/>
                                          </p:val>
                                        </p:tav>
                                        <p:tav tm="100000">
                                          <p:val>
                                            <p:strVal val="#ppt_x"/>
                                          </p:val>
                                        </p:tav>
                                      </p:tavLst>
                                    </p:anim>
                                    <p:anim calcmode="lin" valueType="num">
                                      <p:cBhvr>
                                        <p:cTn id="41" dur="1000" fill="hold"/>
                                        <p:tgtEl>
                                          <p:spTgt spid="6"/>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1000"/>
                                        <p:tgtEl>
                                          <p:spTgt spid="7"/>
                                        </p:tgtEl>
                                      </p:cBhvr>
                                    </p:animEffect>
                                    <p:anim calcmode="lin" valueType="num">
                                      <p:cBhvr>
                                        <p:cTn id="45" dur="1000" fill="hold"/>
                                        <p:tgtEl>
                                          <p:spTgt spid="7"/>
                                        </p:tgtEl>
                                        <p:attrNameLst>
                                          <p:attrName>ppt_x</p:attrName>
                                        </p:attrNameLst>
                                      </p:cBhvr>
                                      <p:tavLst>
                                        <p:tav tm="0">
                                          <p:val>
                                            <p:strVal val="#ppt_x"/>
                                          </p:val>
                                        </p:tav>
                                        <p:tav tm="100000">
                                          <p:val>
                                            <p:strVal val="#ppt_x"/>
                                          </p:val>
                                        </p:tav>
                                      </p:tavLst>
                                    </p:anim>
                                    <p:anim calcmode="lin" valueType="num">
                                      <p:cBhvr>
                                        <p:cTn id="4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1000"/>
                                        <p:tgtEl>
                                          <p:spTgt spid="28"/>
                                        </p:tgtEl>
                                      </p:cBhvr>
                                    </p:animEffect>
                                    <p:anim calcmode="lin" valueType="num">
                                      <p:cBhvr>
                                        <p:cTn id="52" dur="1000" fill="hold"/>
                                        <p:tgtEl>
                                          <p:spTgt spid="28"/>
                                        </p:tgtEl>
                                        <p:attrNameLst>
                                          <p:attrName>ppt_x</p:attrName>
                                        </p:attrNameLst>
                                      </p:cBhvr>
                                      <p:tavLst>
                                        <p:tav tm="0">
                                          <p:val>
                                            <p:strVal val="#ppt_x"/>
                                          </p:val>
                                        </p:tav>
                                        <p:tav tm="100000">
                                          <p:val>
                                            <p:strVal val="#ppt_x"/>
                                          </p:val>
                                        </p:tav>
                                      </p:tavLst>
                                    </p:anim>
                                    <p:anim calcmode="lin" valueType="num">
                                      <p:cBhvr>
                                        <p:cTn id="53" dur="1000" fill="hold"/>
                                        <p:tgtEl>
                                          <p:spTgt spid="28"/>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1000"/>
                                        <p:tgtEl>
                                          <p:spTgt spid="29"/>
                                        </p:tgtEl>
                                      </p:cBhvr>
                                    </p:animEffect>
                                    <p:anim calcmode="lin" valueType="num">
                                      <p:cBhvr>
                                        <p:cTn id="57" dur="1000" fill="hold"/>
                                        <p:tgtEl>
                                          <p:spTgt spid="29"/>
                                        </p:tgtEl>
                                        <p:attrNameLst>
                                          <p:attrName>ppt_x</p:attrName>
                                        </p:attrNameLst>
                                      </p:cBhvr>
                                      <p:tavLst>
                                        <p:tav tm="0">
                                          <p:val>
                                            <p:strVal val="#ppt_x"/>
                                          </p:val>
                                        </p:tav>
                                        <p:tav tm="100000">
                                          <p:val>
                                            <p:strVal val="#ppt_x"/>
                                          </p:val>
                                        </p:tav>
                                      </p:tavLst>
                                    </p:anim>
                                    <p:anim calcmode="lin" valueType="num">
                                      <p:cBhvr>
                                        <p:cTn id="58" dur="1000" fill="hold"/>
                                        <p:tgtEl>
                                          <p:spTgt spid="29"/>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30"/>
                                        </p:tgtEl>
                                        <p:attrNameLst>
                                          <p:attrName>style.visibility</p:attrName>
                                        </p:attrNameLst>
                                      </p:cBhvr>
                                      <p:to>
                                        <p:strVal val="visible"/>
                                      </p:to>
                                    </p:set>
                                    <p:animEffect transition="in" filter="fade">
                                      <p:cBhvr>
                                        <p:cTn id="61" dur="1000"/>
                                        <p:tgtEl>
                                          <p:spTgt spid="30"/>
                                        </p:tgtEl>
                                      </p:cBhvr>
                                    </p:animEffect>
                                    <p:anim calcmode="lin" valueType="num">
                                      <p:cBhvr>
                                        <p:cTn id="62" dur="1000" fill="hold"/>
                                        <p:tgtEl>
                                          <p:spTgt spid="30"/>
                                        </p:tgtEl>
                                        <p:attrNameLst>
                                          <p:attrName>ppt_x</p:attrName>
                                        </p:attrNameLst>
                                      </p:cBhvr>
                                      <p:tavLst>
                                        <p:tav tm="0">
                                          <p:val>
                                            <p:strVal val="#ppt_x"/>
                                          </p:val>
                                        </p:tav>
                                        <p:tav tm="100000">
                                          <p:val>
                                            <p:strVal val="#ppt_x"/>
                                          </p:val>
                                        </p:tav>
                                      </p:tavLst>
                                    </p:anim>
                                    <p:anim calcmode="lin" valueType="num">
                                      <p:cBhvr>
                                        <p:cTn id="63" dur="1000" fill="hold"/>
                                        <p:tgtEl>
                                          <p:spTgt spid="30"/>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58"/>
                                        </p:tgtEl>
                                        <p:attrNameLst>
                                          <p:attrName>style.visibility</p:attrName>
                                        </p:attrNameLst>
                                      </p:cBhvr>
                                      <p:to>
                                        <p:strVal val="visible"/>
                                      </p:to>
                                    </p:set>
                                    <p:animEffect transition="in" filter="fade">
                                      <p:cBhvr>
                                        <p:cTn id="66" dur="1000"/>
                                        <p:tgtEl>
                                          <p:spTgt spid="58"/>
                                        </p:tgtEl>
                                      </p:cBhvr>
                                    </p:animEffect>
                                    <p:anim calcmode="lin" valueType="num">
                                      <p:cBhvr>
                                        <p:cTn id="67" dur="1000" fill="hold"/>
                                        <p:tgtEl>
                                          <p:spTgt spid="58"/>
                                        </p:tgtEl>
                                        <p:attrNameLst>
                                          <p:attrName>ppt_x</p:attrName>
                                        </p:attrNameLst>
                                      </p:cBhvr>
                                      <p:tavLst>
                                        <p:tav tm="0">
                                          <p:val>
                                            <p:strVal val="#ppt_x"/>
                                          </p:val>
                                        </p:tav>
                                        <p:tav tm="100000">
                                          <p:val>
                                            <p:strVal val="#ppt_x"/>
                                          </p:val>
                                        </p:tav>
                                      </p:tavLst>
                                    </p:anim>
                                    <p:anim calcmode="lin" valueType="num">
                                      <p:cBhvr>
                                        <p:cTn id="68"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nodeType="clickEffect">
                                  <p:stCondLst>
                                    <p:cond delay="0"/>
                                  </p:stCondLst>
                                  <p:childTnLst>
                                    <p:set>
                                      <p:cBhvr>
                                        <p:cTn id="72" dur="1" fill="hold">
                                          <p:stCondLst>
                                            <p:cond delay="0"/>
                                          </p:stCondLst>
                                        </p:cTn>
                                        <p:tgtEl>
                                          <p:spTgt spid="33"/>
                                        </p:tgtEl>
                                        <p:attrNameLst>
                                          <p:attrName>style.visibility</p:attrName>
                                        </p:attrNameLst>
                                      </p:cBhvr>
                                      <p:to>
                                        <p:strVal val="visible"/>
                                      </p:to>
                                    </p:set>
                                    <p:animEffect transition="in" filter="fade">
                                      <p:cBhvr>
                                        <p:cTn id="73" dur="1000"/>
                                        <p:tgtEl>
                                          <p:spTgt spid="33"/>
                                        </p:tgtEl>
                                      </p:cBhvr>
                                    </p:animEffect>
                                    <p:anim calcmode="lin" valueType="num">
                                      <p:cBhvr>
                                        <p:cTn id="74" dur="1000" fill="hold"/>
                                        <p:tgtEl>
                                          <p:spTgt spid="33"/>
                                        </p:tgtEl>
                                        <p:attrNameLst>
                                          <p:attrName>ppt_x</p:attrName>
                                        </p:attrNameLst>
                                      </p:cBhvr>
                                      <p:tavLst>
                                        <p:tav tm="0">
                                          <p:val>
                                            <p:strVal val="#ppt_x"/>
                                          </p:val>
                                        </p:tav>
                                        <p:tav tm="100000">
                                          <p:val>
                                            <p:strVal val="#ppt_x"/>
                                          </p:val>
                                        </p:tav>
                                      </p:tavLst>
                                    </p:anim>
                                    <p:anim calcmode="lin" valueType="num">
                                      <p:cBhvr>
                                        <p:cTn id="75" dur="1000" fill="hold"/>
                                        <p:tgtEl>
                                          <p:spTgt spid="33"/>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34"/>
                                        </p:tgtEl>
                                        <p:attrNameLst>
                                          <p:attrName>style.visibility</p:attrName>
                                        </p:attrNameLst>
                                      </p:cBhvr>
                                      <p:to>
                                        <p:strVal val="visible"/>
                                      </p:to>
                                    </p:set>
                                    <p:animEffect transition="in" filter="fade">
                                      <p:cBhvr>
                                        <p:cTn id="78" dur="1000"/>
                                        <p:tgtEl>
                                          <p:spTgt spid="34"/>
                                        </p:tgtEl>
                                      </p:cBhvr>
                                    </p:animEffect>
                                    <p:anim calcmode="lin" valueType="num">
                                      <p:cBhvr>
                                        <p:cTn id="79" dur="1000" fill="hold"/>
                                        <p:tgtEl>
                                          <p:spTgt spid="34"/>
                                        </p:tgtEl>
                                        <p:attrNameLst>
                                          <p:attrName>ppt_x</p:attrName>
                                        </p:attrNameLst>
                                      </p:cBhvr>
                                      <p:tavLst>
                                        <p:tav tm="0">
                                          <p:val>
                                            <p:strVal val="#ppt_x"/>
                                          </p:val>
                                        </p:tav>
                                        <p:tav tm="100000">
                                          <p:val>
                                            <p:strVal val="#ppt_x"/>
                                          </p:val>
                                        </p:tav>
                                      </p:tavLst>
                                    </p:anim>
                                    <p:anim calcmode="lin" valueType="num">
                                      <p:cBhvr>
                                        <p:cTn id="80" dur="1000" fill="hold"/>
                                        <p:tgtEl>
                                          <p:spTgt spid="34"/>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35"/>
                                        </p:tgtEl>
                                        <p:attrNameLst>
                                          <p:attrName>style.visibility</p:attrName>
                                        </p:attrNameLst>
                                      </p:cBhvr>
                                      <p:to>
                                        <p:strVal val="visible"/>
                                      </p:to>
                                    </p:set>
                                    <p:animEffect transition="in" filter="fade">
                                      <p:cBhvr>
                                        <p:cTn id="83" dur="1000"/>
                                        <p:tgtEl>
                                          <p:spTgt spid="35"/>
                                        </p:tgtEl>
                                      </p:cBhvr>
                                    </p:animEffect>
                                    <p:anim calcmode="lin" valueType="num">
                                      <p:cBhvr>
                                        <p:cTn id="84" dur="1000" fill="hold"/>
                                        <p:tgtEl>
                                          <p:spTgt spid="35"/>
                                        </p:tgtEl>
                                        <p:attrNameLst>
                                          <p:attrName>ppt_x</p:attrName>
                                        </p:attrNameLst>
                                      </p:cBhvr>
                                      <p:tavLst>
                                        <p:tav tm="0">
                                          <p:val>
                                            <p:strVal val="#ppt_x"/>
                                          </p:val>
                                        </p:tav>
                                        <p:tav tm="100000">
                                          <p:val>
                                            <p:strVal val="#ppt_x"/>
                                          </p:val>
                                        </p:tav>
                                      </p:tavLst>
                                    </p:anim>
                                    <p:anim calcmode="lin" valueType="num">
                                      <p:cBhvr>
                                        <p:cTn id="85" dur="1000" fill="hold"/>
                                        <p:tgtEl>
                                          <p:spTgt spid="35"/>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59"/>
                                        </p:tgtEl>
                                        <p:attrNameLst>
                                          <p:attrName>style.visibility</p:attrName>
                                        </p:attrNameLst>
                                      </p:cBhvr>
                                      <p:to>
                                        <p:strVal val="visible"/>
                                      </p:to>
                                    </p:set>
                                    <p:animEffect transition="in" filter="fade">
                                      <p:cBhvr>
                                        <p:cTn id="88" dur="1000"/>
                                        <p:tgtEl>
                                          <p:spTgt spid="59"/>
                                        </p:tgtEl>
                                      </p:cBhvr>
                                    </p:animEffect>
                                    <p:anim calcmode="lin" valueType="num">
                                      <p:cBhvr>
                                        <p:cTn id="89" dur="1000" fill="hold"/>
                                        <p:tgtEl>
                                          <p:spTgt spid="59"/>
                                        </p:tgtEl>
                                        <p:attrNameLst>
                                          <p:attrName>ppt_x</p:attrName>
                                        </p:attrNameLst>
                                      </p:cBhvr>
                                      <p:tavLst>
                                        <p:tav tm="0">
                                          <p:val>
                                            <p:strVal val="#ppt_x"/>
                                          </p:val>
                                        </p:tav>
                                        <p:tav tm="100000">
                                          <p:val>
                                            <p:strVal val="#ppt_x"/>
                                          </p:val>
                                        </p:tav>
                                      </p:tavLst>
                                    </p:anim>
                                    <p:anim calcmode="lin" valueType="num">
                                      <p:cBhvr>
                                        <p:cTn id="90"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par>
                    <p:cTn id="91" fill="hold">
                      <p:stCondLst>
                        <p:cond delay="indefinite"/>
                      </p:stCondLst>
                      <p:childTnLst>
                        <p:par>
                          <p:cTn id="92" fill="hold">
                            <p:stCondLst>
                              <p:cond delay="0"/>
                            </p:stCondLst>
                            <p:childTnLst>
                              <p:par>
                                <p:cTn id="93" presetID="42" presetClass="entr" presetSubtype="0" fill="hold" nodeType="clickEffect">
                                  <p:stCondLst>
                                    <p:cond delay="0"/>
                                  </p:stCondLst>
                                  <p:childTnLst>
                                    <p:set>
                                      <p:cBhvr>
                                        <p:cTn id="94" dur="1" fill="hold">
                                          <p:stCondLst>
                                            <p:cond delay="0"/>
                                          </p:stCondLst>
                                        </p:cTn>
                                        <p:tgtEl>
                                          <p:spTgt spid="38"/>
                                        </p:tgtEl>
                                        <p:attrNameLst>
                                          <p:attrName>style.visibility</p:attrName>
                                        </p:attrNameLst>
                                      </p:cBhvr>
                                      <p:to>
                                        <p:strVal val="visible"/>
                                      </p:to>
                                    </p:set>
                                    <p:animEffect transition="in" filter="fade">
                                      <p:cBhvr>
                                        <p:cTn id="95" dur="1000"/>
                                        <p:tgtEl>
                                          <p:spTgt spid="38"/>
                                        </p:tgtEl>
                                      </p:cBhvr>
                                    </p:animEffect>
                                    <p:anim calcmode="lin" valueType="num">
                                      <p:cBhvr>
                                        <p:cTn id="96" dur="1000" fill="hold"/>
                                        <p:tgtEl>
                                          <p:spTgt spid="38"/>
                                        </p:tgtEl>
                                        <p:attrNameLst>
                                          <p:attrName>ppt_x</p:attrName>
                                        </p:attrNameLst>
                                      </p:cBhvr>
                                      <p:tavLst>
                                        <p:tav tm="0">
                                          <p:val>
                                            <p:strVal val="#ppt_x"/>
                                          </p:val>
                                        </p:tav>
                                        <p:tav tm="100000">
                                          <p:val>
                                            <p:strVal val="#ppt_x"/>
                                          </p:val>
                                        </p:tav>
                                      </p:tavLst>
                                    </p:anim>
                                    <p:anim calcmode="lin" valueType="num">
                                      <p:cBhvr>
                                        <p:cTn id="97" dur="1000" fill="hold"/>
                                        <p:tgtEl>
                                          <p:spTgt spid="38"/>
                                        </p:tgtEl>
                                        <p:attrNameLst>
                                          <p:attrName>ppt_y</p:attrName>
                                        </p:attrNameLst>
                                      </p:cBhvr>
                                      <p:tavLst>
                                        <p:tav tm="0">
                                          <p:val>
                                            <p:strVal val="#ppt_y+.1"/>
                                          </p:val>
                                        </p:tav>
                                        <p:tav tm="100000">
                                          <p:val>
                                            <p:strVal val="#ppt_y"/>
                                          </p:val>
                                        </p:tav>
                                      </p:tavLst>
                                    </p:anim>
                                  </p:childTnLst>
                                </p:cTn>
                              </p:par>
                              <p:par>
                                <p:cTn id="98" presetID="42" presetClass="entr" presetSubtype="0" fill="hold" grpId="0" nodeType="withEffect">
                                  <p:stCondLst>
                                    <p:cond delay="0"/>
                                  </p:stCondLst>
                                  <p:childTnLst>
                                    <p:set>
                                      <p:cBhvr>
                                        <p:cTn id="99" dur="1" fill="hold">
                                          <p:stCondLst>
                                            <p:cond delay="0"/>
                                          </p:stCondLst>
                                        </p:cTn>
                                        <p:tgtEl>
                                          <p:spTgt spid="39"/>
                                        </p:tgtEl>
                                        <p:attrNameLst>
                                          <p:attrName>style.visibility</p:attrName>
                                        </p:attrNameLst>
                                      </p:cBhvr>
                                      <p:to>
                                        <p:strVal val="visible"/>
                                      </p:to>
                                    </p:set>
                                    <p:animEffect transition="in" filter="fade">
                                      <p:cBhvr>
                                        <p:cTn id="100" dur="1000"/>
                                        <p:tgtEl>
                                          <p:spTgt spid="39"/>
                                        </p:tgtEl>
                                      </p:cBhvr>
                                    </p:animEffect>
                                    <p:anim calcmode="lin" valueType="num">
                                      <p:cBhvr>
                                        <p:cTn id="101" dur="1000" fill="hold"/>
                                        <p:tgtEl>
                                          <p:spTgt spid="39"/>
                                        </p:tgtEl>
                                        <p:attrNameLst>
                                          <p:attrName>ppt_x</p:attrName>
                                        </p:attrNameLst>
                                      </p:cBhvr>
                                      <p:tavLst>
                                        <p:tav tm="0">
                                          <p:val>
                                            <p:strVal val="#ppt_x"/>
                                          </p:val>
                                        </p:tav>
                                        <p:tav tm="100000">
                                          <p:val>
                                            <p:strVal val="#ppt_x"/>
                                          </p:val>
                                        </p:tav>
                                      </p:tavLst>
                                    </p:anim>
                                    <p:anim calcmode="lin" valueType="num">
                                      <p:cBhvr>
                                        <p:cTn id="102" dur="1000" fill="hold"/>
                                        <p:tgtEl>
                                          <p:spTgt spid="39"/>
                                        </p:tgtEl>
                                        <p:attrNameLst>
                                          <p:attrName>ppt_y</p:attrName>
                                        </p:attrNameLst>
                                      </p:cBhvr>
                                      <p:tavLst>
                                        <p:tav tm="0">
                                          <p:val>
                                            <p:strVal val="#ppt_y+.1"/>
                                          </p:val>
                                        </p:tav>
                                        <p:tav tm="100000">
                                          <p:val>
                                            <p:strVal val="#ppt_y"/>
                                          </p:val>
                                        </p:tav>
                                      </p:tavLst>
                                    </p:anim>
                                  </p:childTnLst>
                                </p:cTn>
                              </p:par>
                              <p:par>
                                <p:cTn id="103" presetID="42" presetClass="entr" presetSubtype="0" fill="hold" grpId="0" nodeType="withEffect">
                                  <p:stCondLst>
                                    <p:cond delay="0"/>
                                  </p:stCondLst>
                                  <p:childTnLst>
                                    <p:set>
                                      <p:cBhvr>
                                        <p:cTn id="104" dur="1" fill="hold">
                                          <p:stCondLst>
                                            <p:cond delay="0"/>
                                          </p:stCondLst>
                                        </p:cTn>
                                        <p:tgtEl>
                                          <p:spTgt spid="40"/>
                                        </p:tgtEl>
                                        <p:attrNameLst>
                                          <p:attrName>style.visibility</p:attrName>
                                        </p:attrNameLst>
                                      </p:cBhvr>
                                      <p:to>
                                        <p:strVal val="visible"/>
                                      </p:to>
                                    </p:set>
                                    <p:animEffect transition="in" filter="fade">
                                      <p:cBhvr>
                                        <p:cTn id="105" dur="1000"/>
                                        <p:tgtEl>
                                          <p:spTgt spid="40"/>
                                        </p:tgtEl>
                                      </p:cBhvr>
                                    </p:animEffect>
                                    <p:anim calcmode="lin" valueType="num">
                                      <p:cBhvr>
                                        <p:cTn id="106" dur="1000" fill="hold"/>
                                        <p:tgtEl>
                                          <p:spTgt spid="40"/>
                                        </p:tgtEl>
                                        <p:attrNameLst>
                                          <p:attrName>ppt_x</p:attrName>
                                        </p:attrNameLst>
                                      </p:cBhvr>
                                      <p:tavLst>
                                        <p:tav tm="0">
                                          <p:val>
                                            <p:strVal val="#ppt_x"/>
                                          </p:val>
                                        </p:tav>
                                        <p:tav tm="100000">
                                          <p:val>
                                            <p:strVal val="#ppt_x"/>
                                          </p:val>
                                        </p:tav>
                                      </p:tavLst>
                                    </p:anim>
                                    <p:anim calcmode="lin" valueType="num">
                                      <p:cBhvr>
                                        <p:cTn id="107" dur="1000" fill="hold"/>
                                        <p:tgtEl>
                                          <p:spTgt spid="40"/>
                                        </p:tgtEl>
                                        <p:attrNameLst>
                                          <p:attrName>ppt_y</p:attrName>
                                        </p:attrNameLst>
                                      </p:cBhvr>
                                      <p:tavLst>
                                        <p:tav tm="0">
                                          <p:val>
                                            <p:strVal val="#ppt_y+.1"/>
                                          </p:val>
                                        </p:tav>
                                        <p:tav tm="100000">
                                          <p:val>
                                            <p:strVal val="#ppt_y"/>
                                          </p:val>
                                        </p:tav>
                                      </p:tavLst>
                                    </p:anim>
                                  </p:childTnLst>
                                </p:cTn>
                              </p:par>
                              <p:par>
                                <p:cTn id="108" presetID="42" presetClass="entr" presetSubtype="0" fill="hold" grpId="0" nodeType="withEffect">
                                  <p:stCondLst>
                                    <p:cond delay="0"/>
                                  </p:stCondLst>
                                  <p:childTnLst>
                                    <p:set>
                                      <p:cBhvr>
                                        <p:cTn id="109" dur="1" fill="hold">
                                          <p:stCondLst>
                                            <p:cond delay="0"/>
                                          </p:stCondLst>
                                        </p:cTn>
                                        <p:tgtEl>
                                          <p:spTgt spid="60"/>
                                        </p:tgtEl>
                                        <p:attrNameLst>
                                          <p:attrName>style.visibility</p:attrName>
                                        </p:attrNameLst>
                                      </p:cBhvr>
                                      <p:to>
                                        <p:strVal val="visible"/>
                                      </p:to>
                                    </p:set>
                                    <p:animEffect transition="in" filter="fade">
                                      <p:cBhvr>
                                        <p:cTn id="110" dur="1000"/>
                                        <p:tgtEl>
                                          <p:spTgt spid="60"/>
                                        </p:tgtEl>
                                      </p:cBhvr>
                                    </p:animEffect>
                                    <p:anim calcmode="lin" valueType="num">
                                      <p:cBhvr>
                                        <p:cTn id="111" dur="1000" fill="hold"/>
                                        <p:tgtEl>
                                          <p:spTgt spid="60"/>
                                        </p:tgtEl>
                                        <p:attrNameLst>
                                          <p:attrName>ppt_x</p:attrName>
                                        </p:attrNameLst>
                                      </p:cBhvr>
                                      <p:tavLst>
                                        <p:tav tm="0">
                                          <p:val>
                                            <p:strVal val="#ppt_x"/>
                                          </p:val>
                                        </p:tav>
                                        <p:tav tm="100000">
                                          <p:val>
                                            <p:strVal val="#ppt_x"/>
                                          </p:val>
                                        </p:tav>
                                      </p:tavLst>
                                    </p:anim>
                                    <p:anim calcmode="lin" valueType="num">
                                      <p:cBhvr>
                                        <p:cTn id="112"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113" fill="hold">
                      <p:stCondLst>
                        <p:cond delay="indefinite"/>
                      </p:stCondLst>
                      <p:childTnLst>
                        <p:par>
                          <p:cTn id="114" fill="hold">
                            <p:stCondLst>
                              <p:cond delay="0"/>
                            </p:stCondLst>
                            <p:childTnLst>
                              <p:par>
                                <p:cTn id="115" presetID="42" presetClass="entr" presetSubtype="0" fill="hold" nodeType="clickEffect">
                                  <p:stCondLst>
                                    <p:cond delay="0"/>
                                  </p:stCondLst>
                                  <p:childTnLst>
                                    <p:set>
                                      <p:cBhvr>
                                        <p:cTn id="116" dur="1" fill="hold">
                                          <p:stCondLst>
                                            <p:cond delay="0"/>
                                          </p:stCondLst>
                                        </p:cTn>
                                        <p:tgtEl>
                                          <p:spTgt spid="43"/>
                                        </p:tgtEl>
                                        <p:attrNameLst>
                                          <p:attrName>style.visibility</p:attrName>
                                        </p:attrNameLst>
                                      </p:cBhvr>
                                      <p:to>
                                        <p:strVal val="visible"/>
                                      </p:to>
                                    </p:set>
                                    <p:animEffect transition="in" filter="fade">
                                      <p:cBhvr>
                                        <p:cTn id="117" dur="1000"/>
                                        <p:tgtEl>
                                          <p:spTgt spid="43"/>
                                        </p:tgtEl>
                                      </p:cBhvr>
                                    </p:animEffect>
                                    <p:anim calcmode="lin" valueType="num">
                                      <p:cBhvr>
                                        <p:cTn id="118" dur="1000" fill="hold"/>
                                        <p:tgtEl>
                                          <p:spTgt spid="43"/>
                                        </p:tgtEl>
                                        <p:attrNameLst>
                                          <p:attrName>ppt_x</p:attrName>
                                        </p:attrNameLst>
                                      </p:cBhvr>
                                      <p:tavLst>
                                        <p:tav tm="0">
                                          <p:val>
                                            <p:strVal val="#ppt_x"/>
                                          </p:val>
                                        </p:tav>
                                        <p:tav tm="100000">
                                          <p:val>
                                            <p:strVal val="#ppt_x"/>
                                          </p:val>
                                        </p:tav>
                                      </p:tavLst>
                                    </p:anim>
                                    <p:anim calcmode="lin" valueType="num">
                                      <p:cBhvr>
                                        <p:cTn id="119" dur="1000" fill="hold"/>
                                        <p:tgtEl>
                                          <p:spTgt spid="43"/>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44"/>
                                        </p:tgtEl>
                                        <p:attrNameLst>
                                          <p:attrName>style.visibility</p:attrName>
                                        </p:attrNameLst>
                                      </p:cBhvr>
                                      <p:to>
                                        <p:strVal val="visible"/>
                                      </p:to>
                                    </p:set>
                                    <p:animEffect transition="in" filter="fade">
                                      <p:cBhvr>
                                        <p:cTn id="122" dur="1000"/>
                                        <p:tgtEl>
                                          <p:spTgt spid="44"/>
                                        </p:tgtEl>
                                      </p:cBhvr>
                                    </p:animEffect>
                                    <p:anim calcmode="lin" valueType="num">
                                      <p:cBhvr>
                                        <p:cTn id="123" dur="1000" fill="hold"/>
                                        <p:tgtEl>
                                          <p:spTgt spid="44"/>
                                        </p:tgtEl>
                                        <p:attrNameLst>
                                          <p:attrName>ppt_x</p:attrName>
                                        </p:attrNameLst>
                                      </p:cBhvr>
                                      <p:tavLst>
                                        <p:tav tm="0">
                                          <p:val>
                                            <p:strVal val="#ppt_x"/>
                                          </p:val>
                                        </p:tav>
                                        <p:tav tm="100000">
                                          <p:val>
                                            <p:strVal val="#ppt_x"/>
                                          </p:val>
                                        </p:tav>
                                      </p:tavLst>
                                    </p:anim>
                                    <p:anim calcmode="lin" valueType="num">
                                      <p:cBhvr>
                                        <p:cTn id="124" dur="1000" fill="hold"/>
                                        <p:tgtEl>
                                          <p:spTgt spid="44"/>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nodePh="1">
                                  <p:stCondLst>
                                    <p:cond delay="0"/>
                                  </p:stCondLst>
                                  <p:endCondLst>
                                    <p:cond evt="begin" delay="0">
                                      <p:tn val="125"/>
                                    </p:cond>
                                  </p:endCondLst>
                                  <p:childTnLst>
                                    <p:set>
                                      <p:cBhvr>
                                        <p:cTn id="126" dur="1" fill="hold">
                                          <p:stCondLst>
                                            <p:cond delay="0"/>
                                          </p:stCondLst>
                                        </p:cTn>
                                        <p:tgtEl>
                                          <p:spTgt spid="45"/>
                                        </p:tgtEl>
                                        <p:attrNameLst>
                                          <p:attrName>style.visibility</p:attrName>
                                        </p:attrNameLst>
                                      </p:cBhvr>
                                      <p:to>
                                        <p:strVal val="visible"/>
                                      </p:to>
                                    </p:set>
                                    <p:animEffect transition="in" filter="fade">
                                      <p:cBhvr>
                                        <p:cTn id="127" dur="1000"/>
                                        <p:tgtEl>
                                          <p:spTgt spid="45"/>
                                        </p:tgtEl>
                                      </p:cBhvr>
                                    </p:animEffect>
                                    <p:anim calcmode="lin" valueType="num">
                                      <p:cBhvr>
                                        <p:cTn id="128" dur="1000" fill="hold"/>
                                        <p:tgtEl>
                                          <p:spTgt spid="45"/>
                                        </p:tgtEl>
                                        <p:attrNameLst>
                                          <p:attrName>ppt_x</p:attrName>
                                        </p:attrNameLst>
                                      </p:cBhvr>
                                      <p:tavLst>
                                        <p:tav tm="0">
                                          <p:val>
                                            <p:strVal val="#ppt_x"/>
                                          </p:val>
                                        </p:tav>
                                        <p:tav tm="100000">
                                          <p:val>
                                            <p:strVal val="#ppt_x"/>
                                          </p:val>
                                        </p:tav>
                                      </p:tavLst>
                                    </p:anim>
                                    <p:anim calcmode="lin" valueType="num">
                                      <p:cBhvr>
                                        <p:cTn id="129" dur="1000" fill="hold"/>
                                        <p:tgtEl>
                                          <p:spTgt spid="45"/>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61"/>
                                        </p:tgtEl>
                                        <p:attrNameLst>
                                          <p:attrName>style.visibility</p:attrName>
                                        </p:attrNameLst>
                                      </p:cBhvr>
                                      <p:to>
                                        <p:strVal val="visible"/>
                                      </p:to>
                                    </p:set>
                                    <p:animEffect transition="in" filter="fade">
                                      <p:cBhvr>
                                        <p:cTn id="132" dur="1000"/>
                                        <p:tgtEl>
                                          <p:spTgt spid="61"/>
                                        </p:tgtEl>
                                      </p:cBhvr>
                                    </p:animEffect>
                                    <p:anim calcmode="lin" valueType="num">
                                      <p:cBhvr>
                                        <p:cTn id="133" dur="1000" fill="hold"/>
                                        <p:tgtEl>
                                          <p:spTgt spid="61"/>
                                        </p:tgtEl>
                                        <p:attrNameLst>
                                          <p:attrName>ppt_x</p:attrName>
                                        </p:attrNameLst>
                                      </p:cBhvr>
                                      <p:tavLst>
                                        <p:tav tm="0">
                                          <p:val>
                                            <p:strVal val="#ppt_x"/>
                                          </p:val>
                                        </p:tav>
                                        <p:tav tm="100000">
                                          <p:val>
                                            <p:strVal val="#ppt_x"/>
                                          </p:val>
                                        </p:tav>
                                      </p:tavLst>
                                    </p:anim>
                                    <p:anim calcmode="lin" valueType="num">
                                      <p:cBhvr>
                                        <p:cTn id="134" dur="1000" fill="hold"/>
                                        <p:tgtEl>
                                          <p:spTgt spid="61"/>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nodePh="1">
                                  <p:stCondLst>
                                    <p:cond delay="0"/>
                                  </p:stCondLst>
                                  <p:endCondLst>
                                    <p:cond evt="begin" delay="0">
                                      <p:tn val="135"/>
                                    </p:cond>
                                  </p:endCondLst>
                                  <p:childTnLst>
                                    <p:set>
                                      <p:cBhvr>
                                        <p:cTn id="136" dur="1" fill="hold">
                                          <p:stCondLst>
                                            <p:cond delay="0"/>
                                          </p:stCondLst>
                                        </p:cTn>
                                        <p:tgtEl>
                                          <p:spTgt spid="62"/>
                                        </p:tgtEl>
                                        <p:attrNameLst>
                                          <p:attrName>style.visibility</p:attrName>
                                        </p:attrNameLst>
                                      </p:cBhvr>
                                      <p:to>
                                        <p:strVal val="visible"/>
                                      </p:to>
                                    </p:set>
                                    <p:animEffect transition="in" filter="fade">
                                      <p:cBhvr>
                                        <p:cTn id="137" dur="1000"/>
                                        <p:tgtEl>
                                          <p:spTgt spid="62"/>
                                        </p:tgtEl>
                                      </p:cBhvr>
                                    </p:animEffect>
                                    <p:anim calcmode="lin" valueType="num">
                                      <p:cBhvr>
                                        <p:cTn id="138" dur="1000" fill="hold"/>
                                        <p:tgtEl>
                                          <p:spTgt spid="62"/>
                                        </p:tgtEl>
                                        <p:attrNameLst>
                                          <p:attrName>ppt_x</p:attrName>
                                        </p:attrNameLst>
                                      </p:cBhvr>
                                      <p:tavLst>
                                        <p:tav tm="0">
                                          <p:val>
                                            <p:strVal val="#ppt_x"/>
                                          </p:val>
                                        </p:tav>
                                        <p:tav tm="100000">
                                          <p:val>
                                            <p:strVal val="#ppt_x"/>
                                          </p:val>
                                        </p:tav>
                                      </p:tavLst>
                                    </p:anim>
                                    <p:anim calcmode="lin" valueType="num">
                                      <p:cBhvr>
                                        <p:cTn id="139" dur="1000" fill="hold"/>
                                        <p:tgtEl>
                                          <p:spTgt spid="62"/>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0"/>
                                  </p:stCondLst>
                                  <p:childTnLst>
                                    <p:set>
                                      <p:cBhvr>
                                        <p:cTn id="141" dur="1" fill="hold">
                                          <p:stCondLst>
                                            <p:cond delay="0"/>
                                          </p:stCondLst>
                                        </p:cTn>
                                        <p:tgtEl>
                                          <p:spTgt spid="55"/>
                                        </p:tgtEl>
                                        <p:attrNameLst>
                                          <p:attrName>style.visibility</p:attrName>
                                        </p:attrNameLst>
                                      </p:cBhvr>
                                      <p:to>
                                        <p:strVal val="visible"/>
                                      </p:to>
                                    </p:set>
                                    <p:animEffect transition="in" filter="fade">
                                      <p:cBhvr>
                                        <p:cTn id="142" dur="1000"/>
                                        <p:tgtEl>
                                          <p:spTgt spid="55"/>
                                        </p:tgtEl>
                                      </p:cBhvr>
                                    </p:animEffect>
                                    <p:anim calcmode="lin" valueType="num">
                                      <p:cBhvr>
                                        <p:cTn id="143" dur="1000" fill="hold"/>
                                        <p:tgtEl>
                                          <p:spTgt spid="55"/>
                                        </p:tgtEl>
                                        <p:attrNameLst>
                                          <p:attrName>ppt_x</p:attrName>
                                        </p:attrNameLst>
                                      </p:cBhvr>
                                      <p:tavLst>
                                        <p:tav tm="0">
                                          <p:val>
                                            <p:strVal val="#ppt_x"/>
                                          </p:val>
                                        </p:tav>
                                        <p:tav tm="100000">
                                          <p:val>
                                            <p:strVal val="#ppt_x"/>
                                          </p:val>
                                        </p:tav>
                                      </p:tavLst>
                                    </p:anim>
                                    <p:anim calcmode="lin" valueType="num">
                                      <p:cBhvr>
                                        <p:cTn id="144" dur="1000" fill="hold"/>
                                        <p:tgtEl>
                                          <p:spTgt spid="55"/>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nodePh="1">
                                  <p:stCondLst>
                                    <p:cond delay="0"/>
                                  </p:stCondLst>
                                  <p:endCondLst>
                                    <p:cond evt="begin" delay="0">
                                      <p:tn val="145"/>
                                    </p:cond>
                                  </p:endCondLst>
                                  <p:childTnLst>
                                    <p:set>
                                      <p:cBhvr>
                                        <p:cTn id="146" dur="1" fill="hold">
                                          <p:stCondLst>
                                            <p:cond delay="0"/>
                                          </p:stCondLst>
                                        </p:cTn>
                                        <p:tgtEl>
                                          <p:spTgt spid="63"/>
                                        </p:tgtEl>
                                        <p:attrNameLst>
                                          <p:attrName>style.visibility</p:attrName>
                                        </p:attrNameLst>
                                      </p:cBhvr>
                                      <p:to>
                                        <p:strVal val="visible"/>
                                      </p:to>
                                    </p:set>
                                    <p:animEffect transition="in" filter="fade">
                                      <p:cBhvr>
                                        <p:cTn id="147" dur="1000"/>
                                        <p:tgtEl>
                                          <p:spTgt spid="63"/>
                                        </p:tgtEl>
                                      </p:cBhvr>
                                    </p:animEffect>
                                    <p:anim calcmode="lin" valueType="num">
                                      <p:cBhvr>
                                        <p:cTn id="148" dur="1000" fill="hold"/>
                                        <p:tgtEl>
                                          <p:spTgt spid="63"/>
                                        </p:tgtEl>
                                        <p:attrNameLst>
                                          <p:attrName>ppt_x</p:attrName>
                                        </p:attrNameLst>
                                      </p:cBhvr>
                                      <p:tavLst>
                                        <p:tav tm="0">
                                          <p:val>
                                            <p:strVal val="#ppt_x"/>
                                          </p:val>
                                        </p:tav>
                                        <p:tav tm="100000">
                                          <p:val>
                                            <p:strVal val="#ppt_x"/>
                                          </p:val>
                                        </p:tav>
                                      </p:tavLst>
                                    </p:anim>
                                    <p:anim calcmode="lin" valueType="num">
                                      <p:cBhvr>
                                        <p:cTn id="149"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1" grpId="0"/>
      <p:bldP spid="22" grpId="0"/>
      <p:bldP spid="23" grpId="0" animBg="1"/>
      <p:bldP spid="5" grpId="0" animBg="1"/>
      <p:bldP spid="6" grpId="0"/>
      <p:bldP spid="7" grpId="0"/>
      <p:bldP spid="29" grpId="0" animBg="1"/>
      <p:bldP spid="30" grpId="0"/>
      <p:bldP spid="34" grpId="0" animBg="1"/>
      <p:bldP spid="35" grpId="0"/>
      <p:bldP spid="39" grpId="0" animBg="1"/>
      <p:bldP spid="40" grpId="0"/>
      <p:bldP spid="44" grpId="0" animBg="1"/>
      <p:bldP spid="45" grpId="0"/>
      <p:bldP spid="55" grpId="0"/>
      <p:bldP spid="58" grpId="0"/>
      <p:bldP spid="59" grpId="0"/>
      <p:bldP spid="60" grpId="0"/>
      <p:bldP spid="61" grpId="0"/>
      <p:bldP spid="62" grpId="0"/>
      <p:bldP spid="6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0" y="0"/>
            <a:ext cx="9144000" cy="3239564"/>
          </a:xfrm>
          <a:prstGeom prst="rect">
            <a:avLst/>
          </a:prstGeom>
        </p:spPr>
      </p:pic>
      <p:grpSp>
        <p:nvGrpSpPr>
          <p:cNvPr id="2" name="组合 4"/>
          <p:cNvGrpSpPr/>
          <p:nvPr/>
        </p:nvGrpSpPr>
        <p:grpSpPr>
          <a:xfrm>
            <a:off x="3725640" y="2222121"/>
            <a:ext cx="1364671" cy="1364671"/>
            <a:chOff x="3764973" y="2644047"/>
            <a:chExt cx="1364671" cy="1364671"/>
          </a:xfrm>
        </p:grpSpPr>
        <p:sp>
          <p:nvSpPr>
            <p:cNvPr id="6" name="椭圆 5"/>
            <p:cNvSpPr/>
            <p:nvPr/>
          </p:nvSpPr>
          <p:spPr>
            <a:xfrm>
              <a:off x="3764973" y="2644047"/>
              <a:ext cx="1364671" cy="1364671"/>
            </a:xfrm>
            <a:prstGeom prst="ellipse">
              <a:avLst/>
            </a:pr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900055" y="2761993"/>
              <a:ext cx="1094509" cy="1107996"/>
            </a:xfrm>
            <a:prstGeom prst="rect">
              <a:avLst/>
            </a:prstGeom>
            <a:noFill/>
          </p:spPr>
          <p:txBody>
            <a:bodyPr wrap="square" rtlCol="0">
              <a:spAutoFit/>
            </a:bodyPr>
            <a:lstStyle/>
            <a:p>
              <a:pPr algn="ctr"/>
              <a:r>
                <a:rPr lang="en-US" altLang="zh-CN" sz="6600" dirty="0">
                  <a:solidFill>
                    <a:schemeClr val="bg1"/>
                  </a:solidFill>
                  <a:latin typeface="Impact" panose="020B0806030902050204" pitchFamily="34" charset="0"/>
                </a:rPr>
                <a:t>01</a:t>
              </a:r>
              <a:endParaRPr lang="zh-CN" altLang="en-US" sz="6600" dirty="0">
                <a:solidFill>
                  <a:schemeClr val="bg1"/>
                </a:solidFill>
                <a:latin typeface="Impact" panose="020B0806030902050204" pitchFamily="34" charset="0"/>
              </a:endParaRPr>
            </a:p>
          </p:txBody>
        </p:sp>
      </p:grpSp>
      <p:sp>
        <p:nvSpPr>
          <p:cNvPr id="8" name="文本框 7"/>
          <p:cNvSpPr txBox="1"/>
          <p:nvPr/>
        </p:nvSpPr>
        <p:spPr>
          <a:xfrm>
            <a:off x="1283758" y="3704738"/>
            <a:ext cx="6248434" cy="584775"/>
          </a:xfrm>
          <a:prstGeom prst="rect">
            <a:avLst/>
          </a:prstGeom>
          <a:noFill/>
        </p:spPr>
        <p:txBody>
          <a:bodyPr wrap="square" rtlCol="0">
            <a:spAutoFit/>
          </a:bodyPr>
          <a:lstStyle/>
          <a:p>
            <a:pPr algn="ctr"/>
            <a:r>
              <a:rPr lang="zh-CN" altLang="en-US" sz="3200" b="1" dirty="0">
                <a:solidFill>
                  <a:schemeClr val="accent2"/>
                </a:solidFill>
                <a:latin typeface="微软雅黑" panose="020B0503020204020204" pitchFamily="34" charset="-122"/>
                <a:ea typeface="微软雅黑" panose="020B0503020204020204" pitchFamily="34" charset="-122"/>
              </a:rPr>
              <a:t>“一带一路”建设投资成绩斐然</a:t>
            </a:r>
          </a:p>
        </p:txBody>
      </p:sp>
      <p:pic>
        <p:nvPicPr>
          <p:cNvPr id="16" name="图片 15"/>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6897705" y="1490591"/>
            <a:ext cx="2246295" cy="1748973"/>
          </a:xfrm>
          <a:prstGeom prst="rect">
            <a:avLst/>
          </a:prstGeom>
        </p:spPr>
      </p:pic>
    </p:spTree>
    <p:extLst>
      <p:ext uri="{BB962C8B-B14F-4D97-AF65-F5344CB8AC3E}">
        <p14:creationId xmlns="" xmlns:p14="http://schemas.microsoft.com/office/powerpoint/2010/main" val="468912067"/>
      </p:ext>
    </p:extLst>
  </p:cSld>
  <p:clrMapOvr>
    <a:masterClrMapping/>
  </p:clrMapOvr>
  <p:transition advTm="300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tags/tag1.xml><?xml version="1.0" encoding="utf-8"?>
<p:tagLst xmlns:a="http://schemas.openxmlformats.org/drawingml/2006/main" xmlns:r="http://schemas.openxmlformats.org/officeDocument/2006/relationships" xmlns:p="http://schemas.openxmlformats.org/presentationml/2006/main">
  <p:tag name="MH_CONTENTSID" val="295"/>
  <p:tag name="MH_SECTIONID" val="296,297,298,299,300,301,302,"/>
  <p:tag name="ISPRING_PRESENTATION_TITLE" val="一带一路中国梦主题汇报教育总结PPT模板"/>
</p:tagLst>
</file>

<file path=ppt/tags/tag10.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NUMBER"/>
  <p:tag name="ID" val="547129"/>
  <p:tag name="MH_ORDER" val="1"/>
</p:tagLst>
</file>

<file path=ppt/tags/tag100.xml><?xml version="1.0" encoding="utf-8"?>
<p:tagLst xmlns:a="http://schemas.openxmlformats.org/drawingml/2006/main" xmlns:r="http://schemas.openxmlformats.org/officeDocument/2006/relationships" xmlns:p="http://schemas.openxmlformats.org/presentationml/2006/main">
  <p:tag name="MH" val="20170321132231"/>
  <p:tag name="MH_LIBRARY" val="GRAPHIC"/>
  <p:tag name="MH_TYPE" val="Other"/>
  <p:tag name="MH_ORDER" val="3"/>
</p:tagLst>
</file>

<file path=ppt/tags/tag101.xml><?xml version="1.0" encoding="utf-8"?>
<p:tagLst xmlns:a="http://schemas.openxmlformats.org/drawingml/2006/main" xmlns:r="http://schemas.openxmlformats.org/officeDocument/2006/relationships" xmlns:p="http://schemas.openxmlformats.org/presentationml/2006/main">
  <p:tag name="MH" val="20170321132231"/>
  <p:tag name="MH_LIBRARY" val="GRAPHIC"/>
  <p:tag name="MH_TYPE" val="Other"/>
  <p:tag name="MH_ORDER" val="4"/>
</p:tagLst>
</file>

<file path=ppt/tags/tag102.xml><?xml version="1.0" encoding="utf-8"?>
<p:tagLst xmlns:a="http://schemas.openxmlformats.org/drawingml/2006/main" xmlns:r="http://schemas.openxmlformats.org/officeDocument/2006/relationships" xmlns:p="http://schemas.openxmlformats.org/presentationml/2006/main">
  <p:tag name="MH" val="20170321132231"/>
  <p:tag name="MH_LIBRARY" val="GRAPHIC"/>
  <p:tag name="MH_TYPE" val="Other"/>
  <p:tag name="MH_ORDER" val="5"/>
</p:tagLst>
</file>

<file path=ppt/tags/tag103.xml><?xml version="1.0" encoding="utf-8"?>
<p:tagLst xmlns:a="http://schemas.openxmlformats.org/drawingml/2006/main" xmlns:r="http://schemas.openxmlformats.org/officeDocument/2006/relationships" xmlns:p="http://schemas.openxmlformats.org/presentationml/2006/main">
  <p:tag name="MH" val="20170321132231"/>
  <p:tag name="MH_LIBRARY" val="GRAPHIC"/>
  <p:tag name="MH_TYPE" val="Title"/>
  <p:tag name="MH_ORDER" val="1"/>
</p:tagLst>
</file>

<file path=ppt/tags/tag104.xml><?xml version="1.0" encoding="utf-8"?>
<p:tagLst xmlns:a="http://schemas.openxmlformats.org/drawingml/2006/main" xmlns:r="http://schemas.openxmlformats.org/officeDocument/2006/relationships" xmlns:p="http://schemas.openxmlformats.org/presentationml/2006/main">
  <p:tag name="MH_TYPE" val="#NeiR#"/>
  <p:tag name="MH_NUMBER" val="2"/>
  <p:tag name="MH_CATEGORY" val="#TuWHP#"/>
  <p:tag name="MH_LAYOUT" val="SubTitleText"/>
  <p:tag name="MH" val="20170321153725"/>
  <p:tag name="MH_LIBRARY" val="GRAPHIC"/>
</p:tagLst>
</file>

<file path=ppt/tags/tag105.xml><?xml version="1.0" encoding="utf-8"?>
<p:tagLst xmlns:a="http://schemas.openxmlformats.org/drawingml/2006/main" xmlns:r="http://schemas.openxmlformats.org/officeDocument/2006/relationships" xmlns:p="http://schemas.openxmlformats.org/presentationml/2006/main">
  <p:tag name="MH" val="20170321153725"/>
  <p:tag name="MH_LIBRARY" val="GRAPHIC"/>
  <p:tag name="MH_TYPE" val="Other"/>
  <p:tag name="MH_ORDER" val="1"/>
</p:tagLst>
</file>

<file path=ppt/tags/tag106.xml><?xml version="1.0" encoding="utf-8"?>
<p:tagLst xmlns:a="http://schemas.openxmlformats.org/drawingml/2006/main" xmlns:r="http://schemas.openxmlformats.org/officeDocument/2006/relationships" xmlns:p="http://schemas.openxmlformats.org/presentationml/2006/main">
  <p:tag name="MH" val="20170321153725"/>
  <p:tag name="MH_LIBRARY" val="GRAPHIC"/>
  <p:tag name="MH_TYPE" val="Picture"/>
  <p:tag name="MH_ORDER" val="2"/>
</p:tagLst>
</file>

<file path=ppt/tags/tag107.xml><?xml version="1.0" encoding="utf-8"?>
<p:tagLst xmlns:a="http://schemas.openxmlformats.org/drawingml/2006/main" xmlns:r="http://schemas.openxmlformats.org/officeDocument/2006/relationships" xmlns:p="http://schemas.openxmlformats.org/presentationml/2006/main">
  <p:tag name="MH" val="20170321153725"/>
  <p:tag name="MH_LIBRARY" val="GRAPHIC"/>
  <p:tag name="MH_TYPE" val="Other"/>
  <p:tag name="MH_ORDER" val="2"/>
</p:tagLst>
</file>

<file path=ppt/tags/tag108.xml><?xml version="1.0" encoding="utf-8"?>
<p:tagLst xmlns:a="http://schemas.openxmlformats.org/drawingml/2006/main" xmlns:r="http://schemas.openxmlformats.org/officeDocument/2006/relationships" xmlns:p="http://schemas.openxmlformats.org/presentationml/2006/main">
  <p:tag name="MH" val="20170321153725"/>
  <p:tag name="MH_LIBRARY" val="GRAPHIC"/>
  <p:tag name="MH_TYPE" val="Picture"/>
  <p:tag name="MH_ORDER" val="1"/>
</p:tagLst>
</file>

<file path=ppt/tags/tag109.xml><?xml version="1.0" encoding="utf-8"?>
<p:tagLst xmlns:a="http://schemas.openxmlformats.org/drawingml/2006/main" xmlns:r="http://schemas.openxmlformats.org/officeDocument/2006/relationships" xmlns:p="http://schemas.openxmlformats.org/presentationml/2006/main">
  <p:tag name="MH" val="20170321153725"/>
  <p:tag name="MH_LIBRARY" val="GRAPHIC"/>
  <p:tag name="MH_TYPE" val="Text"/>
  <p:tag name="MH_ORDER" val="2"/>
</p:tagLst>
</file>

<file path=ppt/tags/tag11.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110.xml><?xml version="1.0" encoding="utf-8"?>
<p:tagLst xmlns:a="http://schemas.openxmlformats.org/drawingml/2006/main" xmlns:r="http://schemas.openxmlformats.org/officeDocument/2006/relationships" xmlns:p="http://schemas.openxmlformats.org/presentationml/2006/main">
  <p:tag name="MH_TYPE" val="#NeiR#"/>
  <p:tag name="MH_NUMBER" val="2"/>
  <p:tag name="MH_CATEGORY" val="#TuWHP#"/>
  <p:tag name="MH_LAYOUT" val="SubTitleText"/>
  <p:tag name="MH" val="20170321155709"/>
  <p:tag name="MH_LIBRARY" val="GRAPHIC"/>
</p:tagLst>
</file>

<file path=ppt/tags/tag111.xml><?xml version="1.0" encoding="utf-8"?>
<p:tagLst xmlns:a="http://schemas.openxmlformats.org/drawingml/2006/main" xmlns:r="http://schemas.openxmlformats.org/officeDocument/2006/relationships" xmlns:p="http://schemas.openxmlformats.org/presentationml/2006/main">
  <p:tag name="MH" val="20170321155709"/>
  <p:tag name="MH_LIBRARY" val="GRAPHIC"/>
  <p:tag name="MH_TYPE" val="Text"/>
  <p:tag name="MH_ORDER" val="1"/>
</p:tagLst>
</file>

<file path=ppt/tags/tag112.xml><?xml version="1.0" encoding="utf-8"?>
<p:tagLst xmlns:a="http://schemas.openxmlformats.org/drawingml/2006/main" xmlns:r="http://schemas.openxmlformats.org/officeDocument/2006/relationships" xmlns:p="http://schemas.openxmlformats.org/presentationml/2006/main">
  <p:tag name="MH_TYPE" val="#NeiR#"/>
  <p:tag name="MH_NUMBER" val="1"/>
  <p:tag name="MH_CATEGORY" val="#QiTTB#"/>
  <p:tag name="MH_LAYOUT" val="Desc"/>
  <p:tag name="MH" val="20170321161642"/>
  <p:tag name="MH_LIBRARY" val="GRAPHIC"/>
</p:tagLst>
</file>

<file path=ppt/tags/tag113.xml><?xml version="1.0" encoding="utf-8"?>
<p:tagLst xmlns:a="http://schemas.openxmlformats.org/drawingml/2006/main" xmlns:r="http://schemas.openxmlformats.org/officeDocument/2006/relationships" xmlns:p="http://schemas.openxmlformats.org/presentationml/2006/main">
  <p:tag name="MH" val="20170321161642"/>
  <p:tag name="MH_LIBRARY" val="GRAPHIC"/>
  <p:tag name="MH_TYPE" val="Other"/>
  <p:tag name="MH_ORDER" val="1"/>
</p:tagLst>
</file>

<file path=ppt/tags/tag114.xml><?xml version="1.0" encoding="utf-8"?>
<p:tagLst xmlns:a="http://schemas.openxmlformats.org/drawingml/2006/main" xmlns:r="http://schemas.openxmlformats.org/officeDocument/2006/relationships" xmlns:p="http://schemas.openxmlformats.org/presentationml/2006/main">
  <p:tag name="MH" val="20170321161642"/>
  <p:tag name="MH_LIBRARY" val="GRAPHIC"/>
  <p:tag name="MH_TYPE" val="Desc"/>
  <p:tag name="MH_ORDER" val="1"/>
</p:tagLst>
</file>

<file path=ppt/tags/tag115.xml><?xml version="1.0" encoding="utf-8"?>
<p:tagLst xmlns:a="http://schemas.openxmlformats.org/drawingml/2006/main" xmlns:r="http://schemas.openxmlformats.org/officeDocument/2006/relationships" xmlns:p="http://schemas.openxmlformats.org/presentationml/2006/main">
  <p:tag name="MH" val="20170321161642"/>
  <p:tag name="MH_LIBRARY" val="GRAPHIC"/>
  <p:tag name="MH_TYPE" val="Other"/>
  <p:tag name="MH_ORDER" val="2"/>
</p:tagLst>
</file>

<file path=ppt/tags/tag12.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13.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ENTRY"/>
  <p:tag name="ID" val="547129"/>
  <p:tag name="MH_ORDER" val="2"/>
</p:tagLst>
</file>

<file path=ppt/tags/tag14.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15.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16.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ENTRY"/>
  <p:tag name="ID" val="547129"/>
  <p:tag name="MH_ORDER" val="3"/>
</p:tagLst>
</file>

<file path=ppt/tags/tag17.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18.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19.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ENTRY"/>
  <p:tag name="ID" val="547129"/>
  <p:tag name="MH_ORDER" val="4"/>
</p:tagLst>
</file>

<file path=ppt/tags/tag2.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AUTOCOLOR" val="TRUE"/>
  <p:tag name="MH_TYPE" val="CONTENTS"/>
  <p:tag name="ID" val="547129"/>
</p:tagLst>
</file>

<file path=ppt/tags/tag20.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21.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22.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ENTRY"/>
  <p:tag name="ID" val="547129"/>
  <p:tag name="MH_ORDER" val="5"/>
</p:tagLst>
</file>

<file path=ppt/tags/tag23.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ENTRY"/>
  <p:tag name="ID" val="547129"/>
  <p:tag name="MH_ORDER" val="7"/>
</p:tagLst>
</file>

<file path=ppt/tags/tag24.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NUMBER"/>
  <p:tag name="ID" val="547129"/>
  <p:tag name="MH_ORDER" val="1"/>
</p:tagLst>
</file>

<file path=ppt/tags/tag25.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NUMBER"/>
  <p:tag name="ID" val="547129"/>
  <p:tag name="MH_ORDER" val="1"/>
</p:tagLst>
</file>

<file path=ppt/tags/tag26.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NUMBER"/>
  <p:tag name="ID" val="547129"/>
  <p:tag name="MH_ORDER" val="1"/>
</p:tagLst>
</file>

<file path=ppt/tags/tag27.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NUMBER"/>
  <p:tag name="ID" val="547129"/>
  <p:tag name="MH_ORDER" val="1"/>
</p:tagLst>
</file>

<file path=ppt/tags/tag28.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NUMBER"/>
  <p:tag name="ID" val="547129"/>
  <p:tag name="MH_ORDER" val="1"/>
</p:tagLst>
</file>

<file path=ppt/tags/tag29.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NUMBER"/>
  <p:tag name="ID" val="547129"/>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30.xml><?xml version="1.0" encoding="utf-8"?>
<p:tagLst xmlns:a="http://schemas.openxmlformats.org/drawingml/2006/main" xmlns:r="http://schemas.openxmlformats.org/officeDocument/2006/relationships" xmlns:p="http://schemas.openxmlformats.org/presentationml/2006/main">
  <p:tag name="MH" val="20151205162727"/>
  <p:tag name="MH_LIBRARY" val="GRAPHIC"/>
  <p:tag name="MH_TYPE" val="Other"/>
  <p:tag name="MH_ORDER" val="13"/>
</p:tagLst>
</file>

<file path=ppt/tags/tag31.xml><?xml version="1.0" encoding="utf-8"?>
<p:tagLst xmlns:a="http://schemas.openxmlformats.org/drawingml/2006/main" xmlns:r="http://schemas.openxmlformats.org/officeDocument/2006/relationships" xmlns:p="http://schemas.openxmlformats.org/presentationml/2006/main">
  <p:tag name="MH" val="20151205162727"/>
  <p:tag name="MH_LIBRARY" val="GRAPHIC"/>
  <p:tag name="MH_TYPE" val="Other"/>
  <p:tag name="MH_ORDER" val="15"/>
</p:tagLst>
</file>

<file path=ppt/tags/tag32.xml><?xml version="1.0" encoding="utf-8"?>
<p:tagLst xmlns:a="http://schemas.openxmlformats.org/drawingml/2006/main" xmlns:r="http://schemas.openxmlformats.org/officeDocument/2006/relationships" xmlns:p="http://schemas.openxmlformats.org/presentationml/2006/main">
  <p:tag name="MH" val="20170321141753"/>
  <p:tag name="MH_LIBRARY" val="GRAPHIC"/>
  <p:tag name="MH_TYPE" val="Text"/>
  <p:tag name="MH_ORDER" val="2"/>
</p:tagLst>
</file>

<file path=ppt/tags/tag33.xml><?xml version="1.0" encoding="utf-8"?>
<p:tagLst xmlns:a="http://schemas.openxmlformats.org/drawingml/2006/main" xmlns:r="http://schemas.openxmlformats.org/officeDocument/2006/relationships" xmlns:p="http://schemas.openxmlformats.org/presentationml/2006/main">
  <p:tag name="MH" val="20170321141753"/>
  <p:tag name="MH_LIBRARY" val="GRAPHIC"/>
  <p:tag name="MH_TYPE" val="Text"/>
  <p:tag name="MH_ORDER" val="1"/>
</p:tagLst>
</file>

<file path=ppt/tags/tag34.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1"/>
</p:tagLst>
</file>

<file path=ppt/tags/tag35.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Picture"/>
  <p:tag name="MH_ORDER" val="1"/>
</p:tagLst>
</file>

<file path=ppt/tags/tag36.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2"/>
</p:tagLst>
</file>

<file path=ppt/tags/tag37.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3"/>
</p:tagLst>
</file>

<file path=ppt/tags/tag38.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4"/>
</p:tagLst>
</file>

<file path=ppt/tags/tag39.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40.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Picture"/>
  <p:tag name="MH_ORDER" val="1"/>
</p:tagLst>
</file>

<file path=ppt/tags/tag41.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2"/>
</p:tagLst>
</file>

<file path=ppt/tags/tag42.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3"/>
</p:tagLst>
</file>

<file path=ppt/tags/tag43.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4"/>
</p:tagLst>
</file>

<file path=ppt/tags/tag44.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1"/>
</p:tagLst>
</file>

<file path=ppt/tags/tag45.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Picture"/>
  <p:tag name="MH_ORDER" val="1"/>
</p:tagLst>
</file>

<file path=ppt/tags/tag46.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2"/>
</p:tagLst>
</file>

<file path=ppt/tags/tag47.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3"/>
</p:tagLst>
</file>

<file path=ppt/tags/tag48.xml><?xml version="1.0" encoding="utf-8"?>
<p:tagLst xmlns:a="http://schemas.openxmlformats.org/drawingml/2006/main" xmlns:r="http://schemas.openxmlformats.org/officeDocument/2006/relationships" xmlns:p="http://schemas.openxmlformats.org/presentationml/2006/main">
  <p:tag name="MH" val="20170321150002"/>
  <p:tag name="MH_LIBRARY" val="GRAPHIC"/>
  <p:tag name="MH_TYPE" val="Other"/>
  <p:tag name="MH_ORDER" val="4"/>
</p:tagLst>
</file>

<file path=ppt/tags/tag49.xml><?xml version="1.0" encoding="utf-8"?>
<p:tagLst xmlns:a="http://schemas.openxmlformats.org/drawingml/2006/main" xmlns:r="http://schemas.openxmlformats.org/officeDocument/2006/relationships" xmlns:p="http://schemas.openxmlformats.org/presentationml/2006/main">
  <p:tag name="MH_TYPE" val="#NeiR#"/>
  <p:tag name="MH_NUMBER" val="1"/>
  <p:tag name="MH_CATEGORY" val="#QiTTB#"/>
  <p:tag name="MH_LAYOUT" val="SubTitleText"/>
  <p:tag name="MH" val="20170321142850"/>
  <p:tag name="MH_LIBRARY" val="GRAPHIC"/>
</p:tagLst>
</file>

<file path=ppt/tags/tag5.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50.xml><?xml version="1.0" encoding="utf-8"?>
<p:tagLst xmlns:a="http://schemas.openxmlformats.org/drawingml/2006/main" xmlns:r="http://schemas.openxmlformats.org/officeDocument/2006/relationships" xmlns:p="http://schemas.openxmlformats.org/presentationml/2006/main">
  <p:tag name="MH" val="20170321142850"/>
  <p:tag name="MH_LIBRARY" val="GRAPHIC"/>
  <p:tag name="MH_TYPE" val="PageTitle"/>
  <p:tag name="MH_ORDER" val="PageTitle"/>
</p:tagLst>
</file>

<file path=ppt/tags/tag51.xml><?xml version="1.0" encoding="utf-8"?>
<p:tagLst xmlns:a="http://schemas.openxmlformats.org/drawingml/2006/main" xmlns:r="http://schemas.openxmlformats.org/officeDocument/2006/relationships" xmlns:p="http://schemas.openxmlformats.org/presentationml/2006/main">
  <p:tag name="MH" val="20170321143126"/>
  <p:tag name="MH_LIBRARY" val="GRAPHIC"/>
  <p:tag name="MH_TYPE" val="PageTitle"/>
  <p:tag name="MH_ORDER" val="PageTitle"/>
</p:tagLst>
</file>

<file path=ppt/tags/tag52.xml><?xml version="1.0" encoding="utf-8"?>
<p:tagLst xmlns:a="http://schemas.openxmlformats.org/drawingml/2006/main" xmlns:r="http://schemas.openxmlformats.org/officeDocument/2006/relationships" xmlns:p="http://schemas.openxmlformats.org/presentationml/2006/main">
  <p:tag name="MH" val="20170321143126"/>
  <p:tag name="MH_LIBRARY" val="GRAPHIC"/>
  <p:tag name="MH_TYPE" val="Picture"/>
  <p:tag name="MH_ORDER" val="1"/>
</p:tagLst>
</file>

<file path=ppt/tags/tag53.xml><?xml version="1.0" encoding="utf-8"?>
<p:tagLst xmlns:a="http://schemas.openxmlformats.org/drawingml/2006/main" xmlns:r="http://schemas.openxmlformats.org/officeDocument/2006/relationships" xmlns:p="http://schemas.openxmlformats.org/presentationml/2006/main">
  <p:tag name="MH" val="20170321140933"/>
  <p:tag name="MH_LIBRARY" val="GRAPHIC"/>
  <p:tag name="MH_TYPE" val="Text"/>
  <p:tag name="MH_ORDER" val="2"/>
</p:tagLst>
</file>

<file path=ppt/tags/tag54.xml><?xml version="1.0" encoding="utf-8"?>
<p:tagLst xmlns:a="http://schemas.openxmlformats.org/drawingml/2006/main" xmlns:r="http://schemas.openxmlformats.org/officeDocument/2006/relationships" xmlns:p="http://schemas.openxmlformats.org/presentationml/2006/main">
  <p:tag name="MH" val="20170321143126"/>
  <p:tag name="MH_LIBRARY" val="GRAPHIC"/>
  <p:tag name="MH_TYPE" val="SubTitle"/>
  <p:tag name="MH_ORDER" val="1"/>
</p:tagLst>
</file>

<file path=ppt/tags/tag55.xml><?xml version="1.0" encoding="utf-8"?>
<p:tagLst xmlns:a="http://schemas.openxmlformats.org/drawingml/2006/main" xmlns:r="http://schemas.openxmlformats.org/officeDocument/2006/relationships" xmlns:p="http://schemas.openxmlformats.org/presentationml/2006/main">
  <p:tag name="MH" val="20170321143126"/>
  <p:tag name="MH_LIBRARY" val="GRAPHIC"/>
  <p:tag name="MH_TYPE" val="Other"/>
  <p:tag name="MH_ORDER" val="1"/>
</p:tagLst>
</file>

<file path=ppt/tags/tag56.xml><?xml version="1.0" encoding="utf-8"?>
<p:tagLst xmlns:a="http://schemas.openxmlformats.org/drawingml/2006/main" xmlns:r="http://schemas.openxmlformats.org/officeDocument/2006/relationships" xmlns:p="http://schemas.openxmlformats.org/presentationml/2006/main">
  <p:tag name="MH" val="20170321143126"/>
  <p:tag name="MH_LIBRARY" val="GRAPHIC"/>
  <p:tag name="MH_TYPE" val="Other"/>
  <p:tag name="MH_ORDER" val="2"/>
</p:tagLst>
</file>

<file path=ppt/tags/tag57.xml><?xml version="1.0" encoding="utf-8"?>
<p:tagLst xmlns:a="http://schemas.openxmlformats.org/drawingml/2006/main" xmlns:r="http://schemas.openxmlformats.org/officeDocument/2006/relationships" xmlns:p="http://schemas.openxmlformats.org/presentationml/2006/main">
  <p:tag name="MH_TYPE" val="#NeiR#"/>
  <p:tag name="MH_NUMBER" val="1"/>
  <p:tag name="MH_CATEGORY" val="#QiTTB#"/>
  <p:tag name="MH_LAYOUT" val="SubTitleText"/>
  <p:tag name="MH" val="20170321142850"/>
  <p:tag name="MH_LIBRARY" val="GRAPHIC"/>
</p:tagLst>
</file>

<file path=ppt/tags/tag58.xml><?xml version="1.0" encoding="utf-8"?>
<p:tagLst xmlns:a="http://schemas.openxmlformats.org/drawingml/2006/main" xmlns:r="http://schemas.openxmlformats.org/officeDocument/2006/relationships" xmlns:p="http://schemas.openxmlformats.org/presentationml/2006/main">
  <p:tag name="MH" val="20170321142850"/>
  <p:tag name="MH_LIBRARY" val="GRAPHIC"/>
  <p:tag name="MH_TYPE" val="PageTitle"/>
  <p:tag name="MH_ORDER" val="PageTitle"/>
</p:tagLst>
</file>

<file path=ppt/tags/tag59.xml><?xml version="1.0" encoding="utf-8"?>
<p:tagLst xmlns:a="http://schemas.openxmlformats.org/drawingml/2006/main" xmlns:r="http://schemas.openxmlformats.org/officeDocument/2006/relationships" xmlns:p="http://schemas.openxmlformats.org/presentationml/2006/main">
  <p:tag name="MH" val="20170321140933"/>
  <p:tag name="MH_LIBRARY" val="GRAPHIC"/>
  <p:tag name="MH_TYPE" val="Text"/>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60.xml><?xml version="1.0" encoding="utf-8"?>
<p:tagLst xmlns:a="http://schemas.openxmlformats.org/drawingml/2006/main" xmlns:r="http://schemas.openxmlformats.org/officeDocument/2006/relationships" xmlns:p="http://schemas.openxmlformats.org/presentationml/2006/main">
  <p:tag name="MH" val="20170321143126"/>
  <p:tag name="MH_LIBRARY" val="GRAPHIC"/>
  <p:tag name="MH_TYPE" val="PageTitle"/>
  <p:tag name="MH_ORDER" val="PageTitle"/>
</p:tagLst>
</file>

<file path=ppt/tags/tag61.xml><?xml version="1.0" encoding="utf-8"?>
<p:tagLst xmlns:a="http://schemas.openxmlformats.org/drawingml/2006/main" xmlns:r="http://schemas.openxmlformats.org/officeDocument/2006/relationships" xmlns:p="http://schemas.openxmlformats.org/presentationml/2006/main">
  <p:tag name="MH" val="20170321143126"/>
  <p:tag name="MH_LIBRARY" val="GRAPHIC"/>
  <p:tag name="MH_TYPE" val="Picture"/>
  <p:tag name="MH_ORDER" val="1"/>
</p:tagLst>
</file>

<file path=ppt/tags/tag62.xml><?xml version="1.0" encoding="utf-8"?>
<p:tagLst xmlns:a="http://schemas.openxmlformats.org/drawingml/2006/main" xmlns:r="http://schemas.openxmlformats.org/officeDocument/2006/relationships" xmlns:p="http://schemas.openxmlformats.org/presentationml/2006/main">
  <p:tag name="MH" val="20170321143126"/>
  <p:tag name="MH_LIBRARY" val="GRAPHIC"/>
  <p:tag name="MH_TYPE" val="SubTitle"/>
  <p:tag name="MH_ORDER" val="1"/>
</p:tagLst>
</file>

<file path=ppt/tags/tag63.xml><?xml version="1.0" encoding="utf-8"?>
<p:tagLst xmlns:a="http://schemas.openxmlformats.org/drawingml/2006/main" xmlns:r="http://schemas.openxmlformats.org/officeDocument/2006/relationships" xmlns:p="http://schemas.openxmlformats.org/presentationml/2006/main">
  <p:tag name="MH" val="20170321143126"/>
  <p:tag name="MH_LIBRARY" val="GRAPHIC"/>
  <p:tag name="MH_TYPE" val="Other"/>
  <p:tag name="MH_ORDER" val="1"/>
</p:tagLst>
</file>

<file path=ppt/tags/tag64.xml><?xml version="1.0" encoding="utf-8"?>
<p:tagLst xmlns:a="http://schemas.openxmlformats.org/drawingml/2006/main" xmlns:r="http://schemas.openxmlformats.org/officeDocument/2006/relationships" xmlns:p="http://schemas.openxmlformats.org/presentationml/2006/main">
  <p:tag name="MH" val="20170321143126"/>
  <p:tag name="MH_LIBRARY" val="GRAPHIC"/>
  <p:tag name="MH_TYPE" val="Other"/>
  <p:tag name="MH_ORDER" val="2"/>
</p:tagLst>
</file>

<file path=ppt/tags/tag65.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1"/>
</p:tagLst>
</file>

<file path=ppt/tags/tag66.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2"/>
</p:tagLst>
</file>

<file path=ppt/tags/tag67.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3"/>
</p:tagLst>
</file>

<file path=ppt/tags/tag68.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4"/>
</p:tagLst>
</file>

<file path=ppt/tags/tag69.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5"/>
</p:tagLst>
</file>

<file path=ppt/tags/tag7.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70.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6"/>
</p:tagLst>
</file>

<file path=ppt/tags/tag71.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7"/>
</p:tagLst>
</file>

<file path=ppt/tags/tag72.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8"/>
</p:tagLst>
</file>

<file path=ppt/tags/tag73.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9"/>
</p:tagLst>
</file>

<file path=ppt/tags/tag74.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10"/>
</p:tagLst>
</file>

<file path=ppt/tags/tag75.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11"/>
</p:tagLst>
</file>

<file path=ppt/tags/tag76.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12"/>
</p:tagLst>
</file>

<file path=ppt/tags/tag77.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13"/>
</p:tagLst>
</file>

<file path=ppt/tags/tag78.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14"/>
</p:tagLst>
</file>

<file path=ppt/tags/tag79.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15"/>
</p:tagLst>
</file>

<file path=ppt/tags/tag8.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OTHERS"/>
  <p:tag name="ID" val="547129"/>
</p:tagLst>
</file>

<file path=ppt/tags/tag80.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16"/>
</p:tagLst>
</file>

<file path=ppt/tags/tag81.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17"/>
</p:tagLst>
</file>

<file path=ppt/tags/tag82.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18"/>
</p:tagLst>
</file>

<file path=ppt/tags/tag83.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19"/>
</p:tagLst>
</file>

<file path=ppt/tags/tag84.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20"/>
</p:tagLst>
</file>

<file path=ppt/tags/tag85.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21"/>
</p:tagLst>
</file>

<file path=ppt/tags/tag86.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23"/>
</p:tagLst>
</file>

<file path=ppt/tags/tag87.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24"/>
</p:tagLst>
</file>

<file path=ppt/tags/tag88.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25"/>
</p:tagLst>
</file>

<file path=ppt/tags/tag89.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26"/>
</p:tagLst>
</file>

<file path=ppt/tags/tag9.xml><?xml version="1.0" encoding="utf-8"?>
<p:tagLst xmlns:a="http://schemas.openxmlformats.org/drawingml/2006/main" xmlns:r="http://schemas.openxmlformats.org/officeDocument/2006/relationships" xmlns:p="http://schemas.openxmlformats.org/presentationml/2006/main">
  <p:tag name="MH" val="20170321105802"/>
  <p:tag name="MH_LIBRARY" val="CONTENTS"/>
  <p:tag name="MH_TYPE" val="ENTRY"/>
  <p:tag name="ID" val="547129"/>
  <p:tag name="MH_ORDER" val="1"/>
</p:tagLst>
</file>

<file path=ppt/tags/tag90.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27"/>
</p:tagLst>
</file>

<file path=ppt/tags/tag91.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Other"/>
  <p:tag name="MH_ORDER" val="28"/>
</p:tagLst>
</file>

<file path=ppt/tags/tag92.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SubTitle"/>
  <p:tag name="MH_ORDER" val="6"/>
</p:tagLst>
</file>

<file path=ppt/tags/tag93.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SubTitle"/>
  <p:tag name="MH_ORDER" val="5"/>
</p:tagLst>
</file>

<file path=ppt/tags/tag94.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SubTitle"/>
  <p:tag name="MH_ORDER" val="4"/>
</p:tagLst>
</file>

<file path=ppt/tags/tag95.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SubTitle"/>
  <p:tag name="MH_ORDER" val="3"/>
</p:tagLst>
</file>

<file path=ppt/tags/tag96.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SubTitle"/>
  <p:tag name="MH_ORDER" val="2"/>
</p:tagLst>
</file>

<file path=ppt/tags/tag97.xml><?xml version="1.0" encoding="utf-8"?>
<p:tagLst xmlns:a="http://schemas.openxmlformats.org/drawingml/2006/main" xmlns:r="http://schemas.openxmlformats.org/officeDocument/2006/relationships" xmlns:p="http://schemas.openxmlformats.org/presentationml/2006/main">
  <p:tag name="MH" val="20170321105923"/>
  <p:tag name="MH_LIBRARY" val="GRAPHIC"/>
  <p:tag name="MH_TYPE" val="SubTitle"/>
  <p:tag name="MH_ORDER" val="1"/>
</p:tagLst>
</file>

<file path=ppt/tags/tag98.xml><?xml version="1.0" encoding="utf-8"?>
<p:tagLst xmlns:a="http://schemas.openxmlformats.org/drawingml/2006/main" xmlns:r="http://schemas.openxmlformats.org/officeDocument/2006/relationships" xmlns:p="http://schemas.openxmlformats.org/presentationml/2006/main">
  <p:tag name="MH" val="20170321132231"/>
  <p:tag name="MH_LIBRARY" val="GRAPHIC"/>
  <p:tag name="MH_TYPE" val="Other"/>
  <p:tag name="MH_ORDER" val="1"/>
</p:tagLst>
</file>

<file path=ppt/tags/tag99.xml><?xml version="1.0" encoding="utf-8"?>
<p:tagLst xmlns:a="http://schemas.openxmlformats.org/drawingml/2006/main" xmlns:r="http://schemas.openxmlformats.org/officeDocument/2006/relationships" xmlns:p="http://schemas.openxmlformats.org/presentationml/2006/main">
  <p:tag name="MH" val="20170321132231"/>
  <p:tag name="MH_LIBRARY" val="GRAPHIC"/>
  <p:tag name="MH_TYPE" val="Other"/>
  <p:tag name="MH_ORDER" val="2"/>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华丽">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1298</TotalTime>
  <Words>2078</Words>
  <Application>Microsoft Office PowerPoint</Application>
  <PresentationFormat>全屏显示(16:9)</PresentationFormat>
  <Paragraphs>151</Paragraphs>
  <Slides>35</Slides>
  <Notes>29</Notes>
  <HiddenSlides>0</HiddenSlides>
  <MMClips>1</MMClips>
  <ScaleCrop>false</ScaleCrop>
  <HeadingPairs>
    <vt:vector size="4" baseType="variant">
      <vt:variant>
        <vt:lpstr>主题</vt:lpstr>
      </vt:variant>
      <vt:variant>
        <vt:i4>1</vt:i4>
      </vt:variant>
      <vt:variant>
        <vt:lpstr>幻灯片标题</vt:lpstr>
      </vt:variant>
      <vt:variant>
        <vt:i4>35</vt:i4>
      </vt:variant>
    </vt:vector>
  </HeadingPairs>
  <TitlesOfParts>
    <vt:vector size="36"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“一带一路”倡议在一定程度上弥补了过去战略上的缺失，能够加快对西部地区的投资，使发展重心向西部倾斜。</vt:lpstr>
      <vt:lpstr>“一带一路”倡议在一定程度上弥补了过去战略上的缺失，能够加快对西部地区的投资，使发展重心向西部倾斜。</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vector>
  </TitlesOfParts>
  <Company>P R 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一带一路中国梦主题汇报教育总结PPT模板</dc:title>
  <dc:creator>China</dc:creator>
  <cp:lastModifiedBy>Windows 用户</cp:lastModifiedBy>
  <cp:revision>170</cp:revision>
  <dcterms:created xsi:type="dcterms:W3CDTF">2016-09-09T02:34:39Z</dcterms:created>
  <dcterms:modified xsi:type="dcterms:W3CDTF">2018-10-04T01:49:33Z</dcterms:modified>
</cp:coreProperties>
</file>

<file path=docProps/thumbnail.jpeg>
</file>